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 r:id="rId2"/>
    <p:sldId id="314" r:id="rId3"/>
    <p:sldId id="268" r:id="rId4"/>
    <p:sldId id="274" r:id="rId5"/>
    <p:sldId id="321" r:id="rId6"/>
    <p:sldId id="273" r:id="rId7"/>
    <p:sldId id="279" r:id="rId8"/>
    <p:sldId id="260" r:id="rId9"/>
    <p:sldId id="275" r:id="rId10"/>
    <p:sldId id="276" r:id="rId11"/>
    <p:sldId id="277" r:id="rId12"/>
    <p:sldId id="278" r:id="rId13"/>
    <p:sldId id="280" r:id="rId14"/>
    <p:sldId id="283" r:id="rId15"/>
    <p:sldId id="284" r:id="rId16"/>
    <p:sldId id="286" r:id="rId17"/>
    <p:sldId id="261" r:id="rId18"/>
    <p:sldId id="287" r:id="rId19"/>
    <p:sldId id="316" r:id="rId20"/>
    <p:sldId id="289" r:id="rId21"/>
    <p:sldId id="290" r:id="rId22"/>
    <p:sldId id="291" r:id="rId23"/>
    <p:sldId id="292" r:id="rId24"/>
    <p:sldId id="293" r:id="rId25"/>
    <p:sldId id="294" r:id="rId26"/>
    <p:sldId id="296" r:id="rId27"/>
    <p:sldId id="262" r:id="rId28"/>
    <p:sldId id="297" r:id="rId29"/>
    <p:sldId id="317" r:id="rId30"/>
    <p:sldId id="310" r:id="rId31"/>
    <p:sldId id="312" r:id="rId32"/>
    <p:sldId id="299" r:id="rId33"/>
    <p:sldId id="306" r:id="rId34"/>
    <p:sldId id="304" r:id="rId35"/>
    <p:sldId id="303" r:id="rId36"/>
    <p:sldId id="319" r:id="rId37"/>
    <p:sldId id="263" r:id="rId38"/>
    <p:sldId id="320" r:id="rId39"/>
    <p:sldId id="318" r:id="rId40"/>
    <p:sldId id="311" r:id="rId41"/>
    <p:sldId id="315" r:id="rId42"/>
    <p:sldId id="265" r:id="rId43"/>
  </p:sldIdLst>
  <p:sldSz cx="12192000" cy="6858000"/>
  <p:notesSz cx="6886575" cy="100171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A7FFA7"/>
    <a:srgbClr val="C794FA"/>
    <a:srgbClr val="D26317"/>
    <a:srgbClr val="000000"/>
    <a:srgbClr val="B4C60A"/>
    <a:srgbClr val="E593FB"/>
    <a:srgbClr val="CC99FF"/>
    <a:srgbClr val="F7E5F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sorterViewPr>
    <p:cViewPr varScale="1">
      <p:scale>
        <a:sx n="1" d="1"/>
        <a:sy n="1" d="1"/>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7853900483729958E-2"/>
          <c:y val="1.9612883694716018E-2"/>
          <c:w val="0.87843722871926455"/>
          <c:h val="0.81864716606383015"/>
        </c:manualLayout>
      </c:layout>
      <c:barChart>
        <c:barDir val="col"/>
        <c:grouping val="clustered"/>
        <c:varyColors val="0"/>
        <c:ser>
          <c:idx val="0"/>
          <c:order val="0"/>
          <c:tx>
            <c:strRef>
              <c:f>Planilha1!$B$1</c:f>
              <c:strCache>
                <c:ptCount val="1"/>
                <c:pt idx="0">
                  <c:v>RECEITA</c:v>
                </c:pt>
              </c:strCache>
            </c:strRef>
          </c:tx>
          <c:spPr>
            <a:solidFill>
              <a:srgbClr val="002060"/>
            </a:solidFill>
            <a:ln w="9525" cmpd="sng">
              <a:solidFill>
                <a:srgbClr val="FFFFFF"/>
              </a:solidFill>
              <a:round/>
            </a:ln>
            <a:effectLst>
              <a:glow rad="63500">
                <a:schemeClr val="accent1">
                  <a:satMod val="175000"/>
                  <a:alpha val="40000"/>
                </a:schemeClr>
              </a:glow>
              <a:outerShdw blurRad="50800" dist="38100" dir="13500000" algn="br" rotWithShape="0">
                <a:prstClr val="black">
                  <a:alpha val="40000"/>
                </a:prstClr>
              </a:outerShdw>
            </a:effectLst>
            <a:scene3d>
              <a:camera prst="orthographicFront"/>
              <a:lightRig rig="threePt" dir="t"/>
            </a:scene3d>
            <a:sp3d>
              <a:bevelT w="139700" h="139700" prst="softRound"/>
            </a:sp3d>
          </c:spPr>
          <c:invertIfNegative val="0"/>
          <c:dLbls>
            <c:delete val="1"/>
          </c:dLbls>
          <c:cat>
            <c:strRef>
              <c:f>Planilha1!$A$2:$A$22</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Planilha1!$B$2:$B$22</c:f>
              <c:numCache>
                <c:formatCode>#,##0.00</c:formatCode>
                <c:ptCount val="21"/>
                <c:pt idx="0">
                  <c:v>4482918.68</c:v>
                </c:pt>
                <c:pt idx="1">
                  <c:v>4193268.75</c:v>
                </c:pt>
                <c:pt idx="2">
                  <c:v>4262399.41</c:v>
                </c:pt>
                <c:pt idx="3">
                  <c:v>4306933.5</c:v>
                </c:pt>
                <c:pt idx="4">
                  <c:v>4343478.5999999996</c:v>
                </c:pt>
                <c:pt idx="5">
                  <c:v>4407450.32</c:v>
                </c:pt>
                <c:pt idx="6">
                  <c:v>4487722.55</c:v>
                </c:pt>
                <c:pt idx="7">
                  <c:v>4434786.03</c:v>
                </c:pt>
                <c:pt idx="8">
                  <c:v>4472616.91</c:v>
                </c:pt>
                <c:pt idx="9">
                  <c:v>4496185.26</c:v>
                </c:pt>
                <c:pt idx="10">
                  <c:v>4488029.78</c:v>
                </c:pt>
                <c:pt idx="11">
                  <c:v>4498528.79</c:v>
                </c:pt>
              </c:numCache>
            </c:numRef>
          </c:val>
          <c:extLst>
            <c:ext xmlns:c16="http://schemas.microsoft.com/office/drawing/2014/chart" uri="{C3380CC4-5D6E-409C-BE32-E72D297353CC}">
              <c16:uniqueId val="{00000000-2A5B-4A08-9E99-4AD658D0B68E}"/>
            </c:ext>
          </c:extLst>
        </c:ser>
        <c:ser>
          <c:idx val="1"/>
          <c:order val="1"/>
          <c:tx>
            <c:strRef>
              <c:f>Planilha1!$C$1</c:f>
              <c:strCache>
                <c:ptCount val="1"/>
                <c:pt idx="0">
                  <c:v>DESPESAS</c:v>
                </c:pt>
              </c:strCache>
            </c:strRef>
          </c:tx>
          <c:spPr>
            <a:solidFill>
              <a:schemeClr val="accent2">
                <a:lumMod val="75000"/>
              </a:schemeClr>
            </a:solidFill>
            <a:ln>
              <a:solidFill>
                <a:srgbClr val="FFC000"/>
              </a:solidFill>
            </a:ln>
            <a:effectLst/>
          </c:spPr>
          <c:invertIfNegative val="0"/>
          <c:dLbls>
            <c:delete val="1"/>
          </c:dLbls>
          <c:cat>
            <c:strRef>
              <c:f>Planilha1!$A$2:$A$22</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Planilha1!$C$2:$C$22</c:f>
              <c:numCache>
                <c:formatCode>#,##0.00</c:formatCode>
                <c:ptCount val="21"/>
                <c:pt idx="0">
                  <c:v>3216838.41</c:v>
                </c:pt>
                <c:pt idx="1">
                  <c:v>3123395.9</c:v>
                </c:pt>
                <c:pt idx="2">
                  <c:v>3432452.19</c:v>
                </c:pt>
                <c:pt idx="3">
                  <c:v>3040631.28</c:v>
                </c:pt>
                <c:pt idx="4">
                  <c:v>3878173.48</c:v>
                </c:pt>
                <c:pt idx="5">
                  <c:v>3463326.03</c:v>
                </c:pt>
                <c:pt idx="6">
                  <c:v>3319813.8</c:v>
                </c:pt>
                <c:pt idx="7">
                  <c:v>4234610.7</c:v>
                </c:pt>
                <c:pt idx="8">
                  <c:v>4490602.4800000004</c:v>
                </c:pt>
                <c:pt idx="9">
                  <c:v>3717873.54</c:v>
                </c:pt>
                <c:pt idx="10">
                  <c:v>4278008.24</c:v>
                </c:pt>
                <c:pt idx="11">
                  <c:v>3746664.9</c:v>
                </c:pt>
              </c:numCache>
            </c:numRef>
          </c:val>
          <c:extLst>
            <c:ext xmlns:c16="http://schemas.microsoft.com/office/drawing/2014/chart" uri="{C3380CC4-5D6E-409C-BE32-E72D297353CC}">
              <c16:uniqueId val="{00000001-2A5B-4A08-9E99-4AD658D0B68E}"/>
            </c:ext>
          </c:extLst>
        </c:ser>
        <c:dLbls>
          <c:dLblPos val="outEnd"/>
          <c:showLegendKey val="0"/>
          <c:showVal val="1"/>
          <c:showCatName val="0"/>
          <c:showSerName val="0"/>
          <c:showPercent val="0"/>
          <c:showBubbleSize val="0"/>
        </c:dLbls>
        <c:gapWidth val="219"/>
        <c:axId val="770249408"/>
        <c:axId val="770251048"/>
      </c:barChart>
      <c:lineChart>
        <c:grouping val="standard"/>
        <c:varyColors val="0"/>
        <c:ser>
          <c:idx val="2"/>
          <c:order val="2"/>
          <c:tx>
            <c:strRef>
              <c:f>Planilha1!$D$1</c:f>
              <c:strCache>
                <c:ptCount val="1"/>
                <c:pt idx="0">
                  <c:v>sinistralidade %</c:v>
                </c:pt>
              </c:strCache>
            </c:strRef>
          </c:tx>
          <c:spPr>
            <a:ln w="57150" cap="rnd">
              <a:solidFill>
                <a:schemeClr val="bg1"/>
              </a:solidFill>
              <a:round/>
            </a:ln>
            <a:effectLst/>
          </c:spPr>
          <c:marker>
            <c:symbol val="none"/>
          </c:marker>
          <c:dLbls>
            <c:dLbl>
              <c:idx val="0"/>
              <c:layout>
                <c:manualLayout>
                  <c:x val="-5.1393904534540848E-3"/>
                  <c:y val="-5.6957394686409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5B-4A08-9E99-4AD658D0B68E}"/>
                </c:ext>
              </c:extLst>
            </c:dLbl>
            <c:dLbl>
              <c:idx val="1"/>
              <c:layout>
                <c:manualLayout>
                  <c:x val="-7.7090856801811276E-3"/>
                  <c:y val="-5.43684222006633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5B-4A08-9E99-4AD658D0B68E}"/>
                </c:ext>
              </c:extLst>
            </c:dLbl>
            <c:dLbl>
              <c:idx val="2"/>
              <c:layout>
                <c:manualLayout>
                  <c:x val="-6.8525206046054785E-3"/>
                  <c:y val="-9.838095445834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5B-4A08-9E99-4AD658D0B68E}"/>
                </c:ext>
              </c:extLst>
            </c:dLbl>
            <c:dLbl>
              <c:idx val="5"/>
              <c:layout>
                <c:manualLayout>
                  <c:x val="0"/>
                  <c:y val="-5.9546367172155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5B-4A08-9E99-4AD658D0B68E}"/>
                </c:ext>
              </c:extLst>
            </c:dLbl>
            <c:dLbl>
              <c:idx val="6"/>
              <c:layout>
                <c:manualLayout>
                  <c:x val="4.28282537787840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5B-4A08-9E99-4AD658D0B68E}"/>
                </c:ext>
              </c:extLst>
            </c:dLbl>
            <c:dLbl>
              <c:idx val="8"/>
              <c:layout>
                <c:manualLayout>
                  <c:x val="-1.713130151151368E-2"/>
                  <c:y val="-9.3203009486851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5B-4A08-9E99-4AD658D0B68E}"/>
                </c:ext>
              </c:extLst>
            </c:dLbl>
            <c:dLbl>
              <c:idx val="9"/>
              <c:layout>
                <c:manualLayout>
                  <c:x val="-8.5656507557561803E-4"/>
                  <c:y val="-4.1423559771933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5B-4A08-9E99-4AD658D0B68E}"/>
                </c:ext>
              </c:extLst>
            </c:dLbl>
            <c:dLbl>
              <c:idx val="10"/>
              <c:layout>
                <c:manualLayout>
                  <c:x val="2.2145362106080787E-3"/>
                  <c:y val="-2.3300666834990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5B-4A08-9E99-4AD658D0B68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Planilha1!$A$2:$A$22</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Planilha1!$D$2:$D$22</c:f>
              <c:numCache>
                <c:formatCode>0%</c:formatCode>
                <c:ptCount val="21"/>
                <c:pt idx="0">
                  <c:v>0.83</c:v>
                </c:pt>
                <c:pt idx="1">
                  <c:v>0.76</c:v>
                </c:pt>
                <c:pt idx="2">
                  <c:v>0.74</c:v>
                </c:pt>
                <c:pt idx="3">
                  <c:v>0.71</c:v>
                </c:pt>
                <c:pt idx="4">
                  <c:v>0.88</c:v>
                </c:pt>
                <c:pt idx="5">
                  <c:v>0.78</c:v>
                </c:pt>
                <c:pt idx="6">
                  <c:v>0.74</c:v>
                </c:pt>
                <c:pt idx="7">
                  <c:v>0.94</c:v>
                </c:pt>
                <c:pt idx="8">
                  <c:v>0.99</c:v>
                </c:pt>
                <c:pt idx="9">
                  <c:v>0.88</c:v>
                </c:pt>
                <c:pt idx="10">
                  <c:v>0.89</c:v>
                </c:pt>
                <c:pt idx="11">
                  <c:v>0.83</c:v>
                </c:pt>
              </c:numCache>
            </c:numRef>
          </c:val>
          <c:smooth val="0"/>
          <c:extLst>
            <c:ext xmlns:c16="http://schemas.microsoft.com/office/drawing/2014/chart" uri="{C3380CC4-5D6E-409C-BE32-E72D297353CC}">
              <c16:uniqueId val="{00000003-2A5B-4A08-9E99-4AD658D0B68E}"/>
            </c:ext>
          </c:extLst>
        </c:ser>
        <c:dLbls>
          <c:showLegendKey val="0"/>
          <c:showVal val="1"/>
          <c:showCatName val="0"/>
          <c:showSerName val="0"/>
          <c:showPercent val="0"/>
          <c:showBubbleSize val="0"/>
        </c:dLbls>
        <c:marker val="1"/>
        <c:smooth val="0"/>
        <c:axId val="580385192"/>
        <c:axId val="580386504"/>
      </c:lineChart>
      <c:catAx>
        <c:axId val="77024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lumMod val="25000"/>
                  </a:schemeClr>
                </a:solidFill>
                <a:latin typeface="+mn-lt"/>
                <a:ea typeface="+mn-ea"/>
                <a:cs typeface="+mn-cs"/>
              </a:defRPr>
            </a:pPr>
            <a:endParaRPr lang="pt-BR"/>
          </a:p>
        </c:txPr>
        <c:crossAx val="770251048"/>
        <c:crosses val="autoZero"/>
        <c:auto val="1"/>
        <c:lblAlgn val="ctr"/>
        <c:lblOffset val="100"/>
        <c:noMultiLvlLbl val="0"/>
      </c:catAx>
      <c:valAx>
        <c:axId val="7702510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lumMod val="25000"/>
                  </a:schemeClr>
                </a:solidFill>
                <a:latin typeface="+mn-lt"/>
                <a:ea typeface="+mn-ea"/>
                <a:cs typeface="+mn-cs"/>
              </a:defRPr>
            </a:pPr>
            <a:endParaRPr lang="pt-BR"/>
          </a:p>
        </c:txPr>
        <c:crossAx val="770249408"/>
        <c:crosses val="autoZero"/>
        <c:crossBetween val="between"/>
      </c:valAx>
      <c:valAx>
        <c:axId val="5803865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lumMod val="25000"/>
                  </a:schemeClr>
                </a:solidFill>
                <a:latin typeface="+mn-lt"/>
                <a:ea typeface="+mn-ea"/>
                <a:cs typeface="+mn-cs"/>
              </a:defRPr>
            </a:pPr>
            <a:endParaRPr lang="pt-BR"/>
          </a:p>
        </c:txPr>
        <c:crossAx val="580385192"/>
        <c:crosses val="max"/>
        <c:crossBetween val="between"/>
      </c:valAx>
      <c:catAx>
        <c:axId val="580385192"/>
        <c:scaling>
          <c:orientation val="minMax"/>
        </c:scaling>
        <c:delete val="1"/>
        <c:axPos val="b"/>
        <c:numFmt formatCode="General" sourceLinked="1"/>
        <c:majorTickMark val="out"/>
        <c:minorTickMark val="none"/>
        <c:tickLblPos val="nextTo"/>
        <c:crossAx val="58038650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accent1">
                    <a:lumMod val="25000"/>
                  </a:schemeClr>
                </a:solidFill>
                <a:effectLst/>
                <a:latin typeface="+mn-lt"/>
                <a:ea typeface="+mn-ea"/>
                <a:cs typeface="+mn-cs"/>
              </a:defRPr>
            </a:pPr>
            <a:endParaRPr lang="pt-BR"/>
          </a:p>
        </c:txPr>
      </c:dTable>
      <c:spPr>
        <a:noFill/>
        <a:ln>
          <a:noFill/>
        </a:ln>
        <a:effectLst/>
      </c:spPr>
    </c:plotArea>
    <c:legend>
      <c:legendPos val="b"/>
      <c:layout>
        <c:manualLayout>
          <c:xMode val="edge"/>
          <c:yMode val="edge"/>
          <c:x val="0.1835199248776688"/>
          <c:y val="1.231442522012925E-3"/>
          <c:w val="0.24370038540707173"/>
          <c:h val="5.29805698634225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lumMod val="2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solidFill>
            <a:schemeClr val="accent1">
              <a:lumMod val="25000"/>
            </a:schemeClr>
          </a:solidFill>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861574797011583E-2"/>
          <c:y val="3.0988585567646179E-2"/>
          <c:w val="0.92607456771408214"/>
          <c:h val="0.82154028483714847"/>
        </c:manualLayout>
      </c:layout>
      <c:bar3DChart>
        <c:barDir val="col"/>
        <c:grouping val="percentStacked"/>
        <c:varyColors val="0"/>
        <c:ser>
          <c:idx val="0"/>
          <c:order val="0"/>
          <c:tx>
            <c:strRef>
              <c:f>Planilha1!$B$1</c:f>
              <c:strCache>
                <c:ptCount val="1"/>
                <c:pt idx="0">
                  <c:v>APLICAÇÃO</c:v>
                </c:pt>
              </c:strCache>
            </c:strRef>
          </c:tx>
          <c:spPr>
            <a:solidFill>
              <a:schemeClr val="accent6">
                <a:lumMod val="50000"/>
              </a:schemeClr>
            </a:solidFill>
            <a:ln>
              <a:noFill/>
            </a:ln>
            <a:effectLst/>
            <a:sp3d/>
          </c:spPr>
          <c:invertIfNegative val="0"/>
          <c:dPt>
            <c:idx val="0"/>
            <c:invertIfNegative val="0"/>
            <c:bubble3D val="0"/>
            <c:spPr>
              <a:solidFill>
                <a:schemeClr val="accent6">
                  <a:lumMod val="50000"/>
                </a:schemeClr>
              </a:solidFill>
              <a:ln>
                <a:noFill/>
              </a:ln>
              <a:effectLst/>
              <a:sp3d/>
            </c:spPr>
            <c:extLst>
              <c:ext xmlns:c16="http://schemas.microsoft.com/office/drawing/2014/chart" uri="{C3380CC4-5D6E-409C-BE32-E72D297353CC}">
                <c16:uniqueId val="{00000001-7D79-4B1F-A587-8B96F5E46200}"/>
              </c:ext>
            </c:extLst>
          </c:dPt>
          <c:dPt>
            <c:idx val="1"/>
            <c:invertIfNegative val="0"/>
            <c:bubble3D val="0"/>
            <c:spPr>
              <a:solidFill>
                <a:schemeClr val="accent6">
                  <a:lumMod val="50000"/>
                </a:schemeClr>
              </a:solidFill>
              <a:ln>
                <a:noFill/>
              </a:ln>
              <a:effectLst/>
              <a:sp3d/>
            </c:spPr>
            <c:extLst>
              <c:ext xmlns:c16="http://schemas.microsoft.com/office/drawing/2014/chart" uri="{C3380CC4-5D6E-409C-BE32-E72D297353CC}">
                <c16:uniqueId val="{00000003-7D79-4B1F-A587-8B96F5E46200}"/>
              </c:ext>
            </c:extLst>
          </c:dPt>
          <c:dLbls>
            <c:delete val="1"/>
          </c:dLbls>
          <c:cat>
            <c:strRef>
              <c:f>Planilha1!$A$2:$A$13</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Planilha1!$B$2:$B$13</c:f>
              <c:numCache>
                <c:formatCode>"R$"#,##0.00;[Red]\-"R$"#,##0.00</c:formatCode>
                <c:ptCount val="12"/>
                <c:pt idx="0" formatCode="_-&quot;R$&quot;* #,##0.00_-;\-&quot;R$&quot;* #,##0.00_-;_-&quot;R$&quot;* &quot;-&quot;??_-;_-@_-">
                  <c:v>4607291.7699999996</c:v>
                </c:pt>
                <c:pt idx="1">
                  <c:v>5073183.76</c:v>
                </c:pt>
                <c:pt idx="2">
                  <c:v>5080534.32</c:v>
                </c:pt>
                <c:pt idx="3" formatCode="_-&quot;R$&quot;* #,##0.00_-;\-&quot;R$&quot;* #,##0.00_-;_-&quot;R$&quot;* &quot;-&quot;??_-;_-@_-">
                  <c:v>5080144.5199999996</c:v>
                </c:pt>
                <c:pt idx="4" formatCode="_-&quot;R$&quot;* #,##0.00_-;\-&quot;R$&quot;* #,##0.00_-;_-&quot;R$&quot;* &quot;-&quot;??_-;_-@_-">
                  <c:v>5326531.3</c:v>
                </c:pt>
                <c:pt idx="5" formatCode="_-&quot;R$&quot;* #,##0.00_-;\-&quot;R$&quot;* #,##0.00_-;_-&quot;R$&quot;* &quot;-&quot;??_-;_-@_-">
                  <c:v>5500739.79</c:v>
                </c:pt>
                <c:pt idx="6" formatCode="_-&quot;R$&quot;* #,##0.00_-;\-&quot;R$&quot;* #,##0.00_-;_-&quot;R$&quot;* &quot;-&quot;??_-;_-@_-">
                  <c:v>5502843.8399999999</c:v>
                </c:pt>
                <c:pt idx="7" formatCode="_-&quot;R$&quot;* #,##0.00_-;\-&quot;R$&quot;* #,##0.00_-;_-&quot;R$&quot;* &quot;-&quot;??_-;_-@_-">
                  <c:v>2952699.69</c:v>
                </c:pt>
                <c:pt idx="8" formatCode="_-&quot;R$&quot;* #,##0.00_-;\-&quot;R$&quot;* #,##0.00_-;_-&quot;R$&quot;* &quot;-&quot;??_-;_-@_-">
                  <c:v>2879901.43</c:v>
                </c:pt>
                <c:pt idx="9" formatCode="_-&quot;R$&quot;* #,##0.00_-;\-&quot;R$&quot;* #,##0.00_-;_-&quot;R$&quot;* &quot;-&quot;??_-;_-@_-">
                  <c:v>2970482.06</c:v>
                </c:pt>
                <c:pt idx="10" formatCode="_-&quot;R$&quot;* #,##0.00_-;\-&quot;R$&quot;* #,##0.00_-;_-&quot;R$&quot;* &quot;-&quot;??_-;_-@_-">
                  <c:v>2970482.06</c:v>
                </c:pt>
                <c:pt idx="11" formatCode="_-&quot;R$&quot;* #,##0.00_-;\-&quot;R$&quot;* #,##0.00_-;_-&quot;R$&quot;* &quot;-&quot;??_-;_-@_-">
                  <c:v>3011459.38</c:v>
                </c:pt>
              </c:numCache>
            </c:numRef>
          </c:val>
          <c:extLst>
            <c:ext xmlns:c16="http://schemas.microsoft.com/office/drawing/2014/chart" uri="{C3380CC4-5D6E-409C-BE32-E72D297353CC}">
              <c16:uniqueId val="{00000005-7D79-4B1F-A587-8B96F5E46200}"/>
            </c:ext>
          </c:extLst>
        </c:ser>
        <c:ser>
          <c:idx val="1"/>
          <c:order val="1"/>
          <c:tx>
            <c:strRef>
              <c:f>Planilha1!$C$1</c:f>
              <c:strCache>
                <c:ptCount val="1"/>
                <c:pt idx="0">
                  <c:v>RENDIMENTOS</c:v>
                </c:pt>
              </c:strCache>
            </c:strRef>
          </c:tx>
          <c:spPr>
            <a:gradFill>
              <a:gsLst>
                <a:gs pos="0">
                  <a:schemeClr val="accent2">
                    <a:lumMod val="75000"/>
                  </a:schemeClr>
                </a:gs>
                <a:gs pos="100000">
                  <a:schemeClr val="bg1"/>
                </a:gs>
                <a:gs pos="100000">
                  <a:schemeClr val="bg1">
                    <a:lumMod val="95000"/>
                  </a:schemeClr>
                </a:gs>
                <a:gs pos="100000">
                  <a:schemeClr val="accent1">
                    <a:lumMod val="30000"/>
                    <a:lumOff val="70000"/>
                  </a:schemeClr>
                </a:gs>
              </a:gsLst>
              <a:lin ang="5400000" scaled="1"/>
            </a:gradFill>
            <a:ln>
              <a:noFill/>
            </a:ln>
            <a:effectLst/>
            <a:sp3d/>
          </c:spPr>
          <c:invertIfNegative val="0"/>
          <c:dLbls>
            <c:delete val="1"/>
          </c:dLbls>
          <c:cat>
            <c:strRef>
              <c:f>Planilha1!$A$2:$A$13</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Planilha1!$C$2:$C$13</c:f>
              <c:numCache>
                <c:formatCode>"R$"#,##0.00;[Red]\-"R$"#,##0.00</c:formatCode>
                <c:ptCount val="12"/>
                <c:pt idx="0" formatCode="_-&quot;R$&quot;* #,##0.00_-;\-&quot;R$&quot;* #,##0.00_-;_-&quot;R$&quot;* &quot;-&quot;??_-;_-@_-">
                  <c:v>6538.6</c:v>
                </c:pt>
                <c:pt idx="1">
                  <c:v>6320.6</c:v>
                </c:pt>
                <c:pt idx="2">
                  <c:v>9705.5400000000009</c:v>
                </c:pt>
                <c:pt idx="3" formatCode="_-&quot;R$&quot;* #,##0.00_-;\-&quot;R$&quot;* #,##0.00_-;_-&quot;R$&quot;* &quot;-&quot;??_-;_-@_-">
                  <c:v>10048.4</c:v>
                </c:pt>
                <c:pt idx="4" formatCode="_-&quot;R$&quot;* #,##0.00_-;\-&quot;R$&quot;* #,##0.00_-;_-&quot;R$&quot;* &quot;-&quot;??_-;_-@_-">
                  <c:v>13130.37</c:v>
                </c:pt>
                <c:pt idx="5" formatCode="_-&quot;R$&quot;* #,##0.00_-;\-&quot;R$&quot;* #,##0.00_-;_-&quot;R$&quot;* &quot;-&quot;??_-;_-@_-">
                  <c:v>14531.94</c:v>
                </c:pt>
                <c:pt idx="6" formatCode="_-&quot;R$&quot;* #,##0.00_-;\-&quot;R$&quot;* #,##0.00_-;_-&quot;R$&quot;* &quot;-&quot;??_-;_-@_-">
                  <c:v>19112.02</c:v>
                </c:pt>
                <c:pt idx="7" formatCode="_-&quot;R$&quot;* #,##0.00_-;\-&quot;R$&quot;* #,##0.00_-;_-&quot;R$&quot;* &quot;-&quot;??_-;_-@_-">
                  <c:v>12794.61</c:v>
                </c:pt>
                <c:pt idx="8" formatCode="_-&quot;R$&quot;* #,##0.00_-;\-&quot;R$&quot;* #,##0.00_-;_-&quot;R$&quot;* &quot;-&quot;??_-;_-@_-">
                  <c:v>14199.47</c:v>
                </c:pt>
                <c:pt idx="9" formatCode="_-&quot;R$&quot;* #,##0.00_-;\-&quot;R$&quot;* #,##0.00_-;_-&quot;R$&quot;* &quot;-&quot;??_-;_-@_-">
                  <c:v>14424.58</c:v>
                </c:pt>
                <c:pt idx="10" formatCode="_-&quot;R$&quot;* #,##0.00_-;\-&quot;R$&quot;* #,##0.00_-;_-&quot;R$&quot;* &quot;-&quot;??_-;_-@_-">
                  <c:v>14424.52</c:v>
                </c:pt>
                <c:pt idx="11" formatCode="_-&quot;R$&quot;* #,##0.00_-;\-&quot;R$&quot;* #,##0.00_-;_-&quot;R$&quot;* &quot;-&quot;??_-;_-@_-">
                  <c:v>23062.54</c:v>
                </c:pt>
              </c:numCache>
            </c:numRef>
          </c:val>
          <c:extLst>
            <c:ext xmlns:c16="http://schemas.microsoft.com/office/drawing/2014/chart" uri="{C3380CC4-5D6E-409C-BE32-E72D297353CC}">
              <c16:uniqueId val="{00000009-7D79-4B1F-A587-8B96F5E46200}"/>
            </c:ext>
          </c:extLst>
        </c:ser>
        <c:dLbls>
          <c:showLegendKey val="0"/>
          <c:showVal val="1"/>
          <c:showCatName val="0"/>
          <c:showSerName val="0"/>
          <c:showPercent val="0"/>
          <c:showBubbleSize val="0"/>
        </c:dLbls>
        <c:gapWidth val="54"/>
        <c:gapDepth val="34"/>
        <c:shape val="cylinder"/>
        <c:axId val="438998760"/>
        <c:axId val="438999088"/>
        <c:axId val="0"/>
      </c:bar3DChart>
      <c:catAx>
        <c:axId val="438998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crossAx val="438999088"/>
        <c:crosses val="autoZero"/>
        <c:auto val="1"/>
        <c:lblAlgn val="ctr"/>
        <c:lblOffset val="100"/>
        <c:noMultiLvlLbl val="0"/>
      </c:catAx>
      <c:valAx>
        <c:axId val="438999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38998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t-BR"/>
          </a:p>
        </c:txPr>
      </c:dTable>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5F254-8766-47DF-8A26-5158DD39E4A7}" type="doc">
      <dgm:prSet loTypeId="urn:microsoft.com/office/officeart/2005/8/layout/hierarchy3" loCatId="hierarchy" qsTypeId="urn:microsoft.com/office/officeart/2005/8/quickstyle/simple1" qsCatId="simple" csTypeId="urn:microsoft.com/office/officeart/2005/8/colors/accent0_2" csCatId="mainScheme" phldr="1"/>
      <dgm:spPr/>
      <dgm:t>
        <a:bodyPr/>
        <a:lstStyle/>
        <a:p>
          <a:endParaRPr lang="pt-BR"/>
        </a:p>
      </dgm:t>
    </dgm:pt>
    <dgm:pt modelId="{4F609D41-81C4-4B59-B990-78BBF7EF53ED}">
      <dgm:prSet phldrT="[Texto]"/>
      <dgm:spPr>
        <a:solidFill>
          <a:schemeClr val="accent2">
            <a:lumMod val="75000"/>
          </a:schemeClr>
        </a:solidFill>
        <a:ln w="28575">
          <a:solidFill>
            <a:schemeClr val="bg1"/>
          </a:solidFill>
        </a:ln>
      </dgm:spPr>
      <dgm:t>
        <a:bodyPr/>
        <a:lstStyle/>
        <a:p>
          <a:r>
            <a:rPr lang="pt-BR" dirty="0">
              <a:solidFill>
                <a:schemeClr val="bg1"/>
              </a:solidFill>
            </a:rPr>
            <a:t>OPERADORAS DE SAÚDE</a:t>
          </a:r>
        </a:p>
      </dgm:t>
    </dgm:pt>
    <dgm:pt modelId="{95FCD5B7-8457-4761-A830-E8F63BC0D1F4}" type="parTrans" cxnId="{F9963FF5-0054-4AD7-93AC-0D58B5CC8E0C}">
      <dgm:prSet/>
      <dgm:spPr/>
      <dgm:t>
        <a:bodyPr/>
        <a:lstStyle/>
        <a:p>
          <a:endParaRPr lang="pt-BR"/>
        </a:p>
      </dgm:t>
    </dgm:pt>
    <dgm:pt modelId="{8AD0284C-98F6-488E-9BE8-0B3C55DF9342}" type="sibTrans" cxnId="{F9963FF5-0054-4AD7-93AC-0D58B5CC8E0C}">
      <dgm:prSet/>
      <dgm:spPr/>
      <dgm:t>
        <a:bodyPr/>
        <a:lstStyle/>
        <a:p>
          <a:endParaRPr lang="pt-BR"/>
        </a:p>
      </dgm:t>
    </dgm:pt>
    <dgm:pt modelId="{D2BF2361-E869-4FB5-A4C5-526D2E7BE768}">
      <dgm:prSet phldrT="[Texto]"/>
      <dgm:spPr>
        <a:solidFill>
          <a:schemeClr val="accent6">
            <a:lumMod val="40000"/>
            <a:lumOff val="60000"/>
            <a:alpha val="90000"/>
          </a:schemeClr>
        </a:solidFill>
        <a:ln>
          <a:solidFill>
            <a:schemeClr val="accent6">
              <a:lumMod val="50000"/>
            </a:schemeClr>
          </a:solidFill>
        </a:ln>
      </dgm:spPr>
      <dgm:t>
        <a:bodyPr/>
        <a:lstStyle/>
        <a:p>
          <a:r>
            <a:rPr lang="pt-BR" dirty="0"/>
            <a:t>Unimed Ceará</a:t>
          </a:r>
        </a:p>
      </dgm:t>
    </dgm:pt>
    <dgm:pt modelId="{2CAC7DAB-6AE8-42B5-8637-40B803433A89}" type="parTrans" cxnId="{2A035056-EC03-476D-91D7-ED46A2F751C5}">
      <dgm:prSet/>
      <dgm:spPr/>
      <dgm:t>
        <a:bodyPr/>
        <a:lstStyle/>
        <a:p>
          <a:endParaRPr lang="pt-BR"/>
        </a:p>
      </dgm:t>
    </dgm:pt>
    <dgm:pt modelId="{BFBEEA57-EC11-4AC6-9C57-CC014DCD0738}" type="sibTrans" cxnId="{2A035056-EC03-476D-91D7-ED46A2F751C5}">
      <dgm:prSet/>
      <dgm:spPr/>
      <dgm:t>
        <a:bodyPr/>
        <a:lstStyle/>
        <a:p>
          <a:endParaRPr lang="pt-BR"/>
        </a:p>
      </dgm:t>
    </dgm:pt>
    <dgm:pt modelId="{E05F8957-D879-4C67-9DA9-FA2D00A1B984}">
      <dgm:prSet phldrT="[Texto]"/>
      <dgm:spPr>
        <a:solidFill>
          <a:schemeClr val="accent6">
            <a:lumMod val="40000"/>
            <a:lumOff val="60000"/>
            <a:alpha val="90000"/>
          </a:schemeClr>
        </a:solidFill>
        <a:ln>
          <a:solidFill>
            <a:schemeClr val="accent6">
              <a:lumMod val="50000"/>
            </a:schemeClr>
          </a:solidFill>
        </a:ln>
      </dgm:spPr>
      <dgm:t>
        <a:bodyPr/>
        <a:lstStyle/>
        <a:p>
          <a:r>
            <a:rPr lang="pt-BR" dirty="0"/>
            <a:t>Unimed Cariri</a:t>
          </a:r>
        </a:p>
      </dgm:t>
    </dgm:pt>
    <dgm:pt modelId="{4E9D9925-74C5-4A2C-B5E1-BE6A4102D333}" type="parTrans" cxnId="{77E1B323-BEEC-4E9F-9711-95C402F96318}">
      <dgm:prSet/>
      <dgm:spPr/>
      <dgm:t>
        <a:bodyPr/>
        <a:lstStyle/>
        <a:p>
          <a:endParaRPr lang="pt-BR"/>
        </a:p>
      </dgm:t>
    </dgm:pt>
    <dgm:pt modelId="{08860D2A-4805-4E83-94A5-03542797FFAD}" type="sibTrans" cxnId="{77E1B323-BEEC-4E9F-9711-95C402F96318}">
      <dgm:prSet/>
      <dgm:spPr/>
      <dgm:t>
        <a:bodyPr/>
        <a:lstStyle/>
        <a:p>
          <a:endParaRPr lang="pt-BR"/>
        </a:p>
      </dgm:t>
    </dgm:pt>
    <dgm:pt modelId="{E5E429B5-75F8-46BF-BD79-15C5162900DD}">
      <dgm:prSet phldrT="[Texto]"/>
      <dgm:spPr>
        <a:solidFill>
          <a:schemeClr val="accent2">
            <a:lumMod val="75000"/>
          </a:schemeClr>
        </a:solidFill>
        <a:ln w="28575">
          <a:solidFill>
            <a:schemeClr val="bg1"/>
          </a:solidFill>
        </a:ln>
      </dgm:spPr>
      <dgm:t>
        <a:bodyPr/>
        <a:lstStyle/>
        <a:p>
          <a:r>
            <a:rPr lang="pt-BR" dirty="0">
              <a:solidFill>
                <a:schemeClr val="bg1"/>
              </a:solidFill>
            </a:rPr>
            <a:t>PRESTADORAS DE SAÚDE</a:t>
          </a:r>
        </a:p>
      </dgm:t>
    </dgm:pt>
    <dgm:pt modelId="{A49A4526-70E0-414F-A99C-2FEC4C57BCC8}" type="parTrans" cxnId="{44CEB97D-DAC2-4349-9A88-D921E1CA5C52}">
      <dgm:prSet/>
      <dgm:spPr/>
      <dgm:t>
        <a:bodyPr/>
        <a:lstStyle/>
        <a:p>
          <a:endParaRPr lang="pt-BR"/>
        </a:p>
      </dgm:t>
    </dgm:pt>
    <dgm:pt modelId="{2474DE02-FA6F-49FE-905C-D815B2B811A1}" type="sibTrans" cxnId="{44CEB97D-DAC2-4349-9A88-D921E1CA5C52}">
      <dgm:prSet/>
      <dgm:spPr/>
      <dgm:t>
        <a:bodyPr/>
        <a:lstStyle/>
        <a:p>
          <a:endParaRPr lang="pt-BR"/>
        </a:p>
      </dgm:t>
    </dgm:pt>
    <dgm:pt modelId="{1FDDB79B-A6CB-4703-B2C8-509B89D0D422}">
      <dgm:prSet phldrT="[Texto]"/>
      <dgm:spPr>
        <a:solidFill>
          <a:schemeClr val="accent6">
            <a:lumMod val="40000"/>
            <a:lumOff val="60000"/>
            <a:alpha val="90000"/>
          </a:schemeClr>
        </a:solidFill>
        <a:ln>
          <a:solidFill>
            <a:schemeClr val="accent6">
              <a:lumMod val="50000"/>
            </a:schemeClr>
          </a:solidFill>
        </a:ln>
      </dgm:spPr>
      <dgm:t>
        <a:bodyPr/>
        <a:lstStyle/>
        <a:p>
          <a:r>
            <a:rPr lang="pt-BR"/>
            <a:t>Abolição</a:t>
          </a:r>
        </a:p>
      </dgm:t>
    </dgm:pt>
    <dgm:pt modelId="{0EA99920-9F2B-459A-93E5-43D48BB721DC}" type="parTrans" cxnId="{122A3CEB-9AF0-4A08-A2FD-DBB35A842B16}">
      <dgm:prSet/>
      <dgm:spPr/>
      <dgm:t>
        <a:bodyPr/>
        <a:lstStyle/>
        <a:p>
          <a:endParaRPr lang="pt-BR"/>
        </a:p>
      </dgm:t>
    </dgm:pt>
    <dgm:pt modelId="{7C205A5C-E46E-40B2-AEE4-62E905665685}" type="sibTrans" cxnId="{122A3CEB-9AF0-4A08-A2FD-DBB35A842B16}">
      <dgm:prSet/>
      <dgm:spPr/>
      <dgm:t>
        <a:bodyPr/>
        <a:lstStyle/>
        <a:p>
          <a:endParaRPr lang="pt-BR"/>
        </a:p>
      </dgm:t>
    </dgm:pt>
    <dgm:pt modelId="{FEDBE07E-2FFE-4273-AB7E-143F9ED2B8AB}">
      <dgm:prSet phldrT="[Texto]"/>
      <dgm:spPr>
        <a:solidFill>
          <a:schemeClr val="accent6">
            <a:lumMod val="40000"/>
            <a:lumOff val="60000"/>
            <a:alpha val="90000"/>
          </a:schemeClr>
        </a:solidFill>
        <a:ln>
          <a:solidFill>
            <a:schemeClr val="accent6">
              <a:lumMod val="50000"/>
            </a:schemeClr>
          </a:solidFill>
        </a:ln>
      </dgm:spPr>
      <dgm:t>
        <a:bodyPr/>
        <a:lstStyle/>
        <a:p>
          <a:r>
            <a:rPr lang="pt-BR"/>
            <a:t>Sertão Central</a:t>
          </a:r>
        </a:p>
      </dgm:t>
    </dgm:pt>
    <dgm:pt modelId="{F3C9B4F6-F037-4ABF-8ACE-AF53AB1787E7}" type="parTrans" cxnId="{D3A0E235-F0A4-41AF-A854-21383226F8E7}">
      <dgm:prSet/>
      <dgm:spPr/>
      <dgm:t>
        <a:bodyPr/>
        <a:lstStyle/>
        <a:p>
          <a:endParaRPr lang="pt-BR"/>
        </a:p>
      </dgm:t>
    </dgm:pt>
    <dgm:pt modelId="{D790C22E-E96F-4C1D-8D7E-F0510B68D75A}" type="sibTrans" cxnId="{D3A0E235-F0A4-41AF-A854-21383226F8E7}">
      <dgm:prSet/>
      <dgm:spPr/>
      <dgm:t>
        <a:bodyPr/>
        <a:lstStyle/>
        <a:p>
          <a:endParaRPr lang="pt-BR"/>
        </a:p>
      </dgm:t>
    </dgm:pt>
    <dgm:pt modelId="{ED477F1F-DDEA-47E2-B1CF-800A1922DB3B}">
      <dgm:prSet phldrT="[Texto]"/>
      <dgm:spPr>
        <a:solidFill>
          <a:schemeClr val="accent6">
            <a:lumMod val="40000"/>
            <a:lumOff val="60000"/>
            <a:alpha val="90000"/>
          </a:schemeClr>
        </a:solidFill>
        <a:ln>
          <a:solidFill>
            <a:schemeClr val="accent6">
              <a:lumMod val="50000"/>
            </a:schemeClr>
          </a:solidFill>
        </a:ln>
      </dgm:spPr>
      <dgm:t>
        <a:bodyPr/>
        <a:lstStyle/>
        <a:p>
          <a:pPr algn="ctr"/>
          <a:r>
            <a:rPr lang="pt-BR" dirty="0"/>
            <a:t>Unimed Sobral</a:t>
          </a:r>
        </a:p>
      </dgm:t>
    </dgm:pt>
    <dgm:pt modelId="{AC4FCB82-F477-47EA-835C-0DC9B009EEB2}" type="parTrans" cxnId="{188FBFF2-F179-4C9C-B0C9-BA3EE8F92D76}">
      <dgm:prSet/>
      <dgm:spPr>
        <a:ln>
          <a:solidFill>
            <a:schemeClr val="tx1"/>
          </a:solidFill>
        </a:ln>
      </dgm:spPr>
      <dgm:t>
        <a:bodyPr/>
        <a:lstStyle/>
        <a:p>
          <a:endParaRPr lang="pt-BR"/>
        </a:p>
      </dgm:t>
    </dgm:pt>
    <dgm:pt modelId="{612FB210-A748-4381-A1F0-E02CB7B3F2F5}" type="sibTrans" cxnId="{188FBFF2-F179-4C9C-B0C9-BA3EE8F92D76}">
      <dgm:prSet/>
      <dgm:spPr/>
      <dgm:t>
        <a:bodyPr/>
        <a:lstStyle/>
        <a:p>
          <a:endParaRPr lang="pt-BR"/>
        </a:p>
      </dgm:t>
    </dgm:pt>
    <dgm:pt modelId="{4B9C6E24-8C5F-47B1-92B6-E9F7F176F6E3}">
      <dgm:prSet phldrT="[Texto]"/>
      <dgm:spPr>
        <a:solidFill>
          <a:schemeClr val="accent6">
            <a:lumMod val="40000"/>
            <a:lumOff val="60000"/>
            <a:alpha val="90000"/>
          </a:schemeClr>
        </a:solidFill>
        <a:ln>
          <a:solidFill>
            <a:schemeClr val="accent6">
              <a:lumMod val="50000"/>
            </a:schemeClr>
          </a:solidFill>
        </a:ln>
      </dgm:spPr>
      <dgm:t>
        <a:bodyPr/>
        <a:lstStyle/>
        <a:p>
          <a:pPr algn="l"/>
          <a:endParaRPr lang="pt-BR" dirty="0"/>
        </a:p>
      </dgm:t>
    </dgm:pt>
    <dgm:pt modelId="{0E09E41E-7C0C-45CD-B035-9104D1891141}" type="parTrans" cxnId="{9921CF43-7898-435B-90E9-EDAB0740ABE4}">
      <dgm:prSet/>
      <dgm:spPr/>
      <dgm:t>
        <a:bodyPr/>
        <a:lstStyle/>
        <a:p>
          <a:endParaRPr lang="pt-BR"/>
        </a:p>
      </dgm:t>
    </dgm:pt>
    <dgm:pt modelId="{E5169E23-39CC-49EE-AFFF-DBAE6A6551C1}" type="sibTrans" cxnId="{9921CF43-7898-435B-90E9-EDAB0740ABE4}">
      <dgm:prSet/>
      <dgm:spPr/>
      <dgm:t>
        <a:bodyPr/>
        <a:lstStyle/>
        <a:p>
          <a:endParaRPr lang="pt-BR"/>
        </a:p>
      </dgm:t>
    </dgm:pt>
    <dgm:pt modelId="{19FD724D-DC6F-4F0C-A98D-4EFC38EFCC9A}">
      <dgm:prSet phldrT="[Texto]"/>
      <dgm:spPr>
        <a:solidFill>
          <a:schemeClr val="accent6">
            <a:lumMod val="40000"/>
            <a:lumOff val="60000"/>
            <a:alpha val="90000"/>
          </a:schemeClr>
        </a:solidFill>
        <a:ln>
          <a:solidFill>
            <a:schemeClr val="accent6">
              <a:lumMod val="50000"/>
            </a:schemeClr>
          </a:solidFill>
        </a:ln>
      </dgm:spPr>
      <dgm:t>
        <a:bodyPr/>
        <a:lstStyle/>
        <a:p>
          <a:r>
            <a:rPr lang="pt-BR"/>
            <a:t>Nordeste do Ceará</a:t>
          </a:r>
        </a:p>
      </dgm:t>
    </dgm:pt>
    <dgm:pt modelId="{915B741C-5A07-4031-9756-C34E8E0AC6E9}" type="parTrans" cxnId="{69E60596-4EB6-4F16-A066-D6F487B25B94}">
      <dgm:prSet/>
      <dgm:spPr/>
      <dgm:t>
        <a:bodyPr/>
        <a:lstStyle/>
        <a:p>
          <a:endParaRPr lang="pt-BR"/>
        </a:p>
      </dgm:t>
    </dgm:pt>
    <dgm:pt modelId="{9382C96E-1E3E-4266-8D3F-C722DB956BC0}" type="sibTrans" cxnId="{69E60596-4EB6-4F16-A066-D6F487B25B94}">
      <dgm:prSet/>
      <dgm:spPr/>
      <dgm:t>
        <a:bodyPr/>
        <a:lstStyle/>
        <a:p>
          <a:endParaRPr lang="pt-BR"/>
        </a:p>
      </dgm:t>
    </dgm:pt>
    <dgm:pt modelId="{AA32597C-D31C-437A-BEA3-3BD0B2FFF0A4}">
      <dgm:prSet phldrT="[Texto]"/>
      <dgm:spPr>
        <a:solidFill>
          <a:schemeClr val="accent6">
            <a:lumMod val="40000"/>
            <a:lumOff val="60000"/>
            <a:alpha val="90000"/>
          </a:schemeClr>
        </a:solidFill>
        <a:ln>
          <a:solidFill>
            <a:schemeClr val="accent6">
              <a:lumMod val="50000"/>
            </a:schemeClr>
          </a:solidFill>
        </a:ln>
      </dgm:spPr>
      <dgm:t>
        <a:bodyPr/>
        <a:lstStyle/>
        <a:p>
          <a:r>
            <a:rPr lang="pt-BR" dirty="0"/>
            <a:t>Vale do Jaguaribe</a:t>
          </a:r>
        </a:p>
      </dgm:t>
    </dgm:pt>
    <dgm:pt modelId="{162D8322-2EEA-45B9-9315-F8703F46F794}" type="parTrans" cxnId="{2A762B3E-4739-418E-8957-A8602B9E4E97}">
      <dgm:prSet/>
      <dgm:spPr/>
      <dgm:t>
        <a:bodyPr/>
        <a:lstStyle/>
        <a:p>
          <a:endParaRPr lang="pt-BR"/>
        </a:p>
      </dgm:t>
    </dgm:pt>
    <dgm:pt modelId="{C8C49631-846D-4306-A726-E53E58A9893C}" type="sibTrans" cxnId="{2A762B3E-4739-418E-8957-A8602B9E4E97}">
      <dgm:prSet/>
      <dgm:spPr/>
      <dgm:t>
        <a:bodyPr/>
        <a:lstStyle/>
        <a:p>
          <a:endParaRPr lang="pt-BR"/>
        </a:p>
      </dgm:t>
    </dgm:pt>
    <dgm:pt modelId="{D6FA0C85-E80D-4D76-BB70-7A3158E33D22}">
      <dgm:prSet phldrT="[Texto]"/>
      <dgm:spPr>
        <a:solidFill>
          <a:schemeClr val="accent6">
            <a:lumMod val="40000"/>
            <a:lumOff val="60000"/>
            <a:alpha val="90000"/>
          </a:schemeClr>
        </a:solidFill>
        <a:ln>
          <a:solidFill>
            <a:schemeClr val="accent6">
              <a:lumMod val="50000"/>
            </a:schemeClr>
          </a:solidFill>
        </a:ln>
      </dgm:spPr>
      <dgm:t>
        <a:bodyPr/>
        <a:lstStyle/>
        <a:p>
          <a:r>
            <a:rPr lang="pt-BR"/>
            <a:t>Centro Sul do Ceará</a:t>
          </a:r>
        </a:p>
      </dgm:t>
    </dgm:pt>
    <dgm:pt modelId="{43B8B112-5CF9-4A5F-B085-4C27455E6DE8}" type="parTrans" cxnId="{5EBFA370-EFC8-4143-987A-0ED4C5628885}">
      <dgm:prSet/>
      <dgm:spPr/>
      <dgm:t>
        <a:bodyPr/>
        <a:lstStyle/>
        <a:p>
          <a:endParaRPr lang="pt-BR"/>
        </a:p>
      </dgm:t>
    </dgm:pt>
    <dgm:pt modelId="{B24D9B49-C558-453A-917D-5896E5C89976}" type="sibTrans" cxnId="{5EBFA370-EFC8-4143-987A-0ED4C5628885}">
      <dgm:prSet/>
      <dgm:spPr/>
      <dgm:t>
        <a:bodyPr/>
        <a:lstStyle/>
        <a:p>
          <a:endParaRPr lang="pt-BR"/>
        </a:p>
      </dgm:t>
    </dgm:pt>
    <dgm:pt modelId="{85A74FA7-402C-4226-8C10-0F2D61F54C6A}">
      <dgm:prSet phldrT="[Texto]"/>
      <dgm:spPr>
        <a:solidFill>
          <a:schemeClr val="accent6">
            <a:lumMod val="40000"/>
            <a:lumOff val="60000"/>
            <a:alpha val="90000"/>
          </a:schemeClr>
        </a:solidFill>
        <a:ln>
          <a:solidFill>
            <a:schemeClr val="accent6">
              <a:lumMod val="50000"/>
            </a:schemeClr>
          </a:solidFill>
        </a:ln>
      </dgm:spPr>
      <dgm:t>
        <a:bodyPr/>
        <a:lstStyle/>
        <a:p>
          <a:r>
            <a:rPr lang="pt-BR"/>
            <a:t>Crateús</a:t>
          </a:r>
        </a:p>
      </dgm:t>
    </dgm:pt>
    <dgm:pt modelId="{0BB14C87-4E11-4715-A2C1-B3D82F835E64}" type="parTrans" cxnId="{0F286108-2516-487D-B043-9B170400598E}">
      <dgm:prSet/>
      <dgm:spPr>
        <a:ln>
          <a:solidFill>
            <a:schemeClr val="tx1"/>
          </a:solidFill>
        </a:ln>
      </dgm:spPr>
      <dgm:t>
        <a:bodyPr/>
        <a:lstStyle/>
        <a:p>
          <a:endParaRPr lang="pt-BR"/>
        </a:p>
      </dgm:t>
    </dgm:pt>
    <dgm:pt modelId="{2E864AE9-6E3D-405D-B00C-FB050C6263AA}" type="sibTrans" cxnId="{0F286108-2516-487D-B043-9B170400598E}">
      <dgm:prSet/>
      <dgm:spPr/>
      <dgm:t>
        <a:bodyPr/>
        <a:lstStyle/>
        <a:p>
          <a:endParaRPr lang="pt-BR"/>
        </a:p>
      </dgm:t>
    </dgm:pt>
    <dgm:pt modelId="{ADE02F12-5D98-445D-A8B3-EF879B37B09D}" type="pres">
      <dgm:prSet presAssocID="{FE95F254-8766-47DF-8A26-5158DD39E4A7}" presName="diagram" presStyleCnt="0">
        <dgm:presLayoutVars>
          <dgm:chPref val="1"/>
          <dgm:dir/>
          <dgm:animOne val="branch"/>
          <dgm:animLvl val="lvl"/>
          <dgm:resizeHandles/>
        </dgm:presLayoutVars>
      </dgm:prSet>
      <dgm:spPr/>
    </dgm:pt>
    <dgm:pt modelId="{00097A13-42B6-400C-B831-C318A7B6E479}" type="pres">
      <dgm:prSet presAssocID="{4F609D41-81C4-4B59-B990-78BBF7EF53ED}" presName="root" presStyleCnt="0"/>
      <dgm:spPr/>
    </dgm:pt>
    <dgm:pt modelId="{DCEF1406-66A3-4E27-9CC3-412170273F9E}" type="pres">
      <dgm:prSet presAssocID="{4F609D41-81C4-4B59-B990-78BBF7EF53ED}" presName="rootComposite" presStyleCnt="0"/>
      <dgm:spPr/>
    </dgm:pt>
    <dgm:pt modelId="{2B4B2ECC-E566-4A05-8083-B64412983220}" type="pres">
      <dgm:prSet presAssocID="{4F609D41-81C4-4B59-B990-78BBF7EF53ED}" presName="rootText" presStyleLbl="node1" presStyleIdx="0" presStyleCnt="2"/>
      <dgm:spPr/>
    </dgm:pt>
    <dgm:pt modelId="{E0F9B81A-D842-4152-83EA-DB4D96707086}" type="pres">
      <dgm:prSet presAssocID="{4F609D41-81C4-4B59-B990-78BBF7EF53ED}" presName="rootConnector" presStyleLbl="node1" presStyleIdx="0" presStyleCnt="2"/>
      <dgm:spPr/>
    </dgm:pt>
    <dgm:pt modelId="{0B36F492-1B7B-4EE2-BC4E-C029C2921E89}" type="pres">
      <dgm:prSet presAssocID="{4F609D41-81C4-4B59-B990-78BBF7EF53ED}" presName="childShape" presStyleCnt="0"/>
      <dgm:spPr/>
    </dgm:pt>
    <dgm:pt modelId="{D9879CB5-69C2-4E50-96E4-32C2FA7069B3}" type="pres">
      <dgm:prSet presAssocID="{2CAC7DAB-6AE8-42B5-8637-40B803433A89}" presName="Name13" presStyleLbl="parChTrans1D2" presStyleIdx="0" presStyleCnt="9"/>
      <dgm:spPr/>
    </dgm:pt>
    <dgm:pt modelId="{DBB94670-31F1-4985-8C3D-F03141F2C77C}" type="pres">
      <dgm:prSet presAssocID="{D2BF2361-E869-4FB5-A4C5-526D2E7BE768}" presName="childText" presStyleLbl="bgAcc1" presStyleIdx="0" presStyleCnt="9" custScaleX="110702">
        <dgm:presLayoutVars>
          <dgm:bulletEnabled val="1"/>
        </dgm:presLayoutVars>
      </dgm:prSet>
      <dgm:spPr/>
    </dgm:pt>
    <dgm:pt modelId="{A5E94920-5466-4891-BC28-9452042FAE16}" type="pres">
      <dgm:prSet presAssocID="{4E9D9925-74C5-4A2C-B5E1-BE6A4102D333}" presName="Name13" presStyleLbl="parChTrans1D2" presStyleIdx="1" presStyleCnt="9"/>
      <dgm:spPr/>
    </dgm:pt>
    <dgm:pt modelId="{46F77563-FC75-46C0-9BF1-2D393F40FC3E}" type="pres">
      <dgm:prSet presAssocID="{E05F8957-D879-4C67-9DA9-FA2D00A1B984}" presName="childText" presStyleLbl="bgAcc1" presStyleIdx="1" presStyleCnt="9" custScaleX="114270">
        <dgm:presLayoutVars>
          <dgm:bulletEnabled val="1"/>
        </dgm:presLayoutVars>
      </dgm:prSet>
      <dgm:spPr/>
    </dgm:pt>
    <dgm:pt modelId="{F461968B-55BF-4769-AB09-6E2D89E77981}" type="pres">
      <dgm:prSet presAssocID="{AC4FCB82-F477-47EA-835C-0DC9B009EEB2}" presName="Name13" presStyleLbl="parChTrans1D2" presStyleIdx="2" presStyleCnt="9"/>
      <dgm:spPr/>
    </dgm:pt>
    <dgm:pt modelId="{96594234-8AD3-4D4C-B3FF-8D1929EE35CC}" type="pres">
      <dgm:prSet presAssocID="{ED477F1F-DDEA-47E2-B1CF-800A1922DB3B}" presName="childText" presStyleLbl="bgAcc1" presStyleIdx="2" presStyleCnt="9" custScaleX="113413">
        <dgm:presLayoutVars>
          <dgm:bulletEnabled val="1"/>
        </dgm:presLayoutVars>
      </dgm:prSet>
      <dgm:spPr/>
    </dgm:pt>
    <dgm:pt modelId="{B2EEF6DC-2EDA-4F73-A552-D1DBEBD1050E}" type="pres">
      <dgm:prSet presAssocID="{E5E429B5-75F8-46BF-BD79-15C5162900DD}" presName="root" presStyleCnt="0"/>
      <dgm:spPr/>
    </dgm:pt>
    <dgm:pt modelId="{7CE1A664-39C9-4742-B460-AE3A21974F33}" type="pres">
      <dgm:prSet presAssocID="{E5E429B5-75F8-46BF-BD79-15C5162900DD}" presName="rootComposite" presStyleCnt="0"/>
      <dgm:spPr/>
    </dgm:pt>
    <dgm:pt modelId="{46EE95C6-3170-47A3-8B6B-DC021C7F33B1}" type="pres">
      <dgm:prSet presAssocID="{E5E429B5-75F8-46BF-BD79-15C5162900DD}" presName="rootText" presStyleLbl="node1" presStyleIdx="1" presStyleCnt="2"/>
      <dgm:spPr/>
    </dgm:pt>
    <dgm:pt modelId="{26F0FAA6-C69B-4BEB-831E-0BE7AFB1CA53}" type="pres">
      <dgm:prSet presAssocID="{E5E429B5-75F8-46BF-BD79-15C5162900DD}" presName="rootConnector" presStyleLbl="node1" presStyleIdx="1" presStyleCnt="2"/>
      <dgm:spPr/>
    </dgm:pt>
    <dgm:pt modelId="{BD58C2BA-7C23-4866-B75E-78A2985B0E7D}" type="pres">
      <dgm:prSet presAssocID="{E5E429B5-75F8-46BF-BD79-15C5162900DD}" presName="childShape" presStyleCnt="0"/>
      <dgm:spPr/>
    </dgm:pt>
    <dgm:pt modelId="{FEB406A3-DCB3-4BE0-9C30-E601146A65D2}" type="pres">
      <dgm:prSet presAssocID="{0EA99920-9F2B-459A-93E5-43D48BB721DC}" presName="Name13" presStyleLbl="parChTrans1D2" presStyleIdx="3" presStyleCnt="9"/>
      <dgm:spPr/>
    </dgm:pt>
    <dgm:pt modelId="{A472E350-139A-4490-9C87-3B376D3BAA8C}" type="pres">
      <dgm:prSet presAssocID="{1FDDB79B-A6CB-4703-B2C8-509B89D0D422}" presName="childText" presStyleLbl="bgAcc1" presStyleIdx="3" presStyleCnt="9">
        <dgm:presLayoutVars>
          <dgm:bulletEnabled val="1"/>
        </dgm:presLayoutVars>
      </dgm:prSet>
      <dgm:spPr/>
    </dgm:pt>
    <dgm:pt modelId="{8FF25F3D-69CD-45B6-99F4-52EEBDE1F6DD}" type="pres">
      <dgm:prSet presAssocID="{F3C9B4F6-F037-4ABF-8ACE-AF53AB1787E7}" presName="Name13" presStyleLbl="parChTrans1D2" presStyleIdx="4" presStyleCnt="9"/>
      <dgm:spPr/>
    </dgm:pt>
    <dgm:pt modelId="{155CF683-22D3-4968-BEB5-5E2A5BFCB8C4}" type="pres">
      <dgm:prSet presAssocID="{FEDBE07E-2FFE-4273-AB7E-143F9ED2B8AB}" presName="childText" presStyleLbl="bgAcc1" presStyleIdx="4" presStyleCnt="9">
        <dgm:presLayoutVars>
          <dgm:bulletEnabled val="1"/>
        </dgm:presLayoutVars>
      </dgm:prSet>
      <dgm:spPr/>
    </dgm:pt>
    <dgm:pt modelId="{0ED3A03F-F146-419B-94E9-17FE67ACF130}" type="pres">
      <dgm:prSet presAssocID="{915B741C-5A07-4031-9756-C34E8E0AC6E9}" presName="Name13" presStyleLbl="parChTrans1D2" presStyleIdx="5" presStyleCnt="9"/>
      <dgm:spPr/>
    </dgm:pt>
    <dgm:pt modelId="{A29FDB95-9E7E-4887-B82D-82C279E331E6}" type="pres">
      <dgm:prSet presAssocID="{19FD724D-DC6F-4F0C-A98D-4EFC38EFCC9A}" presName="childText" presStyleLbl="bgAcc1" presStyleIdx="5" presStyleCnt="9">
        <dgm:presLayoutVars>
          <dgm:bulletEnabled val="1"/>
        </dgm:presLayoutVars>
      </dgm:prSet>
      <dgm:spPr/>
    </dgm:pt>
    <dgm:pt modelId="{59812C08-E74F-4058-B751-86ECD2EE2151}" type="pres">
      <dgm:prSet presAssocID="{162D8322-2EEA-45B9-9315-F8703F46F794}" presName="Name13" presStyleLbl="parChTrans1D2" presStyleIdx="6" presStyleCnt="9"/>
      <dgm:spPr/>
    </dgm:pt>
    <dgm:pt modelId="{CDBB20B8-AAFD-4383-AC91-B6893D768203}" type="pres">
      <dgm:prSet presAssocID="{AA32597C-D31C-437A-BEA3-3BD0B2FFF0A4}" presName="childText" presStyleLbl="bgAcc1" presStyleIdx="6" presStyleCnt="9">
        <dgm:presLayoutVars>
          <dgm:bulletEnabled val="1"/>
        </dgm:presLayoutVars>
      </dgm:prSet>
      <dgm:spPr/>
    </dgm:pt>
    <dgm:pt modelId="{9370C111-A8B9-4B2B-850F-AA57C9ED0C42}" type="pres">
      <dgm:prSet presAssocID="{43B8B112-5CF9-4A5F-B085-4C27455E6DE8}" presName="Name13" presStyleLbl="parChTrans1D2" presStyleIdx="7" presStyleCnt="9"/>
      <dgm:spPr/>
    </dgm:pt>
    <dgm:pt modelId="{17B5D143-B714-4EFC-97B6-A4DFCB0D18FC}" type="pres">
      <dgm:prSet presAssocID="{D6FA0C85-E80D-4D76-BB70-7A3158E33D22}" presName="childText" presStyleLbl="bgAcc1" presStyleIdx="7" presStyleCnt="9">
        <dgm:presLayoutVars>
          <dgm:bulletEnabled val="1"/>
        </dgm:presLayoutVars>
      </dgm:prSet>
      <dgm:spPr/>
    </dgm:pt>
    <dgm:pt modelId="{B75DBE9C-2CBB-4145-B011-7F4A49CACB2F}" type="pres">
      <dgm:prSet presAssocID="{0BB14C87-4E11-4715-A2C1-B3D82F835E64}" presName="Name13" presStyleLbl="parChTrans1D2" presStyleIdx="8" presStyleCnt="9"/>
      <dgm:spPr/>
    </dgm:pt>
    <dgm:pt modelId="{B066B4CB-E6F9-4A7B-8D09-340A18DD9C19}" type="pres">
      <dgm:prSet presAssocID="{85A74FA7-402C-4226-8C10-0F2D61F54C6A}" presName="childText" presStyleLbl="bgAcc1" presStyleIdx="8" presStyleCnt="9">
        <dgm:presLayoutVars>
          <dgm:bulletEnabled val="1"/>
        </dgm:presLayoutVars>
      </dgm:prSet>
      <dgm:spPr/>
    </dgm:pt>
  </dgm:ptLst>
  <dgm:cxnLst>
    <dgm:cxn modelId="{0F286108-2516-487D-B043-9B170400598E}" srcId="{E5E429B5-75F8-46BF-BD79-15C5162900DD}" destId="{85A74FA7-402C-4226-8C10-0F2D61F54C6A}" srcOrd="5" destOrd="0" parTransId="{0BB14C87-4E11-4715-A2C1-B3D82F835E64}" sibTransId="{2E864AE9-6E3D-405D-B00C-FB050C6263AA}"/>
    <dgm:cxn modelId="{77E1B323-BEEC-4E9F-9711-95C402F96318}" srcId="{4F609D41-81C4-4B59-B990-78BBF7EF53ED}" destId="{E05F8957-D879-4C67-9DA9-FA2D00A1B984}" srcOrd="1" destOrd="0" parTransId="{4E9D9925-74C5-4A2C-B5E1-BE6A4102D333}" sibTransId="{08860D2A-4805-4E83-94A5-03542797FFAD}"/>
    <dgm:cxn modelId="{8D7FA429-5BFA-4436-AD61-EC18DEC77DEC}" type="presOf" srcId="{AA32597C-D31C-437A-BEA3-3BD0B2FFF0A4}" destId="{CDBB20B8-AAFD-4383-AC91-B6893D768203}" srcOrd="0" destOrd="0" presId="urn:microsoft.com/office/officeart/2005/8/layout/hierarchy3"/>
    <dgm:cxn modelId="{D3A0E235-F0A4-41AF-A854-21383226F8E7}" srcId="{E5E429B5-75F8-46BF-BD79-15C5162900DD}" destId="{FEDBE07E-2FFE-4273-AB7E-143F9ED2B8AB}" srcOrd="1" destOrd="0" parTransId="{F3C9B4F6-F037-4ABF-8ACE-AF53AB1787E7}" sibTransId="{D790C22E-E96F-4C1D-8D7E-F0510B68D75A}"/>
    <dgm:cxn modelId="{1AF64937-3F3C-4818-8BC0-A96C73C911F9}" type="presOf" srcId="{4F609D41-81C4-4B59-B990-78BBF7EF53ED}" destId="{E0F9B81A-D842-4152-83EA-DB4D96707086}" srcOrd="1" destOrd="0" presId="urn:microsoft.com/office/officeart/2005/8/layout/hierarchy3"/>
    <dgm:cxn modelId="{F5147B37-4922-41D7-AFF5-E27E5D44CB2A}" type="presOf" srcId="{4F609D41-81C4-4B59-B990-78BBF7EF53ED}" destId="{2B4B2ECC-E566-4A05-8083-B64412983220}" srcOrd="0" destOrd="0" presId="urn:microsoft.com/office/officeart/2005/8/layout/hierarchy3"/>
    <dgm:cxn modelId="{2A762B3E-4739-418E-8957-A8602B9E4E97}" srcId="{E5E429B5-75F8-46BF-BD79-15C5162900DD}" destId="{AA32597C-D31C-437A-BEA3-3BD0B2FFF0A4}" srcOrd="3" destOrd="0" parTransId="{162D8322-2EEA-45B9-9315-F8703F46F794}" sibTransId="{C8C49631-846D-4306-A726-E53E58A9893C}"/>
    <dgm:cxn modelId="{D2680141-B354-4E2C-8F2B-EE246D0D328D}" type="presOf" srcId="{FE95F254-8766-47DF-8A26-5158DD39E4A7}" destId="{ADE02F12-5D98-445D-A8B3-EF879B37B09D}" srcOrd="0" destOrd="0" presId="urn:microsoft.com/office/officeart/2005/8/layout/hierarchy3"/>
    <dgm:cxn modelId="{B7355061-58BD-48CF-99C5-066CE3EBF687}" type="presOf" srcId="{1FDDB79B-A6CB-4703-B2C8-509B89D0D422}" destId="{A472E350-139A-4490-9C87-3B376D3BAA8C}" srcOrd="0" destOrd="0" presId="urn:microsoft.com/office/officeart/2005/8/layout/hierarchy3"/>
    <dgm:cxn modelId="{B9724D42-225E-49BA-BB97-FB11CF76A359}" type="presOf" srcId="{4B9C6E24-8C5F-47B1-92B6-E9F7F176F6E3}" destId="{96594234-8AD3-4D4C-B3FF-8D1929EE35CC}" srcOrd="0" destOrd="1" presId="urn:microsoft.com/office/officeart/2005/8/layout/hierarchy3"/>
    <dgm:cxn modelId="{117D2F63-8334-4A42-BAF3-6CFBBCF8B477}" type="presOf" srcId="{D2BF2361-E869-4FB5-A4C5-526D2E7BE768}" destId="{DBB94670-31F1-4985-8C3D-F03141F2C77C}" srcOrd="0" destOrd="0" presId="urn:microsoft.com/office/officeart/2005/8/layout/hierarchy3"/>
    <dgm:cxn modelId="{9921CF43-7898-435B-90E9-EDAB0740ABE4}" srcId="{ED477F1F-DDEA-47E2-B1CF-800A1922DB3B}" destId="{4B9C6E24-8C5F-47B1-92B6-E9F7F176F6E3}" srcOrd="0" destOrd="0" parTransId="{0E09E41E-7C0C-45CD-B035-9104D1891141}" sibTransId="{E5169E23-39CC-49EE-AFFF-DBAE6A6551C1}"/>
    <dgm:cxn modelId="{7E1A8865-465A-4A5E-B80E-DF5A32C5F618}" type="presOf" srcId="{19FD724D-DC6F-4F0C-A98D-4EFC38EFCC9A}" destId="{A29FDB95-9E7E-4887-B82D-82C279E331E6}" srcOrd="0" destOrd="0" presId="urn:microsoft.com/office/officeart/2005/8/layout/hierarchy3"/>
    <dgm:cxn modelId="{4F5A4168-BA2B-416B-A3C0-3A4E6A786C25}" type="presOf" srcId="{2CAC7DAB-6AE8-42B5-8637-40B803433A89}" destId="{D9879CB5-69C2-4E50-96E4-32C2FA7069B3}" srcOrd="0" destOrd="0" presId="urn:microsoft.com/office/officeart/2005/8/layout/hierarchy3"/>
    <dgm:cxn modelId="{29803D70-3812-44EF-ADE2-62AE4E940580}" type="presOf" srcId="{E5E429B5-75F8-46BF-BD79-15C5162900DD}" destId="{46EE95C6-3170-47A3-8B6B-DC021C7F33B1}" srcOrd="0" destOrd="0" presId="urn:microsoft.com/office/officeart/2005/8/layout/hierarchy3"/>
    <dgm:cxn modelId="{5EBFA370-EFC8-4143-987A-0ED4C5628885}" srcId="{E5E429B5-75F8-46BF-BD79-15C5162900DD}" destId="{D6FA0C85-E80D-4D76-BB70-7A3158E33D22}" srcOrd="4" destOrd="0" parTransId="{43B8B112-5CF9-4A5F-B085-4C27455E6DE8}" sibTransId="{B24D9B49-C558-453A-917D-5896E5C89976}"/>
    <dgm:cxn modelId="{D4DB0351-B5F3-4B76-9CD8-3FB19C3CAA79}" type="presOf" srcId="{FEDBE07E-2FFE-4273-AB7E-143F9ED2B8AB}" destId="{155CF683-22D3-4968-BEB5-5E2A5BFCB8C4}" srcOrd="0" destOrd="0" presId="urn:microsoft.com/office/officeart/2005/8/layout/hierarchy3"/>
    <dgm:cxn modelId="{2A035056-EC03-476D-91D7-ED46A2F751C5}" srcId="{4F609D41-81C4-4B59-B990-78BBF7EF53ED}" destId="{D2BF2361-E869-4FB5-A4C5-526D2E7BE768}" srcOrd="0" destOrd="0" parTransId="{2CAC7DAB-6AE8-42B5-8637-40B803433A89}" sibTransId="{BFBEEA57-EC11-4AC6-9C57-CC014DCD0738}"/>
    <dgm:cxn modelId="{478A1778-825F-4FF8-86CB-05039E70B45A}" type="presOf" srcId="{162D8322-2EEA-45B9-9315-F8703F46F794}" destId="{59812C08-E74F-4058-B751-86ECD2EE2151}" srcOrd="0" destOrd="0" presId="urn:microsoft.com/office/officeart/2005/8/layout/hierarchy3"/>
    <dgm:cxn modelId="{44CEB97D-DAC2-4349-9A88-D921E1CA5C52}" srcId="{FE95F254-8766-47DF-8A26-5158DD39E4A7}" destId="{E5E429B5-75F8-46BF-BD79-15C5162900DD}" srcOrd="1" destOrd="0" parTransId="{A49A4526-70E0-414F-A99C-2FEC4C57BCC8}" sibTransId="{2474DE02-FA6F-49FE-905C-D815B2B811A1}"/>
    <dgm:cxn modelId="{1889998B-9447-461B-8212-D6F2B8156FC5}" type="presOf" srcId="{0BB14C87-4E11-4715-A2C1-B3D82F835E64}" destId="{B75DBE9C-2CBB-4145-B011-7F4A49CACB2F}" srcOrd="0" destOrd="0" presId="urn:microsoft.com/office/officeart/2005/8/layout/hierarchy3"/>
    <dgm:cxn modelId="{E674F58D-A92F-4047-A210-0F17A1279608}" type="presOf" srcId="{D6FA0C85-E80D-4D76-BB70-7A3158E33D22}" destId="{17B5D143-B714-4EFC-97B6-A4DFCB0D18FC}" srcOrd="0" destOrd="0" presId="urn:microsoft.com/office/officeart/2005/8/layout/hierarchy3"/>
    <dgm:cxn modelId="{BC68C18E-E00A-42C6-AC9B-D7D8EB2D390A}" type="presOf" srcId="{ED477F1F-DDEA-47E2-B1CF-800A1922DB3B}" destId="{96594234-8AD3-4D4C-B3FF-8D1929EE35CC}" srcOrd="0" destOrd="0" presId="urn:microsoft.com/office/officeart/2005/8/layout/hierarchy3"/>
    <dgm:cxn modelId="{69E60596-4EB6-4F16-A066-D6F487B25B94}" srcId="{E5E429B5-75F8-46BF-BD79-15C5162900DD}" destId="{19FD724D-DC6F-4F0C-A98D-4EFC38EFCC9A}" srcOrd="2" destOrd="0" parTransId="{915B741C-5A07-4031-9756-C34E8E0AC6E9}" sibTransId="{9382C96E-1E3E-4266-8D3F-C722DB956BC0}"/>
    <dgm:cxn modelId="{22B726B3-742D-4E30-9D2A-8685BD5DF63A}" type="presOf" srcId="{E5E429B5-75F8-46BF-BD79-15C5162900DD}" destId="{26F0FAA6-C69B-4BEB-831E-0BE7AFB1CA53}" srcOrd="1" destOrd="0" presId="urn:microsoft.com/office/officeart/2005/8/layout/hierarchy3"/>
    <dgm:cxn modelId="{D37F4BB3-BA04-450B-80A9-8A40B7AACF8B}" type="presOf" srcId="{0EA99920-9F2B-459A-93E5-43D48BB721DC}" destId="{FEB406A3-DCB3-4BE0-9C30-E601146A65D2}" srcOrd="0" destOrd="0" presId="urn:microsoft.com/office/officeart/2005/8/layout/hierarchy3"/>
    <dgm:cxn modelId="{1C173DBA-D283-4191-8D37-1C2749F440C9}" type="presOf" srcId="{F3C9B4F6-F037-4ABF-8ACE-AF53AB1787E7}" destId="{8FF25F3D-69CD-45B6-99F4-52EEBDE1F6DD}" srcOrd="0" destOrd="0" presId="urn:microsoft.com/office/officeart/2005/8/layout/hierarchy3"/>
    <dgm:cxn modelId="{9170E0C5-0774-4D3C-A0A2-0668E571CEC5}" type="presOf" srcId="{85A74FA7-402C-4226-8C10-0F2D61F54C6A}" destId="{B066B4CB-E6F9-4A7B-8D09-340A18DD9C19}" srcOrd="0" destOrd="0" presId="urn:microsoft.com/office/officeart/2005/8/layout/hierarchy3"/>
    <dgm:cxn modelId="{9E685ECB-32CA-42F9-99B0-F5480311A44A}" type="presOf" srcId="{E05F8957-D879-4C67-9DA9-FA2D00A1B984}" destId="{46F77563-FC75-46C0-9BF1-2D393F40FC3E}" srcOrd="0" destOrd="0" presId="urn:microsoft.com/office/officeart/2005/8/layout/hierarchy3"/>
    <dgm:cxn modelId="{A12BA6D7-9834-4460-B7B5-C4EA68576EDC}" type="presOf" srcId="{915B741C-5A07-4031-9756-C34E8E0AC6E9}" destId="{0ED3A03F-F146-419B-94E9-17FE67ACF130}" srcOrd="0" destOrd="0" presId="urn:microsoft.com/office/officeart/2005/8/layout/hierarchy3"/>
    <dgm:cxn modelId="{122A3CEB-9AF0-4A08-A2FD-DBB35A842B16}" srcId="{E5E429B5-75F8-46BF-BD79-15C5162900DD}" destId="{1FDDB79B-A6CB-4703-B2C8-509B89D0D422}" srcOrd="0" destOrd="0" parTransId="{0EA99920-9F2B-459A-93E5-43D48BB721DC}" sibTransId="{7C205A5C-E46E-40B2-AEE4-62E905665685}"/>
    <dgm:cxn modelId="{A32626EC-D4F6-4F25-9380-ED1ECA32221B}" type="presOf" srcId="{4E9D9925-74C5-4A2C-B5E1-BE6A4102D333}" destId="{A5E94920-5466-4891-BC28-9452042FAE16}" srcOrd="0" destOrd="0" presId="urn:microsoft.com/office/officeart/2005/8/layout/hierarchy3"/>
    <dgm:cxn modelId="{188FBFF2-F179-4C9C-B0C9-BA3EE8F92D76}" srcId="{4F609D41-81C4-4B59-B990-78BBF7EF53ED}" destId="{ED477F1F-DDEA-47E2-B1CF-800A1922DB3B}" srcOrd="2" destOrd="0" parTransId="{AC4FCB82-F477-47EA-835C-0DC9B009EEB2}" sibTransId="{612FB210-A748-4381-A1F0-E02CB7B3F2F5}"/>
    <dgm:cxn modelId="{3973ECF3-B1C1-474E-BCFB-B9DBCE406DC1}" type="presOf" srcId="{43B8B112-5CF9-4A5F-B085-4C27455E6DE8}" destId="{9370C111-A8B9-4B2B-850F-AA57C9ED0C42}" srcOrd="0" destOrd="0" presId="urn:microsoft.com/office/officeart/2005/8/layout/hierarchy3"/>
    <dgm:cxn modelId="{F9963FF5-0054-4AD7-93AC-0D58B5CC8E0C}" srcId="{FE95F254-8766-47DF-8A26-5158DD39E4A7}" destId="{4F609D41-81C4-4B59-B990-78BBF7EF53ED}" srcOrd="0" destOrd="0" parTransId="{95FCD5B7-8457-4761-A830-E8F63BC0D1F4}" sibTransId="{8AD0284C-98F6-488E-9BE8-0B3C55DF9342}"/>
    <dgm:cxn modelId="{91575DFE-9674-4A2A-B915-5AEC69A7D5DF}" type="presOf" srcId="{AC4FCB82-F477-47EA-835C-0DC9B009EEB2}" destId="{F461968B-55BF-4769-AB09-6E2D89E77981}" srcOrd="0" destOrd="0" presId="urn:microsoft.com/office/officeart/2005/8/layout/hierarchy3"/>
    <dgm:cxn modelId="{827FBFDE-A4E5-4B61-9FF5-30461DDBD0FA}" type="presParOf" srcId="{ADE02F12-5D98-445D-A8B3-EF879B37B09D}" destId="{00097A13-42B6-400C-B831-C318A7B6E479}" srcOrd="0" destOrd="0" presId="urn:microsoft.com/office/officeart/2005/8/layout/hierarchy3"/>
    <dgm:cxn modelId="{CD6DC063-C920-46D7-9115-3CA589BA0ED6}" type="presParOf" srcId="{00097A13-42B6-400C-B831-C318A7B6E479}" destId="{DCEF1406-66A3-4E27-9CC3-412170273F9E}" srcOrd="0" destOrd="0" presId="urn:microsoft.com/office/officeart/2005/8/layout/hierarchy3"/>
    <dgm:cxn modelId="{430AB46C-D499-472B-B968-142C562AC85D}" type="presParOf" srcId="{DCEF1406-66A3-4E27-9CC3-412170273F9E}" destId="{2B4B2ECC-E566-4A05-8083-B64412983220}" srcOrd="0" destOrd="0" presId="urn:microsoft.com/office/officeart/2005/8/layout/hierarchy3"/>
    <dgm:cxn modelId="{561F7D08-735E-42CD-A549-4B966DD8AAFD}" type="presParOf" srcId="{DCEF1406-66A3-4E27-9CC3-412170273F9E}" destId="{E0F9B81A-D842-4152-83EA-DB4D96707086}" srcOrd="1" destOrd="0" presId="urn:microsoft.com/office/officeart/2005/8/layout/hierarchy3"/>
    <dgm:cxn modelId="{AA5412E1-E5A0-4E4D-B842-F1ED051BF930}" type="presParOf" srcId="{00097A13-42B6-400C-B831-C318A7B6E479}" destId="{0B36F492-1B7B-4EE2-BC4E-C029C2921E89}" srcOrd="1" destOrd="0" presId="urn:microsoft.com/office/officeart/2005/8/layout/hierarchy3"/>
    <dgm:cxn modelId="{8C5FBD5A-DD4D-40F8-A7DB-F8BF3C7A7C4E}" type="presParOf" srcId="{0B36F492-1B7B-4EE2-BC4E-C029C2921E89}" destId="{D9879CB5-69C2-4E50-96E4-32C2FA7069B3}" srcOrd="0" destOrd="0" presId="urn:microsoft.com/office/officeart/2005/8/layout/hierarchy3"/>
    <dgm:cxn modelId="{1D7580AE-B456-4EF3-8105-0B0161FB11E5}" type="presParOf" srcId="{0B36F492-1B7B-4EE2-BC4E-C029C2921E89}" destId="{DBB94670-31F1-4985-8C3D-F03141F2C77C}" srcOrd="1" destOrd="0" presId="urn:microsoft.com/office/officeart/2005/8/layout/hierarchy3"/>
    <dgm:cxn modelId="{A31C802C-BC7E-4EC7-8C0C-381BB53A5882}" type="presParOf" srcId="{0B36F492-1B7B-4EE2-BC4E-C029C2921E89}" destId="{A5E94920-5466-4891-BC28-9452042FAE16}" srcOrd="2" destOrd="0" presId="urn:microsoft.com/office/officeart/2005/8/layout/hierarchy3"/>
    <dgm:cxn modelId="{334B9508-6B5B-4929-B9EC-C5FABA330505}" type="presParOf" srcId="{0B36F492-1B7B-4EE2-BC4E-C029C2921E89}" destId="{46F77563-FC75-46C0-9BF1-2D393F40FC3E}" srcOrd="3" destOrd="0" presId="urn:microsoft.com/office/officeart/2005/8/layout/hierarchy3"/>
    <dgm:cxn modelId="{0112BB11-E0B5-4A11-8B55-522AF7CC3905}" type="presParOf" srcId="{0B36F492-1B7B-4EE2-BC4E-C029C2921E89}" destId="{F461968B-55BF-4769-AB09-6E2D89E77981}" srcOrd="4" destOrd="0" presId="urn:microsoft.com/office/officeart/2005/8/layout/hierarchy3"/>
    <dgm:cxn modelId="{BF43F16C-62DD-43EB-BE57-259315F808AD}" type="presParOf" srcId="{0B36F492-1B7B-4EE2-BC4E-C029C2921E89}" destId="{96594234-8AD3-4D4C-B3FF-8D1929EE35CC}" srcOrd="5" destOrd="0" presId="urn:microsoft.com/office/officeart/2005/8/layout/hierarchy3"/>
    <dgm:cxn modelId="{ACB104B6-33AF-4D77-9A34-3D074ACB56BE}" type="presParOf" srcId="{ADE02F12-5D98-445D-A8B3-EF879B37B09D}" destId="{B2EEF6DC-2EDA-4F73-A552-D1DBEBD1050E}" srcOrd="1" destOrd="0" presId="urn:microsoft.com/office/officeart/2005/8/layout/hierarchy3"/>
    <dgm:cxn modelId="{ED54B460-0088-4CCA-8D0D-13BED483833C}" type="presParOf" srcId="{B2EEF6DC-2EDA-4F73-A552-D1DBEBD1050E}" destId="{7CE1A664-39C9-4742-B460-AE3A21974F33}" srcOrd="0" destOrd="0" presId="urn:microsoft.com/office/officeart/2005/8/layout/hierarchy3"/>
    <dgm:cxn modelId="{91B9011B-7841-4765-AC8E-C76458459D37}" type="presParOf" srcId="{7CE1A664-39C9-4742-B460-AE3A21974F33}" destId="{46EE95C6-3170-47A3-8B6B-DC021C7F33B1}" srcOrd="0" destOrd="0" presId="urn:microsoft.com/office/officeart/2005/8/layout/hierarchy3"/>
    <dgm:cxn modelId="{59F3D05D-696A-46BE-ADD6-4D9122FDECE3}" type="presParOf" srcId="{7CE1A664-39C9-4742-B460-AE3A21974F33}" destId="{26F0FAA6-C69B-4BEB-831E-0BE7AFB1CA53}" srcOrd="1" destOrd="0" presId="urn:microsoft.com/office/officeart/2005/8/layout/hierarchy3"/>
    <dgm:cxn modelId="{F503D3C9-CEE6-497F-BCEB-6B7288730243}" type="presParOf" srcId="{B2EEF6DC-2EDA-4F73-A552-D1DBEBD1050E}" destId="{BD58C2BA-7C23-4866-B75E-78A2985B0E7D}" srcOrd="1" destOrd="0" presId="urn:microsoft.com/office/officeart/2005/8/layout/hierarchy3"/>
    <dgm:cxn modelId="{3A7FC99D-A671-4D64-B464-71D75348E7F0}" type="presParOf" srcId="{BD58C2BA-7C23-4866-B75E-78A2985B0E7D}" destId="{FEB406A3-DCB3-4BE0-9C30-E601146A65D2}" srcOrd="0" destOrd="0" presId="urn:microsoft.com/office/officeart/2005/8/layout/hierarchy3"/>
    <dgm:cxn modelId="{39041889-BCB0-4B70-93A7-25F544A8A3E7}" type="presParOf" srcId="{BD58C2BA-7C23-4866-B75E-78A2985B0E7D}" destId="{A472E350-139A-4490-9C87-3B376D3BAA8C}" srcOrd="1" destOrd="0" presId="urn:microsoft.com/office/officeart/2005/8/layout/hierarchy3"/>
    <dgm:cxn modelId="{440E23CE-37A3-4F8F-9237-79B7DC257054}" type="presParOf" srcId="{BD58C2BA-7C23-4866-B75E-78A2985B0E7D}" destId="{8FF25F3D-69CD-45B6-99F4-52EEBDE1F6DD}" srcOrd="2" destOrd="0" presId="urn:microsoft.com/office/officeart/2005/8/layout/hierarchy3"/>
    <dgm:cxn modelId="{53DC3EBA-B402-45AF-A99F-24B3CC9534A2}" type="presParOf" srcId="{BD58C2BA-7C23-4866-B75E-78A2985B0E7D}" destId="{155CF683-22D3-4968-BEB5-5E2A5BFCB8C4}" srcOrd="3" destOrd="0" presId="urn:microsoft.com/office/officeart/2005/8/layout/hierarchy3"/>
    <dgm:cxn modelId="{37BAE0CB-AE77-41A4-A3A9-11166D821848}" type="presParOf" srcId="{BD58C2BA-7C23-4866-B75E-78A2985B0E7D}" destId="{0ED3A03F-F146-419B-94E9-17FE67ACF130}" srcOrd="4" destOrd="0" presId="urn:microsoft.com/office/officeart/2005/8/layout/hierarchy3"/>
    <dgm:cxn modelId="{A6F2A75D-5714-4D69-90C9-130A7C3567E1}" type="presParOf" srcId="{BD58C2BA-7C23-4866-B75E-78A2985B0E7D}" destId="{A29FDB95-9E7E-4887-B82D-82C279E331E6}" srcOrd="5" destOrd="0" presId="urn:microsoft.com/office/officeart/2005/8/layout/hierarchy3"/>
    <dgm:cxn modelId="{49DF177A-5889-4C13-B6C6-BB4449DEE580}" type="presParOf" srcId="{BD58C2BA-7C23-4866-B75E-78A2985B0E7D}" destId="{59812C08-E74F-4058-B751-86ECD2EE2151}" srcOrd="6" destOrd="0" presId="urn:microsoft.com/office/officeart/2005/8/layout/hierarchy3"/>
    <dgm:cxn modelId="{0F2F2F47-3D6E-454F-81C6-875B90C2C03B}" type="presParOf" srcId="{BD58C2BA-7C23-4866-B75E-78A2985B0E7D}" destId="{CDBB20B8-AAFD-4383-AC91-B6893D768203}" srcOrd="7" destOrd="0" presId="urn:microsoft.com/office/officeart/2005/8/layout/hierarchy3"/>
    <dgm:cxn modelId="{55564DE0-4193-41A3-B478-3CB6229B31DF}" type="presParOf" srcId="{BD58C2BA-7C23-4866-B75E-78A2985B0E7D}" destId="{9370C111-A8B9-4B2B-850F-AA57C9ED0C42}" srcOrd="8" destOrd="0" presId="urn:microsoft.com/office/officeart/2005/8/layout/hierarchy3"/>
    <dgm:cxn modelId="{AA17FEA3-EAE6-4CCC-B55F-B2D6EE2B9BC7}" type="presParOf" srcId="{BD58C2BA-7C23-4866-B75E-78A2985B0E7D}" destId="{17B5D143-B714-4EFC-97B6-A4DFCB0D18FC}" srcOrd="9" destOrd="0" presId="urn:microsoft.com/office/officeart/2005/8/layout/hierarchy3"/>
    <dgm:cxn modelId="{684EC1ED-8D18-4A4C-9BEF-F2FF55BD2458}" type="presParOf" srcId="{BD58C2BA-7C23-4866-B75E-78A2985B0E7D}" destId="{B75DBE9C-2CBB-4145-B011-7F4A49CACB2F}" srcOrd="10" destOrd="0" presId="urn:microsoft.com/office/officeart/2005/8/layout/hierarchy3"/>
    <dgm:cxn modelId="{17CEC6C3-7ED7-4825-B2AA-B010BE3C6A05}" type="presParOf" srcId="{BD58C2BA-7C23-4866-B75E-78A2985B0E7D}" destId="{B066B4CB-E6F9-4A7B-8D09-340A18DD9C19}" srcOrd="11" destOrd="0" presId="urn:microsoft.com/office/officeart/2005/8/layout/hierarchy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B2ECC-E566-4A05-8083-B64412983220}">
      <dsp:nvSpPr>
        <dsp:cNvPr id="0" name=""/>
        <dsp:cNvSpPr/>
      </dsp:nvSpPr>
      <dsp:spPr>
        <a:xfrm>
          <a:off x="1450046" y="2813"/>
          <a:ext cx="1198153" cy="599076"/>
        </a:xfrm>
        <a:prstGeom prst="roundRect">
          <a:avLst>
            <a:gd name="adj" fmla="val 10000"/>
          </a:avLst>
        </a:prstGeom>
        <a:solidFill>
          <a:schemeClr val="accent2">
            <a:lumMod val="7500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1"/>
              </a:solidFill>
            </a:rPr>
            <a:t>OPERADORAS DE SAÚDE</a:t>
          </a:r>
        </a:p>
      </dsp:txBody>
      <dsp:txXfrm>
        <a:off x="1467592" y="20359"/>
        <a:ext cx="1163061" cy="563984"/>
      </dsp:txXfrm>
    </dsp:sp>
    <dsp:sp modelId="{D9879CB5-69C2-4E50-96E4-32C2FA7069B3}">
      <dsp:nvSpPr>
        <dsp:cNvPr id="0" name=""/>
        <dsp:cNvSpPr/>
      </dsp:nvSpPr>
      <dsp:spPr>
        <a:xfrm>
          <a:off x="1569861" y="601890"/>
          <a:ext cx="119815" cy="449307"/>
        </a:xfrm>
        <a:custGeom>
          <a:avLst/>
          <a:gdLst/>
          <a:ahLst/>
          <a:cxnLst/>
          <a:rect l="0" t="0" r="0" b="0"/>
          <a:pathLst>
            <a:path>
              <a:moveTo>
                <a:pt x="0" y="0"/>
              </a:moveTo>
              <a:lnTo>
                <a:pt x="0" y="449307"/>
              </a:lnTo>
              <a:lnTo>
                <a:pt x="119815" y="44930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B94670-31F1-4985-8C3D-F03141F2C77C}">
      <dsp:nvSpPr>
        <dsp:cNvPr id="0" name=""/>
        <dsp:cNvSpPr/>
      </dsp:nvSpPr>
      <dsp:spPr>
        <a:xfrm>
          <a:off x="1689676" y="751659"/>
          <a:ext cx="1061104" cy="599076"/>
        </a:xfrm>
        <a:prstGeom prst="roundRect">
          <a:avLst>
            <a:gd name="adj" fmla="val 10000"/>
          </a:avLst>
        </a:prstGeom>
        <a:solidFill>
          <a:schemeClr val="accent6">
            <a:lumMod val="40000"/>
            <a:lumOff val="60000"/>
            <a:alpha val="9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pt-BR" sz="1300" kern="1200" dirty="0"/>
            <a:t>Unimed Ceará</a:t>
          </a:r>
        </a:p>
      </dsp:txBody>
      <dsp:txXfrm>
        <a:off x="1707222" y="769205"/>
        <a:ext cx="1026012" cy="563984"/>
      </dsp:txXfrm>
    </dsp:sp>
    <dsp:sp modelId="{A5E94920-5466-4891-BC28-9452042FAE16}">
      <dsp:nvSpPr>
        <dsp:cNvPr id="0" name=""/>
        <dsp:cNvSpPr/>
      </dsp:nvSpPr>
      <dsp:spPr>
        <a:xfrm>
          <a:off x="1569861" y="601890"/>
          <a:ext cx="119815" cy="1198153"/>
        </a:xfrm>
        <a:custGeom>
          <a:avLst/>
          <a:gdLst/>
          <a:ahLst/>
          <a:cxnLst/>
          <a:rect l="0" t="0" r="0" b="0"/>
          <a:pathLst>
            <a:path>
              <a:moveTo>
                <a:pt x="0" y="0"/>
              </a:moveTo>
              <a:lnTo>
                <a:pt x="0" y="1198153"/>
              </a:lnTo>
              <a:lnTo>
                <a:pt x="119815" y="119815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77563-FC75-46C0-9BF1-2D393F40FC3E}">
      <dsp:nvSpPr>
        <dsp:cNvPr id="0" name=""/>
        <dsp:cNvSpPr/>
      </dsp:nvSpPr>
      <dsp:spPr>
        <a:xfrm>
          <a:off x="1689676" y="1500505"/>
          <a:ext cx="1095304" cy="599076"/>
        </a:xfrm>
        <a:prstGeom prst="roundRect">
          <a:avLst>
            <a:gd name="adj" fmla="val 10000"/>
          </a:avLst>
        </a:prstGeom>
        <a:solidFill>
          <a:schemeClr val="accent6">
            <a:lumMod val="40000"/>
            <a:lumOff val="60000"/>
            <a:alpha val="9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pt-BR" sz="1300" kern="1200" dirty="0"/>
            <a:t>Unimed Cariri</a:t>
          </a:r>
        </a:p>
      </dsp:txBody>
      <dsp:txXfrm>
        <a:off x="1707222" y="1518051"/>
        <a:ext cx="1060212" cy="563984"/>
      </dsp:txXfrm>
    </dsp:sp>
    <dsp:sp modelId="{F461968B-55BF-4769-AB09-6E2D89E77981}">
      <dsp:nvSpPr>
        <dsp:cNvPr id="0" name=""/>
        <dsp:cNvSpPr/>
      </dsp:nvSpPr>
      <dsp:spPr>
        <a:xfrm>
          <a:off x="1569861" y="601890"/>
          <a:ext cx="119815" cy="1946999"/>
        </a:xfrm>
        <a:custGeom>
          <a:avLst/>
          <a:gdLst/>
          <a:ahLst/>
          <a:cxnLst/>
          <a:rect l="0" t="0" r="0" b="0"/>
          <a:pathLst>
            <a:path>
              <a:moveTo>
                <a:pt x="0" y="0"/>
              </a:moveTo>
              <a:lnTo>
                <a:pt x="0" y="1946999"/>
              </a:lnTo>
              <a:lnTo>
                <a:pt x="119815" y="194699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6594234-8AD3-4D4C-B3FF-8D1929EE35CC}">
      <dsp:nvSpPr>
        <dsp:cNvPr id="0" name=""/>
        <dsp:cNvSpPr/>
      </dsp:nvSpPr>
      <dsp:spPr>
        <a:xfrm>
          <a:off x="1689676" y="2249351"/>
          <a:ext cx="1087089" cy="599076"/>
        </a:xfrm>
        <a:prstGeom prst="roundRect">
          <a:avLst>
            <a:gd name="adj" fmla="val 10000"/>
          </a:avLst>
        </a:prstGeom>
        <a:solidFill>
          <a:schemeClr val="accent6">
            <a:lumMod val="40000"/>
            <a:lumOff val="60000"/>
            <a:alpha val="9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t" anchorCtr="0">
          <a:noAutofit/>
        </a:bodyPr>
        <a:lstStyle/>
        <a:p>
          <a:pPr marL="0" lvl="0" indent="0" algn="ctr" defTabSz="577850">
            <a:lnSpc>
              <a:spcPct val="90000"/>
            </a:lnSpc>
            <a:spcBef>
              <a:spcPct val="0"/>
            </a:spcBef>
            <a:spcAft>
              <a:spcPct val="35000"/>
            </a:spcAft>
            <a:buNone/>
          </a:pPr>
          <a:r>
            <a:rPr lang="pt-BR" sz="1300" kern="1200" dirty="0"/>
            <a:t>Unimed Sobral</a:t>
          </a:r>
        </a:p>
        <a:p>
          <a:pPr marL="57150" lvl="1" indent="-57150" algn="l" defTabSz="444500">
            <a:lnSpc>
              <a:spcPct val="90000"/>
            </a:lnSpc>
            <a:spcBef>
              <a:spcPct val="0"/>
            </a:spcBef>
            <a:spcAft>
              <a:spcPct val="15000"/>
            </a:spcAft>
            <a:buChar char="•"/>
          </a:pPr>
          <a:endParaRPr lang="pt-BR" sz="1000" kern="1200" dirty="0"/>
        </a:p>
      </dsp:txBody>
      <dsp:txXfrm>
        <a:off x="1707222" y="2266897"/>
        <a:ext cx="1051997" cy="563984"/>
      </dsp:txXfrm>
    </dsp:sp>
    <dsp:sp modelId="{46EE95C6-3170-47A3-8B6B-DC021C7F33B1}">
      <dsp:nvSpPr>
        <dsp:cNvPr id="0" name=""/>
        <dsp:cNvSpPr/>
      </dsp:nvSpPr>
      <dsp:spPr>
        <a:xfrm>
          <a:off x="2947738" y="2813"/>
          <a:ext cx="1198153" cy="599076"/>
        </a:xfrm>
        <a:prstGeom prst="roundRect">
          <a:avLst>
            <a:gd name="adj" fmla="val 10000"/>
          </a:avLst>
        </a:prstGeom>
        <a:solidFill>
          <a:schemeClr val="accent2">
            <a:lumMod val="7500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chemeClr val="bg1"/>
              </a:solidFill>
            </a:rPr>
            <a:t>PRESTADORAS DE SAÚDE</a:t>
          </a:r>
        </a:p>
      </dsp:txBody>
      <dsp:txXfrm>
        <a:off x="2965284" y="20359"/>
        <a:ext cx="1163061" cy="563984"/>
      </dsp:txXfrm>
    </dsp:sp>
    <dsp:sp modelId="{FEB406A3-DCB3-4BE0-9C30-E601146A65D2}">
      <dsp:nvSpPr>
        <dsp:cNvPr id="0" name=""/>
        <dsp:cNvSpPr/>
      </dsp:nvSpPr>
      <dsp:spPr>
        <a:xfrm>
          <a:off x="3067553" y="601890"/>
          <a:ext cx="119815" cy="449307"/>
        </a:xfrm>
        <a:custGeom>
          <a:avLst/>
          <a:gdLst/>
          <a:ahLst/>
          <a:cxnLst/>
          <a:rect l="0" t="0" r="0" b="0"/>
          <a:pathLst>
            <a:path>
              <a:moveTo>
                <a:pt x="0" y="0"/>
              </a:moveTo>
              <a:lnTo>
                <a:pt x="0" y="449307"/>
              </a:lnTo>
              <a:lnTo>
                <a:pt x="119815" y="44930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72E350-139A-4490-9C87-3B376D3BAA8C}">
      <dsp:nvSpPr>
        <dsp:cNvPr id="0" name=""/>
        <dsp:cNvSpPr/>
      </dsp:nvSpPr>
      <dsp:spPr>
        <a:xfrm>
          <a:off x="3187368" y="751659"/>
          <a:ext cx="958522" cy="599076"/>
        </a:xfrm>
        <a:prstGeom prst="roundRect">
          <a:avLst>
            <a:gd name="adj" fmla="val 10000"/>
          </a:avLst>
        </a:prstGeom>
        <a:solidFill>
          <a:schemeClr val="accent6">
            <a:lumMod val="40000"/>
            <a:lumOff val="60000"/>
            <a:alpha val="9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pt-BR" sz="1300" kern="1200"/>
            <a:t>Abolição</a:t>
          </a:r>
        </a:p>
      </dsp:txBody>
      <dsp:txXfrm>
        <a:off x="3204914" y="769205"/>
        <a:ext cx="923430" cy="563984"/>
      </dsp:txXfrm>
    </dsp:sp>
    <dsp:sp modelId="{8FF25F3D-69CD-45B6-99F4-52EEBDE1F6DD}">
      <dsp:nvSpPr>
        <dsp:cNvPr id="0" name=""/>
        <dsp:cNvSpPr/>
      </dsp:nvSpPr>
      <dsp:spPr>
        <a:xfrm>
          <a:off x="3067553" y="601890"/>
          <a:ext cx="119815" cy="1198153"/>
        </a:xfrm>
        <a:custGeom>
          <a:avLst/>
          <a:gdLst/>
          <a:ahLst/>
          <a:cxnLst/>
          <a:rect l="0" t="0" r="0" b="0"/>
          <a:pathLst>
            <a:path>
              <a:moveTo>
                <a:pt x="0" y="0"/>
              </a:moveTo>
              <a:lnTo>
                <a:pt x="0" y="1198153"/>
              </a:lnTo>
              <a:lnTo>
                <a:pt x="119815" y="119815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5CF683-22D3-4968-BEB5-5E2A5BFCB8C4}">
      <dsp:nvSpPr>
        <dsp:cNvPr id="0" name=""/>
        <dsp:cNvSpPr/>
      </dsp:nvSpPr>
      <dsp:spPr>
        <a:xfrm>
          <a:off x="3187368" y="1500505"/>
          <a:ext cx="958522" cy="599076"/>
        </a:xfrm>
        <a:prstGeom prst="roundRect">
          <a:avLst>
            <a:gd name="adj" fmla="val 10000"/>
          </a:avLst>
        </a:prstGeom>
        <a:solidFill>
          <a:schemeClr val="accent6">
            <a:lumMod val="40000"/>
            <a:lumOff val="60000"/>
            <a:alpha val="9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pt-BR" sz="1300" kern="1200"/>
            <a:t>Sertão Central</a:t>
          </a:r>
        </a:p>
      </dsp:txBody>
      <dsp:txXfrm>
        <a:off x="3204914" y="1518051"/>
        <a:ext cx="923430" cy="563984"/>
      </dsp:txXfrm>
    </dsp:sp>
    <dsp:sp modelId="{0ED3A03F-F146-419B-94E9-17FE67ACF130}">
      <dsp:nvSpPr>
        <dsp:cNvPr id="0" name=""/>
        <dsp:cNvSpPr/>
      </dsp:nvSpPr>
      <dsp:spPr>
        <a:xfrm>
          <a:off x="3067553" y="601890"/>
          <a:ext cx="119815" cy="1946999"/>
        </a:xfrm>
        <a:custGeom>
          <a:avLst/>
          <a:gdLst/>
          <a:ahLst/>
          <a:cxnLst/>
          <a:rect l="0" t="0" r="0" b="0"/>
          <a:pathLst>
            <a:path>
              <a:moveTo>
                <a:pt x="0" y="0"/>
              </a:moveTo>
              <a:lnTo>
                <a:pt x="0" y="1946999"/>
              </a:lnTo>
              <a:lnTo>
                <a:pt x="119815" y="19469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FDB95-9E7E-4887-B82D-82C279E331E6}">
      <dsp:nvSpPr>
        <dsp:cNvPr id="0" name=""/>
        <dsp:cNvSpPr/>
      </dsp:nvSpPr>
      <dsp:spPr>
        <a:xfrm>
          <a:off x="3187368" y="2249351"/>
          <a:ext cx="958522" cy="599076"/>
        </a:xfrm>
        <a:prstGeom prst="roundRect">
          <a:avLst>
            <a:gd name="adj" fmla="val 10000"/>
          </a:avLst>
        </a:prstGeom>
        <a:solidFill>
          <a:schemeClr val="accent6">
            <a:lumMod val="40000"/>
            <a:lumOff val="60000"/>
            <a:alpha val="9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pt-BR" sz="1300" kern="1200"/>
            <a:t>Nordeste do Ceará</a:t>
          </a:r>
        </a:p>
      </dsp:txBody>
      <dsp:txXfrm>
        <a:off x="3204914" y="2266897"/>
        <a:ext cx="923430" cy="563984"/>
      </dsp:txXfrm>
    </dsp:sp>
    <dsp:sp modelId="{59812C08-E74F-4058-B751-86ECD2EE2151}">
      <dsp:nvSpPr>
        <dsp:cNvPr id="0" name=""/>
        <dsp:cNvSpPr/>
      </dsp:nvSpPr>
      <dsp:spPr>
        <a:xfrm>
          <a:off x="3067553" y="601890"/>
          <a:ext cx="119815" cy="2695845"/>
        </a:xfrm>
        <a:custGeom>
          <a:avLst/>
          <a:gdLst/>
          <a:ahLst/>
          <a:cxnLst/>
          <a:rect l="0" t="0" r="0" b="0"/>
          <a:pathLst>
            <a:path>
              <a:moveTo>
                <a:pt x="0" y="0"/>
              </a:moveTo>
              <a:lnTo>
                <a:pt x="0" y="2695845"/>
              </a:lnTo>
              <a:lnTo>
                <a:pt x="119815" y="269584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B20B8-AAFD-4383-AC91-B6893D768203}">
      <dsp:nvSpPr>
        <dsp:cNvPr id="0" name=""/>
        <dsp:cNvSpPr/>
      </dsp:nvSpPr>
      <dsp:spPr>
        <a:xfrm>
          <a:off x="3187368" y="2998197"/>
          <a:ext cx="958522" cy="599076"/>
        </a:xfrm>
        <a:prstGeom prst="roundRect">
          <a:avLst>
            <a:gd name="adj" fmla="val 10000"/>
          </a:avLst>
        </a:prstGeom>
        <a:solidFill>
          <a:schemeClr val="accent6">
            <a:lumMod val="40000"/>
            <a:lumOff val="60000"/>
            <a:alpha val="9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pt-BR" sz="1300" kern="1200" dirty="0"/>
            <a:t>Vale do Jaguaribe</a:t>
          </a:r>
        </a:p>
      </dsp:txBody>
      <dsp:txXfrm>
        <a:off x="3204914" y="3015743"/>
        <a:ext cx="923430" cy="563984"/>
      </dsp:txXfrm>
    </dsp:sp>
    <dsp:sp modelId="{9370C111-A8B9-4B2B-850F-AA57C9ED0C42}">
      <dsp:nvSpPr>
        <dsp:cNvPr id="0" name=""/>
        <dsp:cNvSpPr/>
      </dsp:nvSpPr>
      <dsp:spPr>
        <a:xfrm>
          <a:off x="3067553" y="601890"/>
          <a:ext cx="119815" cy="3444691"/>
        </a:xfrm>
        <a:custGeom>
          <a:avLst/>
          <a:gdLst/>
          <a:ahLst/>
          <a:cxnLst/>
          <a:rect l="0" t="0" r="0" b="0"/>
          <a:pathLst>
            <a:path>
              <a:moveTo>
                <a:pt x="0" y="0"/>
              </a:moveTo>
              <a:lnTo>
                <a:pt x="0" y="3444691"/>
              </a:lnTo>
              <a:lnTo>
                <a:pt x="119815" y="344469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B5D143-B714-4EFC-97B6-A4DFCB0D18FC}">
      <dsp:nvSpPr>
        <dsp:cNvPr id="0" name=""/>
        <dsp:cNvSpPr/>
      </dsp:nvSpPr>
      <dsp:spPr>
        <a:xfrm>
          <a:off x="3187368" y="3747043"/>
          <a:ext cx="958522" cy="599076"/>
        </a:xfrm>
        <a:prstGeom prst="roundRect">
          <a:avLst>
            <a:gd name="adj" fmla="val 10000"/>
          </a:avLst>
        </a:prstGeom>
        <a:solidFill>
          <a:schemeClr val="accent6">
            <a:lumMod val="40000"/>
            <a:lumOff val="60000"/>
            <a:alpha val="9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pt-BR" sz="1300" kern="1200"/>
            <a:t>Centro Sul do Ceará</a:t>
          </a:r>
        </a:p>
      </dsp:txBody>
      <dsp:txXfrm>
        <a:off x="3204914" y="3764589"/>
        <a:ext cx="923430" cy="563984"/>
      </dsp:txXfrm>
    </dsp:sp>
    <dsp:sp modelId="{B75DBE9C-2CBB-4145-B011-7F4A49CACB2F}">
      <dsp:nvSpPr>
        <dsp:cNvPr id="0" name=""/>
        <dsp:cNvSpPr/>
      </dsp:nvSpPr>
      <dsp:spPr>
        <a:xfrm>
          <a:off x="3067553" y="601890"/>
          <a:ext cx="119815" cy="4193538"/>
        </a:xfrm>
        <a:custGeom>
          <a:avLst/>
          <a:gdLst/>
          <a:ahLst/>
          <a:cxnLst/>
          <a:rect l="0" t="0" r="0" b="0"/>
          <a:pathLst>
            <a:path>
              <a:moveTo>
                <a:pt x="0" y="0"/>
              </a:moveTo>
              <a:lnTo>
                <a:pt x="0" y="4193538"/>
              </a:lnTo>
              <a:lnTo>
                <a:pt x="119815" y="41935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066B4CB-E6F9-4A7B-8D09-340A18DD9C19}">
      <dsp:nvSpPr>
        <dsp:cNvPr id="0" name=""/>
        <dsp:cNvSpPr/>
      </dsp:nvSpPr>
      <dsp:spPr>
        <a:xfrm>
          <a:off x="3187368" y="4495889"/>
          <a:ext cx="958522" cy="599076"/>
        </a:xfrm>
        <a:prstGeom prst="roundRect">
          <a:avLst>
            <a:gd name="adj" fmla="val 10000"/>
          </a:avLst>
        </a:prstGeom>
        <a:solidFill>
          <a:schemeClr val="accent6">
            <a:lumMod val="40000"/>
            <a:lumOff val="60000"/>
            <a:alpha val="9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pt-BR" sz="1300" kern="1200"/>
            <a:t>Crateús</a:t>
          </a:r>
        </a:p>
      </dsp:txBody>
      <dsp:txXfrm>
        <a:off x="3204914" y="4513435"/>
        <a:ext cx="923430" cy="5639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83926" cy="501867"/>
          </a:xfrm>
          <a:prstGeom prst="rect">
            <a:avLst/>
          </a:prstGeom>
        </p:spPr>
        <p:txBody>
          <a:bodyPr vert="horz" lIns="89145" tIns="44572" rIns="89145" bIns="44572" rtlCol="0"/>
          <a:lstStyle>
            <a:lvl1pPr algn="l">
              <a:defRPr sz="1200"/>
            </a:lvl1pPr>
          </a:lstStyle>
          <a:p>
            <a:endParaRPr lang="pt-BR"/>
          </a:p>
        </p:txBody>
      </p:sp>
      <p:sp>
        <p:nvSpPr>
          <p:cNvPr id="3" name="Espaço Reservado para Data 2"/>
          <p:cNvSpPr>
            <a:spLocks noGrp="1"/>
          </p:cNvSpPr>
          <p:nvPr>
            <p:ph type="dt" idx="1"/>
          </p:nvPr>
        </p:nvSpPr>
        <p:spPr>
          <a:xfrm>
            <a:off x="3901110" y="0"/>
            <a:ext cx="2983925" cy="501867"/>
          </a:xfrm>
          <a:prstGeom prst="rect">
            <a:avLst/>
          </a:prstGeom>
        </p:spPr>
        <p:txBody>
          <a:bodyPr vert="horz" lIns="89145" tIns="44572" rIns="89145" bIns="44572" rtlCol="0"/>
          <a:lstStyle>
            <a:lvl1pPr algn="r">
              <a:defRPr sz="1200"/>
            </a:lvl1pPr>
          </a:lstStyle>
          <a:p>
            <a:fld id="{DC7F9A6F-0203-4DEB-BE2F-F9D0C08FFA4F}" type="datetimeFigureOut">
              <a:rPr lang="pt-BR" smtClean="0"/>
              <a:t>22/03/2022</a:t>
            </a:fld>
            <a:endParaRPr lang="pt-BR"/>
          </a:p>
        </p:txBody>
      </p:sp>
      <p:sp>
        <p:nvSpPr>
          <p:cNvPr id="4" name="Espaço Reservado para Imagem de Slide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89145" tIns="44572" rIns="89145" bIns="44572" rtlCol="0" anchor="ctr"/>
          <a:lstStyle/>
          <a:p>
            <a:endParaRPr lang="pt-BR"/>
          </a:p>
        </p:txBody>
      </p:sp>
      <p:sp>
        <p:nvSpPr>
          <p:cNvPr id="5" name="Espaço Reservado para Anotações 4"/>
          <p:cNvSpPr>
            <a:spLocks noGrp="1"/>
          </p:cNvSpPr>
          <p:nvPr>
            <p:ph type="body" sz="quarter" idx="3"/>
          </p:nvPr>
        </p:nvSpPr>
        <p:spPr>
          <a:xfrm>
            <a:off x="689427" y="4821335"/>
            <a:ext cx="5509260" cy="3943456"/>
          </a:xfrm>
          <a:prstGeom prst="rect">
            <a:avLst/>
          </a:prstGeom>
        </p:spPr>
        <p:txBody>
          <a:bodyPr vert="horz" lIns="89145" tIns="44572" rIns="89145" bIns="44572"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515259"/>
            <a:ext cx="2983926" cy="501867"/>
          </a:xfrm>
          <a:prstGeom prst="rect">
            <a:avLst/>
          </a:prstGeom>
        </p:spPr>
        <p:txBody>
          <a:bodyPr vert="horz" lIns="89145" tIns="44572" rIns="89145" bIns="44572"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01110" y="9515259"/>
            <a:ext cx="2983925" cy="501867"/>
          </a:xfrm>
          <a:prstGeom prst="rect">
            <a:avLst/>
          </a:prstGeom>
        </p:spPr>
        <p:txBody>
          <a:bodyPr vert="horz" lIns="89145" tIns="44572" rIns="89145" bIns="44572" rtlCol="0" anchor="b"/>
          <a:lstStyle>
            <a:lvl1pPr algn="r">
              <a:defRPr sz="1200"/>
            </a:lvl1pPr>
          </a:lstStyle>
          <a:p>
            <a:fld id="{2F4D30CB-C17C-47A1-B267-47081C05202F}" type="slidenum">
              <a:rPr lang="pt-BR" smtClean="0"/>
              <a:t>‹nº›</a:t>
            </a:fld>
            <a:endParaRPr lang="pt-BR"/>
          </a:p>
        </p:txBody>
      </p:sp>
    </p:spTree>
    <p:extLst>
      <p:ext uri="{BB962C8B-B14F-4D97-AF65-F5344CB8AC3E}">
        <p14:creationId xmlns:p14="http://schemas.microsoft.com/office/powerpoint/2010/main" val="3955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27DB96-D8CD-4ECA-A21F-E8E2726BB38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3E68F65-0C19-4C27-9B32-1C7655C9F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86DF99F-878D-4230-A116-CD79528F515C}"/>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5" name="Espaço Reservado para Rodapé 4">
            <a:extLst>
              <a:ext uri="{FF2B5EF4-FFF2-40B4-BE49-F238E27FC236}">
                <a16:creationId xmlns:a16="http://schemas.microsoft.com/office/drawing/2014/main" id="{38CD1798-629B-4ACA-B6EC-F116CD60743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352956F-1C37-498C-9F04-334C173BFBA5}"/>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88135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258F3-E03A-4AC0-93B3-0085FAFED8F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B67ED93-1B41-4B85-9A2A-376465877E2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9C5A247-B7E3-493B-8A6D-C8890D5F572E}"/>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5" name="Espaço Reservado para Rodapé 4">
            <a:extLst>
              <a:ext uri="{FF2B5EF4-FFF2-40B4-BE49-F238E27FC236}">
                <a16:creationId xmlns:a16="http://schemas.microsoft.com/office/drawing/2014/main" id="{C196C533-17B9-4071-8952-B1F826D023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25F531E-885A-4D8B-A840-1C76F0CB128E}"/>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21719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A20037-E1C1-4DD7-9AD2-44F75CF6DF0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0C20A26-C2A2-4F79-A2E0-311CAB6416F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14A107-EDEA-4C61-A277-5FDACF0AF992}"/>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5" name="Espaço Reservado para Rodapé 4">
            <a:extLst>
              <a:ext uri="{FF2B5EF4-FFF2-40B4-BE49-F238E27FC236}">
                <a16:creationId xmlns:a16="http://schemas.microsoft.com/office/drawing/2014/main" id="{66769D40-1F7B-4E2D-8D2F-D147BE26FB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7E048F1-1FD0-4812-A1EF-EC54566D6506}"/>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419030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15B13-F3F6-42F7-85F4-53C0EAC65BD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B184DE2-12DF-41AA-9320-9A5E7A596D5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FAD0A74-70D5-43F2-AAB9-15880F7D1060}"/>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5" name="Espaço Reservado para Rodapé 4">
            <a:extLst>
              <a:ext uri="{FF2B5EF4-FFF2-40B4-BE49-F238E27FC236}">
                <a16:creationId xmlns:a16="http://schemas.microsoft.com/office/drawing/2014/main" id="{7081B2A9-0F47-46FA-A02C-E3669ED6617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91E02F2-D815-482D-AFD6-2C993F4EC1CF}"/>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361632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41EC5-32A4-438C-99AF-2B0C688427F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65AC8DD-C78A-4EF8-A0C7-EE61E1249C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D9EB54B-D6CF-4D20-A2EB-C1AEF8CD9316}"/>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5" name="Espaço Reservado para Rodapé 4">
            <a:extLst>
              <a:ext uri="{FF2B5EF4-FFF2-40B4-BE49-F238E27FC236}">
                <a16:creationId xmlns:a16="http://schemas.microsoft.com/office/drawing/2014/main" id="{A6429DF9-4BA3-4E67-B1AD-00E58EE1EFD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6F85726-8A44-4B05-BC92-7D7B809183CD}"/>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262296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F3738-5A2E-4952-9C84-1E23CDE4DAB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6F091F3-853F-422D-8998-FACA242C6F2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BC449B0-3F6F-4FD0-A46E-0AE97FA8F73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FEA6103-FA4B-4BCB-815E-4E05802E23CB}"/>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6" name="Espaço Reservado para Rodapé 5">
            <a:extLst>
              <a:ext uri="{FF2B5EF4-FFF2-40B4-BE49-F238E27FC236}">
                <a16:creationId xmlns:a16="http://schemas.microsoft.com/office/drawing/2014/main" id="{C14E345F-DD36-497A-B392-42FD8C9A651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7C346B6-43FD-477F-A96D-1743070E0162}"/>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203258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A05BB-2430-456A-BD76-C225E35023D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2791D6A-ED25-4152-8FC2-DCC2FE140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754E7CB-E13A-4A21-87AE-E826F08557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87447D7-98DE-41DD-86A4-9807DF8394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4B21979-10D6-424C-B0A3-F0CDD7FE72C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A01DB1C-772F-4237-A69B-93420679D1ED}"/>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8" name="Espaço Reservado para Rodapé 7">
            <a:extLst>
              <a:ext uri="{FF2B5EF4-FFF2-40B4-BE49-F238E27FC236}">
                <a16:creationId xmlns:a16="http://schemas.microsoft.com/office/drawing/2014/main" id="{BAF85723-76DE-460B-9615-C9EDDAA0180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E4C04E5-2301-4816-B4C0-3D6EEC4748A6}"/>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330160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10F09-044D-4DCD-B724-132F36F1B3C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E41DBD2-A8A8-47C8-800C-2BF4A156BE13}"/>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4" name="Espaço Reservado para Rodapé 3">
            <a:extLst>
              <a:ext uri="{FF2B5EF4-FFF2-40B4-BE49-F238E27FC236}">
                <a16:creationId xmlns:a16="http://schemas.microsoft.com/office/drawing/2014/main" id="{C75998F0-B980-44E3-918E-8252B84D8E9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2CF9F37-1802-4F97-A1C0-A77C5D09F076}"/>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184578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E9CB932-13D7-4BDD-9134-AA20D6B01D67}"/>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3" name="Espaço Reservado para Rodapé 2">
            <a:extLst>
              <a:ext uri="{FF2B5EF4-FFF2-40B4-BE49-F238E27FC236}">
                <a16:creationId xmlns:a16="http://schemas.microsoft.com/office/drawing/2014/main" id="{912CE0D0-8345-4042-B2EC-1AF6C0674EC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A2FF35A-149F-441E-AD8E-ED38203C3FE6}"/>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36200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C3034F-2023-49E2-A04C-58EB48F3FAF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8A72619-6E96-4C76-A9AC-6B498E3FB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50E0D65-9746-438F-A1E1-6231D8653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2900347-E877-4323-9AA1-684088126C8F}"/>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6" name="Espaço Reservado para Rodapé 5">
            <a:extLst>
              <a:ext uri="{FF2B5EF4-FFF2-40B4-BE49-F238E27FC236}">
                <a16:creationId xmlns:a16="http://schemas.microsoft.com/office/drawing/2014/main" id="{7428FB8F-34E8-47AD-B96A-26774E18EA1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6AB3725-F8A1-48A7-9051-62CD479BE0CB}"/>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251486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4DE2C-F9B6-424B-8040-F734B2AF8A1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EC14DE8-E763-48E3-8932-30A5DA126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EB99B97-465F-4B45-9E68-1091EE1ED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46F8295-008E-478B-B719-E3BE32DF8625}"/>
              </a:ext>
            </a:extLst>
          </p:cNvPr>
          <p:cNvSpPr>
            <a:spLocks noGrp="1"/>
          </p:cNvSpPr>
          <p:nvPr>
            <p:ph type="dt" sz="half" idx="10"/>
          </p:nvPr>
        </p:nvSpPr>
        <p:spPr/>
        <p:txBody>
          <a:bodyPr/>
          <a:lstStyle/>
          <a:p>
            <a:fld id="{2BEC759A-0CC7-4472-92D2-C76AF53B303F}" type="datetimeFigureOut">
              <a:rPr lang="pt-BR" smtClean="0"/>
              <a:t>22/03/2022</a:t>
            </a:fld>
            <a:endParaRPr lang="pt-BR"/>
          </a:p>
        </p:txBody>
      </p:sp>
      <p:sp>
        <p:nvSpPr>
          <p:cNvPr id="6" name="Espaço Reservado para Rodapé 5">
            <a:extLst>
              <a:ext uri="{FF2B5EF4-FFF2-40B4-BE49-F238E27FC236}">
                <a16:creationId xmlns:a16="http://schemas.microsoft.com/office/drawing/2014/main" id="{7CC988F4-8BF6-44A4-86CB-42FB54C672B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0AA8426-F0C8-4830-90A8-735449505852}"/>
              </a:ext>
            </a:extLst>
          </p:cNvPr>
          <p:cNvSpPr>
            <a:spLocks noGrp="1"/>
          </p:cNvSpPr>
          <p:nvPr>
            <p:ph type="sldNum" sz="quarter" idx="12"/>
          </p:nvPr>
        </p:nvSpPr>
        <p:spPr/>
        <p:txBody>
          <a:bodyPr/>
          <a:lstStyle/>
          <a:p>
            <a:fld id="{FD66F85F-318D-466F-A4E5-F8E0C74CCED8}" type="slidenum">
              <a:rPr lang="pt-BR" smtClean="0"/>
              <a:t>‹nº›</a:t>
            </a:fld>
            <a:endParaRPr lang="pt-BR"/>
          </a:p>
        </p:txBody>
      </p:sp>
    </p:spTree>
    <p:extLst>
      <p:ext uri="{BB962C8B-B14F-4D97-AF65-F5344CB8AC3E}">
        <p14:creationId xmlns:p14="http://schemas.microsoft.com/office/powerpoint/2010/main" val="231041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20C650B-20AD-4282-9DB2-37FCE66132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B80ED13-1C41-4631-819B-87049B4B9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87E0623-F64B-4668-810D-6681CC14C0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C759A-0CC7-4472-92D2-C76AF53B303F}" type="datetimeFigureOut">
              <a:rPr lang="pt-BR" smtClean="0"/>
              <a:t>22/03/2022</a:t>
            </a:fld>
            <a:endParaRPr lang="pt-BR"/>
          </a:p>
        </p:txBody>
      </p:sp>
      <p:sp>
        <p:nvSpPr>
          <p:cNvPr id="5" name="Espaço Reservado para Rodapé 4">
            <a:extLst>
              <a:ext uri="{FF2B5EF4-FFF2-40B4-BE49-F238E27FC236}">
                <a16:creationId xmlns:a16="http://schemas.microsoft.com/office/drawing/2014/main" id="{A00F4FD6-C6AB-401F-A65B-8D93BEF9A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9C2E3DC-A4E6-4C61-A8CD-A987F6AED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6F85F-318D-466F-A4E5-F8E0C74CCED8}" type="slidenum">
              <a:rPr lang="pt-BR" smtClean="0"/>
              <a:t>‹nº›</a:t>
            </a:fld>
            <a:endParaRPr lang="pt-BR"/>
          </a:p>
        </p:txBody>
      </p:sp>
    </p:spTree>
    <p:extLst>
      <p:ext uri="{BB962C8B-B14F-4D97-AF65-F5344CB8AC3E}">
        <p14:creationId xmlns:p14="http://schemas.microsoft.com/office/powerpoint/2010/main" val="372742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7FFA7">
            <a:alpha val="81000"/>
          </a:srgb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706750"/>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pic>
        <p:nvPicPr>
          <p:cNvPr id="1028" name="Picture 4">
            <a:extLst>
              <a:ext uri="{FF2B5EF4-FFF2-40B4-BE49-F238E27FC236}">
                <a16:creationId xmlns:a16="http://schemas.microsoft.com/office/drawing/2014/main" id="{AD894942-6895-4B98-8F53-99DDAE693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CF022425-645E-436A-BA38-0DFF10F0C86F}"/>
              </a:ext>
            </a:extLst>
          </p:cNvPr>
          <p:cNvPicPr>
            <a:picLocks noChangeAspect="1"/>
          </p:cNvPicPr>
          <p:nvPr/>
        </p:nvPicPr>
        <p:blipFill>
          <a:blip r:embed="rId3"/>
          <a:stretch>
            <a:fillRect/>
          </a:stretch>
        </p:blipFill>
        <p:spPr>
          <a:xfrm>
            <a:off x="532248" y="3546089"/>
            <a:ext cx="2223503" cy="747131"/>
          </a:xfrm>
          <a:prstGeom prst="rect">
            <a:avLst/>
          </a:prstGeom>
        </p:spPr>
      </p:pic>
      <p:sp>
        <p:nvSpPr>
          <p:cNvPr id="11" name="CaixaDeTexto 10">
            <a:extLst>
              <a:ext uri="{FF2B5EF4-FFF2-40B4-BE49-F238E27FC236}">
                <a16:creationId xmlns:a16="http://schemas.microsoft.com/office/drawing/2014/main" id="{5F550CF1-D988-43DD-97A8-5438CEC6834B}"/>
              </a:ext>
            </a:extLst>
          </p:cNvPr>
          <p:cNvSpPr txBox="1"/>
          <p:nvPr/>
        </p:nvSpPr>
        <p:spPr>
          <a:xfrm>
            <a:off x="992458" y="3311912"/>
            <a:ext cx="2024913" cy="1200329"/>
          </a:xfrm>
          <a:prstGeom prst="rect">
            <a:avLst/>
          </a:prstGeom>
          <a:noFill/>
        </p:spPr>
        <p:txBody>
          <a:bodyPr wrap="none" rtlCol="0">
            <a:spAutoFit/>
          </a:bodyPr>
          <a:lstStyle/>
          <a:p>
            <a:r>
              <a:rPr lang="pt-BR" sz="7200" b="1" dirty="0">
                <a:solidFill>
                  <a:schemeClr val="bg1"/>
                </a:solidFill>
                <a:effectLst>
                  <a:outerShdw blurRad="38100" dist="38100" dir="2700000" algn="tl">
                    <a:srgbClr val="000000">
                      <a:alpha val="43137"/>
                    </a:srgbClr>
                  </a:outerShdw>
                </a:effectLst>
                <a:latin typeface="+mj-lt"/>
              </a:rPr>
              <a:t>2021</a:t>
            </a:r>
            <a:endParaRPr lang="pt-BR" sz="8000" b="1" dirty="0">
              <a:solidFill>
                <a:schemeClr val="bg1"/>
              </a:solidFill>
              <a:effectLst>
                <a:outerShdw blurRad="38100" dist="38100" dir="2700000" algn="tl">
                  <a:srgbClr val="000000">
                    <a:alpha val="43137"/>
                  </a:srgbClr>
                </a:outerShdw>
              </a:effectLst>
              <a:latin typeface="+mj-lt"/>
            </a:endParaRPr>
          </a:p>
        </p:txBody>
      </p:sp>
      <p:pic>
        <p:nvPicPr>
          <p:cNvPr id="13" name="Imagem 12">
            <a:extLst>
              <a:ext uri="{FF2B5EF4-FFF2-40B4-BE49-F238E27FC236}">
                <a16:creationId xmlns:a16="http://schemas.microsoft.com/office/drawing/2014/main" id="{8D14C3FC-9F24-41E6-98C8-22885AC52C0C}"/>
              </a:ext>
            </a:extLst>
          </p:cNvPr>
          <p:cNvPicPr>
            <a:picLocks noChangeAspect="1"/>
          </p:cNvPicPr>
          <p:nvPr/>
        </p:nvPicPr>
        <p:blipFill>
          <a:blip r:embed="rId3"/>
          <a:stretch>
            <a:fillRect/>
          </a:stretch>
        </p:blipFill>
        <p:spPr>
          <a:xfrm>
            <a:off x="9399782" y="5263376"/>
            <a:ext cx="2223505" cy="1187719"/>
          </a:xfrm>
          <a:prstGeom prst="rect">
            <a:avLst/>
          </a:prstGeom>
        </p:spPr>
      </p:pic>
      <p:pic>
        <p:nvPicPr>
          <p:cNvPr id="18" name="Imagem 17">
            <a:extLst>
              <a:ext uri="{FF2B5EF4-FFF2-40B4-BE49-F238E27FC236}">
                <a16:creationId xmlns:a16="http://schemas.microsoft.com/office/drawing/2014/main" id="{ED7A19B9-C0BD-4444-8861-44D79A30B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961" y="5578750"/>
            <a:ext cx="3643307" cy="1144093"/>
          </a:xfrm>
          <a:prstGeom prst="rect">
            <a:avLst/>
          </a:prstGeom>
        </p:spPr>
      </p:pic>
    </p:spTree>
    <p:extLst>
      <p:ext uri="{BB962C8B-B14F-4D97-AF65-F5344CB8AC3E}">
        <p14:creationId xmlns:p14="http://schemas.microsoft.com/office/powerpoint/2010/main" val="78594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Nossa Gestão - </a:t>
            </a:r>
            <a:r>
              <a:rPr lang="pt-BR" sz="1600" dirty="0">
                <a:solidFill>
                  <a:schemeClr val="accent2">
                    <a:lumMod val="75000"/>
                  </a:schemeClr>
                </a:solidFill>
                <a:latin typeface="Agency FB" panose="020B0503020202020204" pitchFamily="34" charset="0"/>
              </a:rPr>
              <a:t>2020-2024</a:t>
            </a:r>
          </a:p>
        </p:txBody>
      </p:sp>
      <p:sp>
        <p:nvSpPr>
          <p:cNvPr id="36" name="Google Shape;992;p43">
            <a:extLst>
              <a:ext uri="{FF2B5EF4-FFF2-40B4-BE49-F238E27FC236}">
                <a16:creationId xmlns:a16="http://schemas.microsoft.com/office/drawing/2014/main" id="{741C4C62-107D-4112-BAD0-62E3A5332E0D}"/>
              </a:ext>
            </a:extLst>
          </p:cNvPr>
          <p:cNvSpPr/>
          <p:nvPr/>
        </p:nvSpPr>
        <p:spPr>
          <a:xfrm>
            <a:off x="0" y="1691641"/>
            <a:ext cx="3887854" cy="3600450"/>
          </a:xfrm>
          <a:custGeom>
            <a:avLst/>
            <a:gdLst/>
            <a:ahLst/>
            <a:cxnLst/>
            <a:rect l="l" t="t" r="r" b="b"/>
            <a:pathLst>
              <a:path w="9412" h="9219" extrusionOk="0">
                <a:moveTo>
                  <a:pt x="4706" y="1"/>
                </a:moveTo>
                <a:cubicBezTo>
                  <a:pt x="4453" y="1"/>
                  <a:pt x="4199" y="98"/>
                  <a:pt x="4005" y="292"/>
                </a:cubicBezTo>
                <a:lnTo>
                  <a:pt x="388" y="3909"/>
                </a:lnTo>
                <a:cubicBezTo>
                  <a:pt x="0" y="4296"/>
                  <a:pt x="0" y="4923"/>
                  <a:pt x="388" y="5310"/>
                </a:cubicBezTo>
                <a:lnTo>
                  <a:pt x="4005" y="8927"/>
                </a:lnTo>
                <a:cubicBezTo>
                  <a:pt x="4199" y="9121"/>
                  <a:pt x="4453" y="9218"/>
                  <a:pt x="4706" y="9218"/>
                </a:cubicBezTo>
                <a:cubicBezTo>
                  <a:pt x="4959" y="9218"/>
                  <a:pt x="5213" y="9121"/>
                  <a:pt x="5407" y="8927"/>
                </a:cubicBezTo>
                <a:lnTo>
                  <a:pt x="9024" y="5310"/>
                </a:lnTo>
                <a:cubicBezTo>
                  <a:pt x="9412" y="4925"/>
                  <a:pt x="9412" y="4296"/>
                  <a:pt x="9024" y="3909"/>
                </a:cubicBezTo>
                <a:lnTo>
                  <a:pt x="5407" y="292"/>
                </a:lnTo>
                <a:cubicBezTo>
                  <a:pt x="5213" y="98"/>
                  <a:pt x="4959" y="1"/>
                  <a:pt x="4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92;p43">
            <a:extLst>
              <a:ext uri="{FF2B5EF4-FFF2-40B4-BE49-F238E27FC236}">
                <a16:creationId xmlns:a16="http://schemas.microsoft.com/office/drawing/2014/main" id="{236514B7-58C7-4154-92A5-A46788CACEDA}"/>
              </a:ext>
            </a:extLst>
          </p:cNvPr>
          <p:cNvSpPr/>
          <p:nvPr/>
        </p:nvSpPr>
        <p:spPr>
          <a:xfrm>
            <a:off x="2609850" y="1661161"/>
            <a:ext cx="3887854" cy="3600450"/>
          </a:xfrm>
          <a:custGeom>
            <a:avLst/>
            <a:gdLst/>
            <a:ahLst/>
            <a:cxnLst/>
            <a:rect l="l" t="t" r="r" b="b"/>
            <a:pathLst>
              <a:path w="9412" h="9219" extrusionOk="0">
                <a:moveTo>
                  <a:pt x="4706" y="1"/>
                </a:moveTo>
                <a:cubicBezTo>
                  <a:pt x="4453" y="1"/>
                  <a:pt x="4199" y="98"/>
                  <a:pt x="4005" y="292"/>
                </a:cubicBezTo>
                <a:lnTo>
                  <a:pt x="388" y="3909"/>
                </a:lnTo>
                <a:cubicBezTo>
                  <a:pt x="0" y="4296"/>
                  <a:pt x="0" y="4923"/>
                  <a:pt x="388" y="5310"/>
                </a:cubicBezTo>
                <a:lnTo>
                  <a:pt x="4005" y="8927"/>
                </a:lnTo>
                <a:cubicBezTo>
                  <a:pt x="4199" y="9121"/>
                  <a:pt x="4453" y="9218"/>
                  <a:pt x="4706" y="9218"/>
                </a:cubicBezTo>
                <a:cubicBezTo>
                  <a:pt x="4959" y="9218"/>
                  <a:pt x="5213" y="9121"/>
                  <a:pt x="5407" y="8927"/>
                </a:cubicBezTo>
                <a:lnTo>
                  <a:pt x="9024" y="5310"/>
                </a:lnTo>
                <a:cubicBezTo>
                  <a:pt x="9412" y="4925"/>
                  <a:pt x="9412" y="4296"/>
                  <a:pt x="9024" y="3909"/>
                </a:cubicBezTo>
                <a:lnTo>
                  <a:pt x="5407" y="292"/>
                </a:lnTo>
                <a:cubicBezTo>
                  <a:pt x="5213" y="98"/>
                  <a:pt x="4959" y="1"/>
                  <a:pt x="4706"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92;p43">
            <a:extLst>
              <a:ext uri="{FF2B5EF4-FFF2-40B4-BE49-F238E27FC236}">
                <a16:creationId xmlns:a16="http://schemas.microsoft.com/office/drawing/2014/main" id="{D8E97429-7BBC-4B5E-AF56-5A4CB34048D4}"/>
              </a:ext>
            </a:extLst>
          </p:cNvPr>
          <p:cNvSpPr/>
          <p:nvPr/>
        </p:nvSpPr>
        <p:spPr>
          <a:xfrm>
            <a:off x="5459730" y="1642111"/>
            <a:ext cx="3887854" cy="3600450"/>
          </a:xfrm>
          <a:custGeom>
            <a:avLst/>
            <a:gdLst/>
            <a:ahLst/>
            <a:cxnLst/>
            <a:rect l="l" t="t" r="r" b="b"/>
            <a:pathLst>
              <a:path w="9412" h="9219" extrusionOk="0">
                <a:moveTo>
                  <a:pt x="4706" y="1"/>
                </a:moveTo>
                <a:cubicBezTo>
                  <a:pt x="4453" y="1"/>
                  <a:pt x="4199" y="98"/>
                  <a:pt x="4005" y="292"/>
                </a:cubicBezTo>
                <a:lnTo>
                  <a:pt x="388" y="3909"/>
                </a:lnTo>
                <a:cubicBezTo>
                  <a:pt x="0" y="4296"/>
                  <a:pt x="0" y="4923"/>
                  <a:pt x="388" y="5310"/>
                </a:cubicBezTo>
                <a:lnTo>
                  <a:pt x="4005" y="8927"/>
                </a:lnTo>
                <a:cubicBezTo>
                  <a:pt x="4199" y="9121"/>
                  <a:pt x="4453" y="9218"/>
                  <a:pt x="4706" y="9218"/>
                </a:cubicBezTo>
                <a:cubicBezTo>
                  <a:pt x="4959" y="9218"/>
                  <a:pt x="5213" y="9121"/>
                  <a:pt x="5407" y="8927"/>
                </a:cubicBezTo>
                <a:lnTo>
                  <a:pt x="9024" y="5310"/>
                </a:lnTo>
                <a:cubicBezTo>
                  <a:pt x="9412" y="4925"/>
                  <a:pt x="9412" y="4296"/>
                  <a:pt x="9024" y="3909"/>
                </a:cubicBezTo>
                <a:lnTo>
                  <a:pt x="5407" y="292"/>
                </a:lnTo>
                <a:cubicBezTo>
                  <a:pt x="5213" y="98"/>
                  <a:pt x="4959" y="1"/>
                  <a:pt x="4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92;p43">
            <a:extLst>
              <a:ext uri="{FF2B5EF4-FFF2-40B4-BE49-F238E27FC236}">
                <a16:creationId xmlns:a16="http://schemas.microsoft.com/office/drawing/2014/main" id="{9109889B-F7B3-442E-AE61-0EDC84A1E30C}"/>
              </a:ext>
            </a:extLst>
          </p:cNvPr>
          <p:cNvSpPr/>
          <p:nvPr/>
        </p:nvSpPr>
        <p:spPr>
          <a:xfrm>
            <a:off x="8441306" y="1771651"/>
            <a:ext cx="3887854" cy="3600450"/>
          </a:xfrm>
          <a:custGeom>
            <a:avLst/>
            <a:gdLst/>
            <a:ahLst/>
            <a:cxnLst/>
            <a:rect l="l" t="t" r="r" b="b"/>
            <a:pathLst>
              <a:path w="9412" h="9219" extrusionOk="0">
                <a:moveTo>
                  <a:pt x="4706" y="1"/>
                </a:moveTo>
                <a:cubicBezTo>
                  <a:pt x="4453" y="1"/>
                  <a:pt x="4199" y="98"/>
                  <a:pt x="4005" y="292"/>
                </a:cubicBezTo>
                <a:lnTo>
                  <a:pt x="388" y="3909"/>
                </a:lnTo>
                <a:cubicBezTo>
                  <a:pt x="0" y="4296"/>
                  <a:pt x="0" y="4923"/>
                  <a:pt x="388" y="5310"/>
                </a:cubicBezTo>
                <a:lnTo>
                  <a:pt x="4005" y="8927"/>
                </a:lnTo>
                <a:cubicBezTo>
                  <a:pt x="4199" y="9121"/>
                  <a:pt x="4453" y="9218"/>
                  <a:pt x="4706" y="9218"/>
                </a:cubicBezTo>
                <a:cubicBezTo>
                  <a:pt x="4959" y="9218"/>
                  <a:pt x="5213" y="9121"/>
                  <a:pt x="5407" y="8927"/>
                </a:cubicBezTo>
                <a:lnTo>
                  <a:pt x="9024" y="5310"/>
                </a:lnTo>
                <a:cubicBezTo>
                  <a:pt x="9412" y="4925"/>
                  <a:pt x="9412" y="4296"/>
                  <a:pt x="9024" y="3909"/>
                </a:cubicBezTo>
                <a:lnTo>
                  <a:pt x="5407" y="292"/>
                </a:lnTo>
                <a:cubicBezTo>
                  <a:pt x="5213" y="98"/>
                  <a:pt x="4959" y="1"/>
                  <a:pt x="4706"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6;p43">
            <a:extLst>
              <a:ext uri="{FF2B5EF4-FFF2-40B4-BE49-F238E27FC236}">
                <a16:creationId xmlns:a16="http://schemas.microsoft.com/office/drawing/2014/main" id="{65D6E15D-4537-45CB-A09D-945EC0FF6E3B}"/>
              </a:ext>
            </a:extLst>
          </p:cNvPr>
          <p:cNvSpPr/>
          <p:nvPr/>
        </p:nvSpPr>
        <p:spPr>
          <a:xfrm>
            <a:off x="880110" y="3163182"/>
            <a:ext cx="11129010" cy="568904"/>
          </a:xfrm>
          <a:prstGeom prst="rightArrow">
            <a:avLst>
              <a:gd name="adj1" fmla="val 40181"/>
              <a:gd name="adj2"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Imagem 63">
            <a:extLst>
              <a:ext uri="{FF2B5EF4-FFF2-40B4-BE49-F238E27FC236}">
                <a16:creationId xmlns:a16="http://schemas.microsoft.com/office/drawing/2014/main" id="{4015621F-ACF9-4A3A-925C-5731CB32D7D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66706" y="2491739"/>
            <a:ext cx="1543191" cy="1981123"/>
          </a:xfrm>
          <a:prstGeom prst="round2DiagRect">
            <a:avLst>
              <a:gd name="adj1" fmla="val 16667"/>
              <a:gd name="adj2" fmla="val 0"/>
            </a:avLst>
          </a:prstGeom>
          <a:ln w="88900" cap="sq">
            <a:solidFill>
              <a:schemeClr val="bg1">
                <a:lumMod val="95000"/>
              </a:schemeClr>
            </a:solidFill>
            <a:miter lim="800000"/>
          </a:ln>
          <a:effectLst>
            <a:outerShdw blurRad="254000" algn="tl" rotWithShape="0">
              <a:srgbClr val="000000">
                <a:alpha val="43000"/>
              </a:srgbClr>
            </a:outerShdw>
          </a:effectLst>
        </p:spPr>
      </p:pic>
      <p:pic>
        <p:nvPicPr>
          <p:cNvPr id="65" name="Imagem 64">
            <a:extLst>
              <a:ext uri="{FF2B5EF4-FFF2-40B4-BE49-F238E27FC236}">
                <a16:creationId xmlns:a16="http://schemas.microsoft.com/office/drawing/2014/main" id="{57078452-0BB9-425A-B2F2-67B3BCA26BC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4952" t="8272" r="5669"/>
          <a:stretch/>
        </p:blipFill>
        <p:spPr>
          <a:xfrm>
            <a:off x="3726180" y="2517158"/>
            <a:ext cx="1521140" cy="19528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6" name="Imagem 65">
            <a:extLst>
              <a:ext uri="{FF2B5EF4-FFF2-40B4-BE49-F238E27FC236}">
                <a16:creationId xmlns:a16="http://schemas.microsoft.com/office/drawing/2014/main" id="{122F420A-0145-46AD-8554-87131472FBC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14097" r="10584" b="35955"/>
          <a:stretch/>
        </p:blipFill>
        <p:spPr>
          <a:xfrm>
            <a:off x="6549390" y="2406311"/>
            <a:ext cx="1670851" cy="20555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7" name="Imagem 66">
            <a:extLst>
              <a:ext uri="{FF2B5EF4-FFF2-40B4-BE49-F238E27FC236}">
                <a16:creationId xmlns:a16="http://schemas.microsoft.com/office/drawing/2014/main" id="{8E506033-454F-4090-8192-67E44045B75F}"/>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9634489" y="2514845"/>
            <a:ext cx="1552738" cy="20571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2" name="Google Shape;416;p44">
            <a:extLst>
              <a:ext uri="{FF2B5EF4-FFF2-40B4-BE49-F238E27FC236}">
                <a16:creationId xmlns:a16="http://schemas.microsoft.com/office/drawing/2014/main" id="{356F4CE7-9426-45EB-9001-C958B0DB7AB0}"/>
              </a:ext>
            </a:extLst>
          </p:cNvPr>
          <p:cNvSpPr txBox="1">
            <a:spLocks/>
          </p:cNvSpPr>
          <p:nvPr/>
        </p:nvSpPr>
        <p:spPr>
          <a:xfrm>
            <a:off x="468630" y="5470208"/>
            <a:ext cx="3166110" cy="968375"/>
          </a:xfrm>
          <a:prstGeom prst="rect">
            <a:avLst/>
          </a:prstGeom>
        </p:spPr>
        <p:txBody>
          <a:bodyPr spcFirstLastPara="1" vert="horz" wrap="square" lIns="88192" tIns="88192" rIns="88192" bIns="8819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400" dirty="0">
                <a:solidFill>
                  <a:srgbClr val="FF6600"/>
                </a:solidFill>
                <a:latin typeface="Bahnschrift Light SemiCondensed" panose="020B0502040204020203" pitchFamily="34" charset="0"/>
              </a:rPr>
              <a:t>Antônio Carlos Pessoa Chaves</a:t>
            </a:r>
          </a:p>
          <a:p>
            <a:pPr marL="0" indent="0">
              <a:buNone/>
            </a:pPr>
            <a:r>
              <a:rPr lang="pt-BR" sz="1600" dirty="0">
                <a:solidFill>
                  <a:schemeClr val="accent1">
                    <a:lumMod val="10000"/>
                  </a:schemeClr>
                </a:solidFill>
                <a:latin typeface="Bahnschrift Light SemiCondensed" panose="020B0502040204020203" pitchFamily="34" charset="0"/>
                <a:cs typeface="Simplified Arabic Fixed" panose="02070309020205020404" pitchFamily="49" charset="-78"/>
              </a:rPr>
              <a:t>Presidente</a:t>
            </a:r>
          </a:p>
        </p:txBody>
      </p:sp>
      <p:sp>
        <p:nvSpPr>
          <p:cNvPr id="73" name="Google Shape;416;p44">
            <a:extLst>
              <a:ext uri="{FF2B5EF4-FFF2-40B4-BE49-F238E27FC236}">
                <a16:creationId xmlns:a16="http://schemas.microsoft.com/office/drawing/2014/main" id="{08D0CD8F-B2F9-47B9-A9C7-9147AB8D7D2C}"/>
              </a:ext>
            </a:extLst>
          </p:cNvPr>
          <p:cNvSpPr txBox="1">
            <a:spLocks/>
          </p:cNvSpPr>
          <p:nvPr/>
        </p:nvSpPr>
        <p:spPr>
          <a:xfrm>
            <a:off x="6210300" y="5405438"/>
            <a:ext cx="3166110" cy="968375"/>
          </a:xfrm>
          <a:prstGeom prst="rect">
            <a:avLst/>
          </a:prstGeom>
        </p:spPr>
        <p:txBody>
          <a:bodyPr spcFirstLastPara="1" vert="horz" wrap="square" lIns="88192" tIns="88192" rIns="88192" bIns="8819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400" dirty="0" err="1">
                <a:solidFill>
                  <a:srgbClr val="FF6600"/>
                </a:solidFill>
                <a:latin typeface="Bahnschrift Light SemiCondensed" panose="020B0502040204020203" pitchFamily="34" charset="0"/>
              </a:rPr>
              <a:t>Josianne</a:t>
            </a:r>
            <a:r>
              <a:rPr lang="pt-BR" sz="1400" dirty="0">
                <a:solidFill>
                  <a:srgbClr val="FF6600"/>
                </a:solidFill>
                <a:latin typeface="Bahnschrift Light SemiCondensed" panose="020B0502040204020203" pitchFamily="34" charset="0"/>
              </a:rPr>
              <a:t> Alves de Freitas Maia </a:t>
            </a:r>
          </a:p>
          <a:p>
            <a:pPr marL="0" indent="0">
              <a:buNone/>
            </a:pPr>
            <a:r>
              <a:rPr lang="pt-BR" sz="1600" dirty="0">
                <a:solidFill>
                  <a:schemeClr val="accent1">
                    <a:lumMod val="10000"/>
                  </a:schemeClr>
                </a:solidFill>
                <a:latin typeface="Bahnschrift Light SemiCondensed" panose="020B0502040204020203" pitchFamily="34" charset="0"/>
                <a:cs typeface="Simplified Arabic Fixed" panose="02070309020205020404" pitchFamily="49" charset="-78"/>
              </a:rPr>
              <a:t>Diretora Financeira</a:t>
            </a:r>
          </a:p>
        </p:txBody>
      </p:sp>
      <p:sp>
        <p:nvSpPr>
          <p:cNvPr id="74" name="Google Shape;416;p44">
            <a:extLst>
              <a:ext uri="{FF2B5EF4-FFF2-40B4-BE49-F238E27FC236}">
                <a16:creationId xmlns:a16="http://schemas.microsoft.com/office/drawing/2014/main" id="{6398378E-8CC5-4BBB-BC8A-0C7FD39B9802}"/>
              </a:ext>
            </a:extLst>
          </p:cNvPr>
          <p:cNvSpPr txBox="1">
            <a:spLocks/>
          </p:cNvSpPr>
          <p:nvPr/>
        </p:nvSpPr>
        <p:spPr>
          <a:xfrm>
            <a:off x="3219450" y="5443538"/>
            <a:ext cx="3166110" cy="968375"/>
          </a:xfrm>
          <a:prstGeom prst="rect">
            <a:avLst/>
          </a:prstGeom>
        </p:spPr>
        <p:txBody>
          <a:bodyPr spcFirstLastPara="1" vert="horz" wrap="square" lIns="88192" tIns="88192" rIns="88192" bIns="8819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400" dirty="0">
                <a:solidFill>
                  <a:schemeClr val="accent6">
                    <a:lumMod val="75000"/>
                  </a:schemeClr>
                </a:solidFill>
                <a:latin typeface="Bahnschrift Light SemiCondensed" panose="020B0502040204020203" pitchFamily="34" charset="0"/>
              </a:rPr>
              <a:t>Adelina Ma. Augusto Guimarães  </a:t>
            </a:r>
          </a:p>
          <a:p>
            <a:pPr marL="0" indent="0">
              <a:buNone/>
            </a:pPr>
            <a:r>
              <a:rPr lang="pt-BR" sz="1600" dirty="0">
                <a:solidFill>
                  <a:schemeClr val="accent1">
                    <a:lumMod val="10000"/>
                  </a:schemeClr>
                </a:solidFill>
                <a:latin typeface="Bahnschrift Light SemiCondensed" panose="020B0502040204020203" pitchFamily="34" charset="0"/>
                <a:cs typeface="Simplified Arabic Fixed" panose="02070309020205020404" pitchFamily="49" charset="-78"/>
              </a:rPr>
              <a:t>Superintendente</a:t>
            </a:r>
          </a:p>
        </p:txBody>
      </p:sp>
      <p:sp>
        <p:nvSpPr>
          <p:cNvPr id="75" name="Google Shape;416;p44">
            <a:extLst>
              <a:ext uri="{FF2B5EF4-FFF2-40B4-BE49-F238E27FC236}">
                <a16:creationId xmlns:a16="http://schemas.microsoft.com/office/drawing/2014/main" id="{667D1AB8-2D2D-4D75-A069-3ECEFADD06B8}"/>
              </a:ext>
            </a:extLst>
          </p:cNvPr>
          <p:cNvSpPr txBox="1">
            <a:spLocks/>
          </p:cNvSpPr>
          <p:nvPr/>
        </p:nvSpPr>
        <p:spPr>
          <a:xfrm>
            <a:off x="9231630" y="5386388"/>
            <a:ext cx="3166110" cy="968375"/>
          </a:xfrm>
          <a:prstGeom prst="rect">
            <a:avLst/>
          </a:prstGeom>
        </p:spPr>
        <p:txBody>
          <a:bodyPr spcFirstLastPara="1" vert="horz" wrap="square" lIns="88192" tIns="88192" rIns="88192" bIns="8819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400" dirty="0" err="1">
                <a:solidFill>
                  <a:schemeClr val="accent6">
                    <a:lumMod val="75000"/>
                  </a:schemeClr>
                </a:solidFill>
                <a:latin typeface="Bahnschrift Light SemiCondensed" panose="020B0502040204020203" pitchFamily="34" charset="0"/>
              </a:rPr>
              <a:t>Zilzo</a:t>
            </a:r>
            <a:r>
              <a:rPr lang="pt-BR" sz="1400" dirty="0">
                <a:solidFill>
                  <a:schemeClr val="accent6">
                    <a:lumMod val="75000"/>
                  </a:schemeClr>
                </a:solidFill>
                <a:latin typeface="Bahnschrift Light SemiCondensed" panose="020B0502040204020203" pitchFamily="34" charset="0"/>
              </a:rPr>
              <a:t> Leandro Evangelista</a:t>
            </a:r>
            <a:endParaRPr lang="pt-BR" sz="1600" dirty="0">
              <a:solidFill>
                <a:schemeClr val="accent1">
                  <a:lumMod val="10000"/>
                </a:schemeClr>
              </a:solidFill>
              <a:latin typeface="Bahnschrift Light SemiCondensed" panose="020B0502040204020203" pitchFamily="34" charset="0"/>
              <a:cs typeface="Simplified Arabic Fixed" panose="02070309020205020404" pitchFamily="49" charset="-78"/>
            </a:endParaRPr>
          </a:p>
          <a:p>
            <a:pPr marL="0" indent="0">
              <a:buNone/>
            </a:pPr>
            <a:r>
              <a:rPr lang="pt-BR" sz="1600" dirty="0">
                <a:solidFill>
                  <a:schemeClr val="accent1">
                    <a:lumMod val="10000"/>
                  </a:schemeClr>
                </a:solidFill>
                <a:latin typeface="Bahnschrift Light SemiCondensed" panose="020B0502040204020203" pitchFamily="34" charset="0"/>
                <a:cs typeface="Simplified Arabic Fixed" panose="02070309020205020404" pitchFamily="49" charset="-78"/>
              </a:rPr>
              <a:t>Diretor de Mercado</a:t>
            </a:r>
            <a:endParaRPr lang="pt-BR" sz="1400" dirty="0">
              <a:solidFill>
                <a:schemeClr val="accent6">
                  <a:lumMod val="75000"/>
                </a:schemeClr>
              </a:solidFill>
              <a:latin typeface="Bahnschrift Light SemiCondensed" panose="020B0502040204020203" pitchFamily="34" charset="0"/>
            </a:endParaRPr>
          </a:p>
        </p:txBody>
      </p:sp>
      <p:sp>
        <p:nvSpPr>
          <p:cNvPr id="41" name="Retângulo: Cantos Arredondados 40">
            <a:extLst>
              <a:ext uri="{FF2B5EF4-FFF2-40B4-BE49-F238E27FC236}">
                <a16:creationId xmlns:a16="http://schemas.microsoft.com/office/drawing/2014/main" id="{C1F43488-BE90-4B4C-989B-7E1EECE6A7D4}"/>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CB953B2A-A14D-4EF0-9EC1-FC2858B88029}"/>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57" name="Retângulo: Cantos Arredondados 56">
            <a:extLst>
              <a:ext uri="{FF2B5EF4-FFF2-40B4-BE49-F238E27FC236}">
                <a16:creationId xmlns:a16="http://schemas.microsoft.com/office/drawing/2014/main" id="{4C45A687-2B88-4563-A08E-25AC22244F4D}"/>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Cantos Arredondados 57">
            <a:extLst>
              <a:ext uri="{FF2B5EF4-FFF2-40B4-BE49-F238E27FC236}">
                <a16:creationId xmlns:a16="http://schemas.microsoft.com/office/drawing/2014/main" id="{0FE5C3EC-F5E9-4CDA-98ED-4E21C008BE7E}"/>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Cantos Arredondados 58">
            <a:extLst>
              <a:ext uri="{FF2B5EF4-FFF2-40B4-BE49-F238E27FC236}">
                <a16:creationId xmlns:a16="http://schemas.microsoft.com/office/drawing/2014/main" id="{3A8B716C-9E07-4CF0-833C-AAE741431B02}"/>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Cantos Arredondados 62">
            <a:extLst>
              <a:ext uri="{FF2B5EF4-FFF2-40B4-BE49-F238E27FC236}">
                <a16:creationId xmlns:a16="http://schemas.microsoft.com/office/drawing/2014/main" id="{6F8A6CA2-EE7C-475B-A558-297DF6D438E9}"/>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Cantos Arredondados 67">
            <a:extLst>
              <a:ext uri="{FF2B5EF4-FFF2-40B4-BE49-F238E27FC236}">
                <a16:creationId xmlns:a16="http://schemas.microsoft.com/office/drawing/2014/main" id="{5246162D-1AD4-4331-A4A4-3FC9A5C30D69}"/>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a:extLst>
              <a:ext uri="{FF2B5EF4-FFF2-40B4-BE49-F238E27FC236}">
                <a16:creationId xmlns:a16="http://schemas.microsoft.com/office/drawing/2014/main" id="{3F5CB5D9-5C44-4495-8EF3-310D9E0D1192}"/>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70" name="CaixaDeTexto 69">
            <a:extLst>
              <a:ext uri="{FF2B5EF4-FFF2-40B4-BE49-F238E27FC236}">
                <a16:creationId xmlns:a16="http://schemas.microsoft.com/office/drawing/2014/main" id="{ED71E5E9-7E78-4BE4-B028-7BDC96D6D390}"/>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71" name="CaixaDeTexto 70">
            <a:extLst>
              <a:ext uri="{FF2B5EF4-FFF2-40B4-BE49-F238E27FC236}">
                <a16:creationId xmlns:a16="http://schemas.microsoft.com/office/drawing/2014/main" id="{938F7574-5CA6-47B4-B6B8-AD3D8C7E0D12}"/>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76" name="CaixaDeTexto 75">
            <a:extLst>
              <a:ext uri="{FF2B5EF4-FFF2-40B4-BE49-F238E27FC236}">
                <a16:creationId xmlns:a16="http://schemas.microsoft.com/office/drawing/2014/main" id="{2F912789-2BA3-4A7E-99F4-D6F39D9ACB60}"/>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77" name="CaixaDeTexto 76">
            <a:extLst>
              <a:ext uri="{FF2B5EF4-FFF2-40B4-BE49-F238E27FC236}">
                <a16:creationId xmlns:a16="http://schemas.microsoft.com/office/drawing/2014/main" id="{FB7BD6E7-FCF6-443E-9284-DA62657C0D4F}"/>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420767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Nossa Gestão</a:t>
            </a:r>
            <a:endParaRPr lang="pt-BR" sz="1600" dirty="0">
              <a:solidFill>
                <a:schemeClr val="accent2">
                  <a:lumMod val="75000"/>
                </a:schemeClr>
              </a:solidFill>
              <a:latin typeface="Agency FB" panose="020B0503020202020204" pitchFamily="34" charset="0"/>
            </a:endParaRPr>
          </a:p>
        </p:txBody>
      </p:sp>
      <p:grpSp>
        <p:nvGrpSpPr>
          <p:cNvPr id="41" name="Google Shape;1650;p43">
            <a:extLst>
              <a:ext uri="{FF2B5EF4-FFF2-40B4-BE49-F238E27FC236}">
                <a16:creationId xmlns:a16="http://schemas.microsoft.com/office/drawing/2014/main" id="{8862A493-C905-4175-B1B6-66C43FCC3E5E}"/>
              </a:ext>
            </a:extLst>
          </p:cNvPr>
          <p:cNvGrpSpPr/>
          <p:nvPr/>
        </p:nvGrpSpPr>
        <p:grpSpPr>
          <a:xfrm>
            <a:off x="1954530" y="1399200"/>
            <a:ext cx="9384030" cy="5093040"/>
            <a:chOff x="423424" y="1227750"/>
            <a:chExt cx="6259307" cy="3508850"/>
          </a:xfrm>
        </p:grpSpPr>
        <p:sp>
          <p:nvSpPr>
            <p:cNvPr id="56" name="Google Shape;1651;p43">
              <a:extLst>
                <a:ext uri="{FF2B5EF4-FFF2-40B4-BE49-F238E27FC236}">
                  <a16:creationId xmlns:a16="http://schemas.microsoft.com/office/drawing/2014/main" id="{9B064420-57A0-4FB9-B9C8-55837BFFDB1C}"/>
                </a:ext>
              </a:extLst>
            </p:cNvPr>
            <p:cNvSpPr/>
            <p:nvPr/>
          </p:nvSpPr>
          <p:spPr>
            <a:xfrm rot="5400000">
              <a:off x="-87600" y="1772400"/>
              <a:ext cx="2900700" cy="1811400"/>
            </a:xfrm>
            <a:prstGeom prst="homePlate">
              <a:avLst>
                <a:gd name="adj" fmla="val 50000"/>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52;p43">
              <a:extLst>
                <a:ext uri="{FF2B5EF4-FFF2-40B4-BE49-F238E27FC236}">
                  <a16:creationId xmlns:a16="http://schemas.microsoft.com/office/drawing/2014/main" id="{2A8E87F2-9362-4683-A664-94F38787D0F9}"/>
                </a:ext>
              </a:extLst>
            </p:cNvPr>
            <p:cNvSpPr txBox="1"/>
            <p:nvPr/>
          </p:nvSpPr>
          <p:spPr>
            <a:xfrm>
              <a:off x="439950" y="1524887"/>
              <a:ext cx="2163939" cy="1006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600" dirty="0">
                  <a:latin typeface="Bahnschrift Light SemiCondensed" panose="020B0502040204020203" pitchFamily="34" charset="0"/>
                  <a:ea typeface="Roboto"/>
                  <a:cs typeface="Roboto"/>
                  <a:sym typeface="Roboto"/>
                </a:rPr>
                <a:t>Raimundo Barreto Pessoa</a:t>
              </a:r>
            </a:p>
            <a:p>
              <a:pPr marL="0" lvl="0" indent="0" rtl="0">
                <a:spcBef>
                  <a:spcPts val="0"/>
                </a:spcBef>
                <a:spcAft>
                  <a:spcPts val="0"/>
                </a:spcAft>
                <a:buNone/>
              </a:pPr>
              <a:endParaRPr lang="en" sz="1600" dirty="0">
                <a:latin typeface="Bahnschrift Light SemiCondensed" panose="020B0502040204020203" pitchFamily="34" charset="0"/>
                <a:ea typeface="Roboto"/>
                <a:cs typeface="Roboto"/>
                <a:sym typeface="Roboto"/>
              </a:endParaRPr>
            </a:p>
            <a:p>
              <a:pPr marL="0" lvl="0" indent="0" rtl="0">
                <a:spcBef>
                  <a:spcPts val="0"/>
                </a:spcBef>
                <a:spcAft>
                  <a:spcPts val="0"/>
                </a:spcAft>
                <a:buNone/>
              </a:pPr>
              <a:r>
                <a:rPr lang="en" sz="1600" dirty="0">
                  <a:latin typeface="Bahnschrift Light SemiCondensed" panose="020B0502040204020203" pitchFamily="34" charset="0"/>
                  <a:ea typeface="Roboto"/>
                  <a:cs typeface="Roboto"/>
                  <a:sym typeface="Roboto"/>
                </a:rPr>
                <a:t>Lindenor Andrade Maia</a:t>
              </a:r>
            </a:p>
            <a:p>
              <a:pPr marL="0" lvl="0" indent="0" rtl="0">
                <a:spcBef>
                  <a:spcPts val="0"/>
                </a:spcBef>
                <a:spcAft>
                  <a:spcPts val="0"/>
                </a:spcAft>
                <a:buNone/>
              </a:pPr>
              <a:endParaRPr lang="en" sz="1600" dirty="0">
                <a:latin typeface="Bahnschrift Light SemiCondensed" panose="020B0502040204020203" pitchFamily="34" charset="0"/>
                <a:ea typeface="Roboto"/>
                <a:cs typeface="Roboto"/>
                <a:sym typeface="Roboto"/>
              </a:endParaRPr>
            </a:p>
            <a:p>
              <a:pPr marL="0" lvl="0" indent="0" rtl="0">
                <a:spcBef>
                  <a:spcPts val="0"/>
                </a:spcBef>
                <a:spcAft>
                  <a:spcPts val="0"/>
                </a:spcAft>
                <a:buNone/>
              </a:pPr>
              <a:r>
                <a:rPr lang="en" sz="1600" dirty="0">
                  <a:latin typeface="Bahnschrift Light SemiCondensed" panose="020B0502040204020203" pitchFamily="34" charset="0"/>
                  <a:ea typeface="Roboto"/>
                  <a:cs typeface="Roboto"/>
                  <a:sym typeface="Roboto"/>
                </a:rPr>
                <a:t>José Ivamberg N. de Sena</a:t>
              </a:r>
            </a:p>
            <a:p>
              <a:pPr marL="0" lvl="0" indent="0" rtl="0">
                <a:spcBef>
                  <a:spcPts val="0"/>
                </a:spcBef>
                <a:spcAft>
                  <a:spcPts val="0"/>
                </a:spcAft>
                <a:buNone/>
              </a:pPr>
              <a:endParaRPr lang="en" sz="1600" dirty="0">
                <a:latin typeface="Bahnschrift Light SemiCondensed" panose="020B0502040204020203" pitchFamily="34" charset="0"/>
                <a:ea typeface="Roboto"/>
                <a:cs typeface="Roboto"/>
                <a:sym typeface="Roboto"/>
              </a:endParaRPr>
            </a:p>
            <a:p>
              <a:pPr marL="0" lvl="0" indent="0" rtl="0">
                <a:spcBef>
                  <a:spcPts val="0"/>
                </a:spcBef>
                <a:spcAft>
                  <a:spcPts val="0"/>
                </a:spcAft>
                <a:buNone/>
              </a:pPr>
              <a:r>
                <a:rPr lang="en" sz="1600" dirty="0">
                  <a:latin typeface="Bahnschrift Light SemiCondensed" panose="020B0502040204020203" pitchFamily="34" charset="0"/>
                  <a:ea typeface="Roboto"/>
                  <a:cs typeface="Roboto"/>
                  <a:sym typeface="Roboto"/>
                </a:rPr>
                <a:t>Zairama do Socorro S Nunes</a:t>
              </a:r>
              <a:endParaRPr sz="1600" dirty="0">
                <a:latin typeface="Bahnschrift Light SemiCondensed" panose="020B0502040204020203" pitchFamily="34" charset="0"/>
                <a:ea typeface="Roboto"/>
                <a:cs typeface="Roboto"/>
                <a:sym typeface="Roboto"/>
              </a:endParaRPr>
            </a:p>
          </p:txBody>
        </p:sp>
        <p:sp>
          <p:nvSpPr>
            <p:cNvPr id="59" name="Google Shape;1654;p43">
              <a:extLst>
                <a:ext uri="{FF2B5EF4-FFF2-40B4-BE49-F238E27FC236}">
                  <a16:creationId xmlns:a16="http://schemas.microsoft.com/office/drawing/2014/main" id="{97611A71-758C-454A-83E8-69C2BB526561}"/>
                </a:ext>
              </a:extLst>
            </p:cNvPr>
            <p:cNvSpPr/>
            <p:nvPr/>
          </p:nvSpPr>
          <p:spPr>
            <a:xfrm rot="5400000">
              <a:off x="4191300" y="1772400"/>
              <a:ext cx="2900700" cy="1811400"/>
            </a:xfrm>
            <a:prstGeom prst="homePlate">
              <a:avLst>
                <a:gd name="adj" fmla="val 50000"/>
              </a:avLst>
            </a:pr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655;p43">
              <a:extLst>
                <a:ext uri="{FF2B5EF4-FFF2-40B4-BE49-F238E27FC236}">
                  <a16:creationId xmlns:a16="http://schemas.microsoft.com/office/drawing/2014/main" id="{EFE2DE48-3186-492E-BD4F-BD4FA73E2AA3}"/>
                </a:ext>
              </a:extLst>
            </p:cNvPr>
            <p:cNvSpPr/>
            <p:nvPr/>
          </p:nvSpPr>
          <p:spPr>
            <a:xfrm rot="5400000">
              <a:off x="2051850" y="1772400"/>
              <a:ext cx="2900700" cy="1811400"/>
            </a:xfrm>
            <a:prstGeom prst="homePlate">
              <a:avLst>
                <a:gd name="adj" fmla="val 50000"/>
              </a:avLst>
            </a:pr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56;p43">
              <a:extLst>
                <a:ext uri="{FF2B5EF4-FFF2-40B4-BE49-F238E27FC236}">
                  <a16:creationId xmlns:a16="http://schemas.microsoft.com/office/drawing/2014/main" id="{0FED773A-425A-44BD-AF63-20A6DC1AB605}"/>
                </a:ext>
              </a:extLst>
            </p:cNvPr>
            <p:cNvSpPr/>
            <p:nvPr/>
          </p:nvSpPr>
          <p:spPr>
            <a:xfrm>
              <a:off x="423424" y="4437200"/>
              <a:ext cx="6259307" cy="299400"/>
            </a:xfrm>
            <a:prstGeom prst="chevron">
              <a:avLst>
                <a:gd name="adj" fmla="val 50000"/>
              </a:avLst>
            </a:prstGeom>
            <a:gradFill>
              <a:gsLst>
                <a:gs pos="0">
                  <a:schemeClr val="accent6"/>
                </a:gs>
                <a:gs pos="100000">
                  <a:schemeClr val="accent5"/>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57;p43">
              <a:extLst>
                <a:ext uri="{FF2B5EF4-FFF2-40B4-BE49-F238E27FC236}">
                  <a16:creationId xmlns:a16="http://schemas.microsoft.com/office/drawing/2014/main" id="{5C0062D9-260D-4C07-A1CA-34BA161E7979}"/>
                </a:ext>
              </a:extLst>
            </p:cNvPr>
            <p:cNvSpPr txBox="1"/>
            <p:nvPr/>
          </p:nvSpPr>
          <p:spPr>
            <a:xfrm>
              <a:off x="630451" y="4429518"/>
              <a:ext cx="1211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Bahnschrift SemiLight Condensed" panose="020B0502040204020203" pitchFamily="34" charset="0"/>
                  <a:ea typeface="Fira Sans Condensed"/>
                  <a:cs typeface="Fira Sans Condensed"/>
                  <a:sym typeface="Fira Sans Condensed"/>
                </a:rPr>
                <a:t>CONSELHO</a:t>
              </a:r>
            </a:p>
            <a:p>
              <a:pPr marL="0" lvl="0" indent="0" algn="ctr" rtl="0">
                <a:spcBef>
                  <a:spcPts val="0"/>
                </a:spcBef>
                <a:spcAft>
                  <a:spcPts val="0"/>
                </a:spcAft>
                <a:buNone/>
              </a:pPr>
              <a:r>
                <a:rPr lang="en" sz="1600" dirty="0">
                  <a:latin typeface="Bahnschrift SemiLight Condensed" panose="020B0502040204020203" pitchFamily="34" charset="0"/>
                  <a:sym typeface="Fira Sans Condensed"/>
                </a:rPr>
                <a:t>ADMINISTRATIVO</a:t>
              </a:r>
              <a:endParaRPr sz="1600" dirty="0">
                <a:latin typeface="Bahnschrift SemiLight Condensed" panose="020B0502040204020203" pitchFamily="34" charset="0"/>
                <a:sym typeface="Fira Sans Condensed"/>
              </a:endParaRPr>
            </a:p>
          </p:txBody>
        </p:sp>
        <p:sp>
          <p:nvSpPr>
            <p:cNvPr id="70" name="Google Shape;1658;p43">
              <a:extLst>
                <a:ext uri="{FF2B5EF4-FFF2-40B4-BE49-F238E27FC236}">
                  <a16:creationId xmlns:a16="http://schemas.microsoft.com/office/drawing/2014/main" id="{37B5109E-C8AB-4060-A8B8-A52098CFB750}"/>
                </a:ext>
              </a:extLst>
            </p:cNvPr>
            <p:cNvSpPr txBox="1"/>
            <p:nvPr/>
          </p:nvSpPr>
          <p:spPr>
            <a:xfrm>
              <a:off x="2896350" y="4437200"/>
              <a:ext cx="1211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chemeClr val="lt1"/>
                </a:solidFill>
                <a:latin typeface="Fira Sans Condensed"/>
                <a:ea typeface="Fira Sans Condensed"/>
                <a:cs typeface="Fira Sans Condensed"/>
                <a:sym typeface="Fira Sans Condensed"/>
              </a:endParaRPr>
            </a:p>
          </p:txBody>
        </p:sp>
        <p:sp>
          <p:nvSpPr>
            <p:cNvPr id="77" name="Google Shape;1661;p43">
              <a:extLst>
                <a:ext uri="{FF2B5EF4-FFF2-40B4-BE49-F238E27FC236}">
                  <a16:creationId xmlns:a16="http://schemas.microsoft.com/office/drawing/2014/main" id="{51CD859D-8C93-4037-A139-18A9C5EE8447}"/>
                </a:ext>
              </a:extLst>
            </p:cNvPr>
            <p:cNvSpPr/>
            <p:nvPr/>
          </p:nvSpPr>
          <p:spPr>
            <a:xfrm>
              <a:off x="456025" y="3063600"/>
              <a:ext cx="1811400" cy="795000"/>
            </a:xfrm>
            <a:prstGeom prst="rect">
              <a:avLst/>
            </a:pr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62;p43">
              <a:extLst>
                <a:ext uri="{FF2B5EF4-FFF2-40B4-BE49-F238E27FC236}">
                  <a16:creationId xmlns:a16="http://schemas.microsoft.com/office/drawing/2014/main" id="{FF8B2B51-6428-4623-B5A5-FB652EC1C04F}"/>
                </a:ext>
              </a:extLst>
            </p:cNvPr>
            <p:cNvSpPr/>
            <p:nvPr/>
          </p:nvSpPr>
          <p:spPr>
            <a:xfrm>
              <a:off x="1290300" y="4210375"/>
              <a:ext cx="144900" cy="1449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63;p43">
              <a:extLst>
                <a:ext uri="{FF2B5EF4-FFF2-40B4-BE49-F238E27FC236}">
                  <a16:creationId xmlns:a16="http://schemas.microsoft.com/office/drawing/2014/main" id="{4F3ACDF9-8747-4C24-8F0A-8E1012A697C5}"/>
                </a:ext>
              </a:extLst>
            </p:cNvPr>
            <p:cNvSpPr/>
            <p:nvPr/>
          </p:nvSpPr>
          <p:spPr>
            <a:xfrm>
              <a:off x="3429750" y="4210375"/>
              <a:ext cx="144900" cy="144900"/>
            </a:xfrm>
            <a:prstGeom prst="ellipse">
              <a:avLst/>
            </a:pr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64;p43">
              <a:extLst>
                <a:ext uri="{FF2B5EF4-FFF2-40B4-BE49-F238E27FC236}">
                  <a16:creationId xmlns:a16="http://schemas.microsoft.com/office/drawing/2014/main" id="{5A71FE2D-F2F2-4DF3-988B-E4EDB728E2D3}"/>
                </a:ext>
              </a:extLst>
            </p:cNvPr>
            <p:cNvSpPr/>
            <p:nvPr/>
          </p:nvSpPr>
          <p:spPr>
            <a:xfrm>
              <a:off x="5569200" y="4210375"/>
              <a:ext cx="144900" cy="144900"/>
            </a:xfrm>
            <a:prstGeom prst="ellipse">
              <a:avLst/>
            </a:pr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66;p43">
              <a:extLst>
                <a:ext uri="{FF2B5EF4-FFF2-40B4-BE49-F238E27FC236}">
                  <a16:creationId xmlns:a16="http://schemas.microsoft.com/office/drawing/2014/main" id="{DA6479DB-1C1E-4DDC-BA25-088DE5A9315A}"/>
                </a:ext>
              </a:extLst>
            </p:cNvPr>
            <p:cNvSpPr/>
            <p:nvPr/>
          </p:nvSpPr>
          <p:spPr>
            <a:xfrm>
              <a:off x="2595988" y="3063600"/>
              <a:ext cx="1811400" cy="795000"/>
            </a:xfrm>
            <a:prstGeom prst="rect">
              <a:avLst/>
            </a:pr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67;p43">
              <a:extLst>
                <a:ext uri="{FF2B5EF4-FFF2-40B4-BE49-F238E27FC236}">
                  <a16:creationId xmlns:a16="http://schemas.microsoft.com/office/drawing/2014/main" id="{1A75CCB0-48E1-48EE-8339-3D4959E1E310}"/>
                </a:ext>
              </a:extLst>
            </p:cNvPr>
            <p:cNvSpPr/>
            <p:nvPr/>
          </p:nvSpPr>
          <p:spPr>
            <a:xfrm>
              <a:off x="4735688" y="3063600"/>
              <a:ext cx="1811400" cy="795000"/>
            </a:xfrm>
            <a:prstGeom prst="rect">
              <a:avLst/>
            </a:pr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1657;p43">
            <a:extLst>
              <a:ext uri="{FF2B5EF4-FFF2-40B4-BE49-F238E27FC236}">
                <a16:creationId xmlns:a16="http://schemas.microsoft.com/office/drawing/2014/main" id="{066A7401-333A-4144-BB84-1D228CF30A17}"/>
              </a:ext>
            </a:extLst>
          </p:cNvPr>
          <p:cNvSpPr txBox="1"/>
          <p:nvPr/>
        </p:nvSpPr>
        <p:spPr>
          <a:xfrm>
            <a:off x="5642742" y="6075298"/>
            <a:ext cx="1816596" cy="4345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Bahnschrift SemiLight Condensed" panose="020B0502040204020203" pitchFamily="34" charset="0"/>
                <a:ea typeface="Fira Sans Condensed"/>
                <a:cs typeface="Fira Sans Condensed"/>
                <a:sym typeface="Fira Sans Condensed"/>
              </a:rPr>
              <a:t>CONSELHO</a:t>
            </a:r>
          </a:p>
          <a:p>
            <a:pPr marL="0" lvl="0" indent="0" algn="ctr" rtl="0">
              <a:spcBef>
                <a:spcPts val="0"/>
              </a:spcBef>
              <a:spcAft>
                <a:spcPts val="0"/>
              </a:spcAft>
              <a:buNone/>
            </a:pPr>
            <a:r>
              <a:rPr lang="en" sz="1600" dirty="0">
                <a:latin typeface="Bahnschrift SemiLight Condensed" panose="020B0502040204020203" pitchFamily="34" charset="0"/>
                <a:sym typeface="Fira Sans Condensed"/>
              </a:rPr>
              <a:t>TÉCNICO</a:t>
            </a:r>
            <a:endParaRPr sz="1600" dirty="0">
              <a:latin typeface="Bahnschrift SemiLight Condensed" panose="020B0502040204020203" pitchFamily="34" charset="0"/>
              <a:sym typeface="Fira Sans Condensed"/>
            </a:endParaRPr>
          </a:p>
        </p:txBody>
      </p:sp>
      <p:sp>
        <p:nvSpPr>
          <p:cNvPr id="93" name="Google Shape;1657;p43">
            <a:extLst>
              <a:ext uri="{FF2B5EF4-FFF2-40B4-BE49-F238E27FC236}">
                <a16:creationId xmlns:a16="http://schemas.microsoft.com/office/drawing/2014/main" id="{52278CD4-F6CB-463A-8CE3-0BEC19CAD70B}"/>
              </a:ext>
            </a:extLst>
          </p:cNvPr>
          <p:cNvSpPr txBox="1"/>
          <p:nvPr/>
        </p:nvSpPr>
        <p:spPr>
          <a:xfrm>
            <a:off x="8849522" y="6043400"/>
            <a:ext cx="1816596" cy="4345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Bahnschrift SemiLight Condensed" panose="020B0502040204020203" pitchFamily="34" charset="0"/>
                <a:ea typeface="Fira Sans Condensed"/>
                <a:cs typeface="Fira Sans Condensed"/>
                <a:sym typeface="Fira Sans Condensed"/>
              </a:rPr>
              <a:t>CONSELHO</a:t>
            </a:r>
          </a:p>
          <a:p>
            <a:pPr marL="0" lvl="0" indent="0" algn="ctr" rtl="0">
              <a:spcBef>
                <a:spcPts val="0"/>
              </a:spcBef>
              <a:spcAft>
                <a:spcPts val="0"/>
              </a:spcAft>
              <a:buNone/>
            </a:pPr>
            <a:r>
              <a:rPr lang="en" sz="1600" dirty="0">
                <a:latin typeface="Bahnschrift SemiLight Condensed" panose="020B0502040204020203" pitchFamily="34" charset="0"/>
                <a:sym typeface="Fira Sans Condensed"/>
              </a:rPr>
              <a:t>FISCAL</a:t>
            </a:r>
            <a:endParaRPr sz="1600" dirty="0">
              <a:latin typeface="Bahnschrift SemiLight Condensed" panose="020B0502040204020203" pitchFamily="34" charset="0"/>
              <a:sym typeface="Fira Sans Condensed"/>
            </a:endParaRPr>
          </a:p>
        </p:txBody>
      </p:sp>
      <p:sp>
        <p:nvSpPr>
          <p:cNvPr id="94" name="Google Shape;1652;p43">
            <a:extLst>
              <a:ext uri="{FF2B5EF4-FFF2-40B4-BE49-F238E27FC236}">
                <a16:creationId xmlns:a16="http://schemas.microsoft.com/office/drawing/2014/main" id="{EB5DCBBD-5D53-46DA-8679-3126DBFCD01C}"/>
              </a:ext>
            </a:extLst>
          </p:cNvPr>
          <p:cNvSpPr txBox="1"/>
          <p:nvPr/>
        </p:nvSpPr>
        <p:spPr>
          <a:xfrm>
            <a:off x="5194946" y="1822870"/>
            <a:ext cx="3244204" cy="146091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lang="en" sz="1600" dirty="0">
              <a:latin typeface="Bahnschrift Light SemiCondensed" panose="020B0502040204020203" pitchFamily="34" charset="0"/>
              <a:ea typeface="Roboto"/>
              <a:cs typeface="Roboto"/>
              <a:sym typeface="Roboto"/>
            </a:endParaRPr>
          </a:p>
          <a:p>
            <a:pPr marL="0" lvl="0" indent="0" rtl="0">
              <a:spcBef>
                <a:spcPts val="0"/>
              </a:spcBef>
              <a:spcAft>
                <a:spcPts val="0"/>
              </a:spcAft>
              <a:buNone/>
            </a:pPr>
            <a:endParaRPr lang="en" sz="1600" dirty="0">
              <a:latin typeface="Bahnschrift Light SemiCondensed" panose="020B0502040204020203" pitchFamily="34" charset="0"/>
              <a:ea typeface="Roboto"/>
              <a:cs typeface="Roboto"/>
              <a:sym typeface="Roboto"/>
            </a:endParaRPr>
          </a:p>
          <a:p>
            <a:pPr marL="0" lvl="0" indent="0" rtl="0">
              <a:spcBef>
                <a:spcPts val="0"/>
              </a:spcBef>
              <a:spcAft>
                <a:spcPts val="0"/>
              </a:spcAft>
              <a:buNone/>
            </a:pPr>
            <a:r>
              <a:rPr lang="en" sz="1600" b="1" u="sng" dirty="0">
                <a:latin typeface="Bahnschrift Light SemiCondensed" panose="020B0502040204020203" pitchFamily="34" charset="0"/>
                <a:ea typeface="Roboto"/>
                <a:cs typeface="Roboto"/>
                <a:sym typeface="Roboto"/>
              </a:rPr>
              <a:t>Efetivo</a:t>
            </a:r>
          </a:p>
          <a:p>
            <a:pPr marL="0" lvl="0" indent="0" rtl="0">
              <a:spcBef>
                <a:spcPts val="0"/>
              </a:spcBef>
              <a:spcAft>
                <a:spcPts val="0"/>
              </a:spcAft>
              <a:buNone/>
            </a:pPr>
            <a:r>
              <a:rPr lang="en" sz="1600" dirty="0">
                <a:latin typeface="Bahnschrift Light SemiCondensed" panose="020B0502040204020203" pitchFamily="34" charset="0"/>
                <a:ea typeface="Roboto"/>
                <a:cs typeface="Roboto"/>
                <a:sym typeface="Roboto"/>
              </a:rPr>
              <a:t>José Renato Onofre Duarte</a:t>
            </a:r>
          </a:p>
          <a:p>
            <a:pPr marL="0" lvl="0" indent="0" rtl="0">
              <a:spcBef>
                <a:spcPts val="0"/>
              </a:spcBef>
              <a:spcAft>
                <a:spcPts val="0"/>
              </a:spcAft>
              <a:buNone/>
            </a:pPr>
            <a:r>
              <a:rPr lang="en" sz="1600" dirty="0">
                <a:latin typeface="Bahnschrift Light SemiCondensed" panose="020B0502040204020203" pitchFamily="34" charset="0"/>
                <a:ea typeface="Roboto"/>
                <a:cs typeface="Roboto"/>
                <a:sym typeface="Roboto"/>
              </a:rPr>
              <a:t>Francisco José Chaves</a:t>
            </a:r>
          </a:p>
          <a:p>
            <a:pPr marL="0" lvl="0" indent="0" rtl="0">
              <a:spcBef>
                <a:spcPts val="0"/>
              </a:spcBef>
              <a:spcAft>
                <a:spcPts val="0"/>
              </a:spcAft>
              <a:buNone/>
            </a:pPr>
            <a:r>
              <a:rPr lang="en" sz="1600" dirty="0">
                <a:latin typeface="Bahnschrift Light SemiCondensed" panose="020B0502040204020203" pitchFamily="34" charset="0"/>
                <a:ea typeface="Roboto"/>
                <a:cs typeface="Roboto"/>
                <a:sym typeface="Roboto"/>
              </a:rPr>
              <a:t>Vinicius Lima Chaves</a:t>
            </a:r>
          </a:p>
          <a:p>
            <a:pPr marL="0" lvl="0" indent="0" rtl="0">
              <a:spcBef>
                <a:spcPts val="0"/>
              </a:spcBef>
              <a:spcAft>
                <a:spcPts val="0"/>
              </a:spcAft>
              <a:buNone/>
            </a:pPr>
            <a:endParaRPr lang="en" sz="1600" dirty="0">
              <a:latin typeface="Bahnschrift Light SemiCondensed" panose="020B0502040204020203" pitchFamily="34" charset="0"/>
              <a:ea typeface="Roboto"/>
              <a:cs typeface="Roboto"/>
              <a:sym typeface="Roboto"/>
            </a:endParaRPr>
          </a:p>
          <a:p>
            <a:pPr marL="0" lvl="0" indent="0" rtl="0">
              <a:spcBef>
                <a:spcPts val="0"/>
              </a:spcBef>
              <a:spcAft>
                <a:spcPts val="0"/>
              </a:spcAft>
              <a:buNone/>
            </a:pPr>
            <a:r>
              <a:rPr lang="en" sz="1600" b="1" u="sng" dirty="0">
                <a:latin typeface="Bahnschrift Light SemiCondensed" panose="020B0502040204020203" pitchFamily="34" charset="0"/>
                <a:ea typeface="Roboto"/>
                <a:cs typeface="Roboto"/>
                <a:sym typeface="Roboto"/>
              </a:rPr>
              <a:t>Suplente</a:t>
            </a:r>
          </a:p>
          <a:p>
            <a:pPr marL="0" lvl="0" indent="0" rtl="0">
              <a:spcBef>
                <a:spcPts val="0"/>
              </a:spcBef>
              <a:spcAft>
                <a:spcPts val="0"/>
              </a:spcAft>
              <a:buNone/>
            </a:pPr>
            <a:r>
              <a:rPr lang="en" sz="1600" dirty="0">
                <a:latin typeface="Bahnschrift Light SemiCondensed" panose="020B0502040204020203" pitchFamily="34" charset="0"/>
                <a:ea typeface="Roboto"/>
                <a:cs typeface="Roboto"/>
                <a:sym typeface="Roboto"/>
              </a:rPr>
              <a:t>Maiard de Andrade </a:t>
            </a:r>
          </a:p>
          <a:p>
            <a:pPr marL="0" lvl="0" indent="0" rtl="0">
              <a:spcBef>
                <a:spcPts val="0"/>
              </a:spcBef>
              <a:spcAft>
                <a:spcPts val="0"/>
              </a:spcAft>
              <a:buNone/>
            </a:pPr>
            <a:r>
              <a:rPr lang="en" sz="1600" dirty="0">
                <a:latin typeface="Bahnschrift Light SemiCondensed" panose="020B0502040204020203" pitchFamily="34" charset="0"/>
                <a:ea typeface="Roboto"/>
                <a:cs typeface="Roboto"/>
                <a:sym typeface="Roboto"/>
              </a:rPr>
              <a:t>José Moreira B. Junior</a:t>
            </a:r>
          </a:p>
          <a:p>
            <a:pPr marL="0" lvl="0" indent="0" rtl="0">
              <a:spcBef>
                <a:spcPts val="0"/>
              </a:spcBef>
              <a:spcAft>
                <a:spcPts val="0"/>
              </a:spcAft>
              <a:buNone/>
            </a:pPr>
            <a:r>
              <a:rPr lang="en" sz="1600" dirty="0">
                <a:latin typeface="Bahnschrift Light SemiCondensed" panose="020B0502040204020203" pitchFamily="34" charset="0"/>
                <a:ea typeface="Roboto"/>
                <a:cs typeface="Roboto"/>
                <a:sym typeface="Roboto"/>
              </a:rPr>
              <a:t>Osvani da Silva G. Mendes</a:t>
            </a:r>
          </a:p>
          <a:p>
            <a:pPr marL="0" lvl="0" indent="0" rtl="0">
              <a:spcBef>
                <a:spcPts val="0"/>
              </a:spcBef>
              <a:spcAft>
                <a:spcPts val="0"/>
              </a:spcAft>
              <a:buNone/>
            </a:pPr>
            <a:endParaRPr sz="1600" dirty="0">
              <a:latin typeface="Bahnschrift Light SemiCondensed" panose="020B0502040204020203" pitchFamily="34" charset="0"/>
              <a:ea typeface="Roboto"/>
              <a:cs typeface="Roboto"/>
              <a:sym typeface="Roboto"/>
            </a:endParaRPr>
          </a:p>
        </p:txBody>
      </p:sp>
      <p:sp>
        <p:nvSpPr>
          <p:cNvPr id="97" name="CaixaDeTexto 96">
            <a:extLst>
              <a:ext uri="{FF2B5EF4-FFF2-40B4-BE49-F238E27FC236}">
                <a16:creationId xmlns:a16="http://schemas.microsoft.com/office/drawing/2014/main" id="{8934957C-5579-480F-AA84-8937D6966099}"/>
              </a:ext>
            </a:extLst>
          </p:cNvPr>
          <p:cNvSpPr txBox="1"/>
          <p:nvPr/>
        </p:nvSpPr>
        <p:spPr>
          <a:xfrm>
            <a:off x="8446770" y="1497921"/>
            <a:ext cx="4896157" cy="2308324"/>
          </a:xfrm>
          <a:prstGeom prst="rect">
            <a:avLst/>
          </a:prstGeom>
          <a:noFill/>
        </p:spPr>
        <p:txBody>
          <a:bodyPr wrap="square">
            <a:spAutoFit/>
          </a:bodyPr>
          <a:lstStyle/>
          <a:p>
            <a:r>
              <a:rPr lang="pt-BR" sz="1600" b="1" u="sng" dirty="0">
                <a:solidFill>
                  <a:schemeClr val="tx2">
                    <a:lumMod val="10000"/>
                  </a:schemeClr>
                </a:solidFill>
                <a:latin typeface="Bahnschrift Light SemiCondensed" panose="020B0502040204020203" pitchFamily="34" charset="0"/>
                <a:cs typeface="Simplified Arabic Fixed" panose="02070309020205020404" pitchFamily="49" charset="-78"/>
              </a:rPr>
              <a:t>Efetivo</a:t>
            </a:r>
          </a:p>
          <a:p>
            <a:r>
              <a:rPr lang="pt-BR" sz="1600" dirty="0">
                <a:solidFill>
                  <a:schemeClr val="tx2">
                    <a:lumMod val="10000"/>
                  </a:schemeClr>
                </a:solidFill>
                <a:latin typeface="Bahnschrift Light SemiCondensed" panose="020B0502040204020203" pitchFamily="34" charset="0"/>
                <a:cs typeface="Simplified Arabic Fixed" panose="02070309020205020404" pitchFamily="49" charset="-78"/>
              </a:rPr>
              <a:t>Ricardo Hélio Chaves Maia</a:t>
            </a:r>
          </a:p>
          <a:p>
            <a:r>
              <a:rPr lang="pt-BR" sz="1600" dirty="0">
                <a:solidFill>
                  <a:schemeClr val="tx2">
                    <a:lumMod val="10000"/>
                  </a:schemeClr>
                </a:solidFill>
                <a:latin typeface="Bahnschrift Light SemiCondensed" panose="020B0502040204020203" pitchFamily="34" charset="0"/>
                <a:cs typeface="Simplified Arabic Fixed" panose="02070309020205020404" pitchFamily="49" charset="-78"/>
              </a:rPr>
              <a:t>Ana Paula de F. T. Guedes</a:t>
            </a:r>
          </a:p>
          <a:p>
            <a:r>
              <a:rPr lang="pt-BR" sz="1600" dirty="0">
                <a:solidFill>
                  <a:schemeClr val="tx2">
                    <a:lumMod val="10000"/>
                  </a:schemeClr>
                </a:solidFill>
                <a:latin typeface="Bahnschrift Light SemiCondensed" panose="020B0502040204020203" pitchFamily="34" charset="0"/>
                <a:cs typeface="Simplified Arabic Fixed" panose="02070309020205020404" pitchFamily="49" charset="-78"/>
              </a:rPr>
              <a:t>André Rodrigo O. Caminha    </a:t>
            </a:r>
          </a:p>
          <a:p>
            <a:r>
              <a:rPr lang="pt-BR" sz="1600" dirty="0">
                <a:solidFill>
                  <a:schemeClr val="tx2">
                    <a:lumMod val="10000"/>
                  </a:schemeClr>
                </a:solidFill>
                <a:latin typeface="Bahnschrift Light SemiCondensed" panose="020B0502040204020203" pitchFamily="34" charset="0"/>
                <a:cs typeface="Simplified Arabic Fixed" panose="02070309020205020404" pitchFamily="49" charset="-78"/>
              </a:rPr>
              <a:t>          </a:t>
            </a:r>
          </a:p>
          <a:p>
            <a:r>
              <a:rPr lang="pt-BR" sz="1600" b="1" u="sng" dirty="0">
                <a:solidFill>
                  <a:schemeClr val="tx2">
                    <a:lumMod val="10000"/>
                  </a:schemeClr>
                </a:solidFill>
                <a:latin typeface="Bahnschrift Light SemiCondensed" panose="020B0502040204020203" pitchFamily="34" charset="0"/>
                <a:cs typeface="Simplified Arabic Fixed" panose="02070309020205020404" pitchFamily="49" charset="-78"/>
              </a:rPr>
              <a:t>Suplente</a:t>
            </a:r>
          </a:p>
          <a:p>
            <a:r>
              <a:rPr lang="pt-BR" sz="1600" dirty="0">
                <a:solidFill>
                  <a:schemeClr val="tx2">
                    <a:lumMod val="10000"/>
                  </a:schemeClr>
                </a:solidFill>
                <a:latin typeface="Bahnschrift Light SemiCondensed" panose="020B0502040204020203" pitchFamily="34" charset="0"/>
                <a:cs typeface="Simplified Arabic Fixed" panose="02070309020205020404" pitchFamily="49" charset="-78"/>
              </a:rPr>
              <a:t>Sylvia Helena R. Ramalho</a:t>
            </a:r>
          </a:p>
          <a:p>
            <a:r>
              <a:rPr lang="pt-BR" sz="1600" dirty="0">
                <a:solidFill>
                  <a:schemeClr val="tx2">
                    <a:lumMod val="10000"/>
                  </a:schemeClr>
                </a:solidFill>
                <a:latin typeface="Bahnschrift Light SemiCondensed" panose="020B0502040204020203" pitchFamily="34" charset="0"/>
                <a:cs typeface="Simplified Arabic Fixed" panose="02070309020205020404" pitchFamily="49" charset="-78"/>
              </a:rPr>
              <a:t>Mayara Ma. Pinto Martins</a:t>
            </a:r>
          </a:p>
          <a:p>
            <a:r>
              <a:rPr lang="pt-BR" sz="1600" dirty="0">
                <a:solidFill>
                  <a:schemeClr val="tx2">
                    <a:lumMod val="10000"/>
                  </a:schemeClr>
                </a:solidFill>
                <a:latin typeface="Bahnschrift Light SemiCondensed" panose="020B0502040204020203" pitchFamily="34" charset="0"/>
                <a:cs typeface="Simplified Arabic Fixed" panose="02070309020205020404" pitchFamily="49" charset="-78"/>
              </a:rPr>
              <a:t>Ligia Adami Vieira e Silva</a:t>
            </a:r>
          </a:p>
        </p:txBody>
      </p:sp>
      <p:sp>
        <p:nvSpPr>
          <p:cNvPr id="54" name="Retângulo: Cantos Arredondados 53">
            <a:extLst>
              <a:ext uri="{FF2B5EF4-FFF2-40B4-BE49-F238E27FC236}">
                <a16:creationId xmlns:a16="http://schemas.microsoft.com/office/drawing/2014/main" id="{0A2DE941-C0D9-4B0E-8490-A1F80CDDBB31}"/>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CaixaDeTexto 59">
            <a:extLst>
              <a:ext uri="{FF2B5EF4-FFF2-40B4-BE49-F238E27FC236}">
                <a16:creationId xmlns:a16="http://schemas.microsoft.com/office/drawing/2014/main" id="{07C6FC80-1A6D-4E74-8DCC-C4D0BD7AEDCE}"/>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61" name="Retângulo: Cantos Arredondados 60">
            <a:extLst>
              <a:ext uri="{FF2B5EF4-FFF2-40B4-BE49-F238E27FC236}">
                <a16:creationId xmlns:a16="http://schemas.microsoft.com/office/drawing/2014/main" id="{7AB3AC64-BA02-409A-8E2A-D2B137A62FCE}"/>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Cantos Arredondados 61">
            <a:extLst>
              <a:ext uri="{FF2B5EF4-FFF2-40B4-BE49-F238E27FC236}">
                <a16:creationId xmlns:a16="http://schemas.microsoft.com/office/drawing/2014/main" id="{AC502810-0272-4337-B46E-96D30D295C3C}"/>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Cantos Arredondados 63">
            <a:extLst>
              <a:ext uri="{FF2B5EF4-FFF2-40B4-BE49-F238E27FC236}">
                <a16:creationId xmlns:a16="http://schemas.microsoft.com/office/drawing/2014/main" id="{5F1E4266-8C9D-447C-85AA-2B2E6A01E82C}"/>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Cantos Arredondados 64">
            <a:extLst>
              <a:ext uri="{FF2B5EF4-FFF2-40B4-BE49-F238E27FC236}">
                <a16:creationId xmlns:a16="http://schemas.microsoft.com/office/drawing/2014/main" id="{EEEABB03-D607-4EFB-851B-6C835DA783F0}"/>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Cantos Arredondados 65">
            <a:extLst>
              <a:ext uri="{FF2B5EF4-FFF2-40B4-BE49-F238E27FC236}">
                <a16:creationId xmlns:a16="http://schemas.microsoft.com/office/drawing/2014/main" id="{041A5187-4214-4B73-BE31-7646B8E9BA27}"/>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CaixaDeTexto 66">
            <a:extLst>
              <a:ext uri="{FF2B5EF4-FFF2-40B4-BE49-F238E27FC236}">
                <a16:creationId xmlns:a16="http://schemas.microsoft.com/office/drawing/2014/main" id="{B9BCD347-6712-4C9E-AE00-42F5A48882C9}"/>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71" name="CaixaDeTexto 70">
            <a:extLst>
              <a:ext uri="{FF2B5EF4-FFF2-40B4-BE49-F238E27FC236}">
                <a16:creationId xmlns:a16="http://schemas.microsoft.com/office/drawing/2014/main" id="{1A842513-6D78-4786-A20F-B04C49031CAC}"/>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72" name="CaixaDeTexto 71">
            <a:extLst>
              <a:ext uri="{FF2B5EF4-FFF2-40B4-BE49-F238E27FC236}">
                <a16:creationId xmlns:a16="http://schemas.microsoft.com/office/drawing/2014/main" id="{7EC153DD-DDED-45DC-BCAC-39A3695517A3}"/>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73" name="CaixaDeTexto 72">
            <a:extLst>
              <a:ext uri="{FF2B5EF4-FFF2-40B4-BE49-F238E27FC236}">
                <a16:creationId xmlns:a16="http://schemas.microsoft.com/office/drawing/2014/main" id="{550FA5BD-CA78-4D0A-91A4-3DFD12945214}"/>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74" name="CaixaDeTexto 73">
            <a:extLst>
              <a:ext uri="{FF2B5EF4-FFF2-40B4-BE49-F238E27FC236}">
                <a16:creationId xmlns:a16="http://schemas.microsoft.com/office/drawing/2014/main" id="{0E6C36D3-B9B6-48B9-9A13-37AC27CEBEC5}"/>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129196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Nossos Colaboradores</a:t>
            </a:r>
            <a:endParaRPr lang="pt-BR" sz="1600" dirty="0">
              <a:solidFill>
                <a:schemeClr val="accent2">
                  <a:lumMod val="75000"/>
                </a:schemeClr>
              </a:solidFill>
              <a:latin typeface="Agency FB" panose="020B0503020202020204" pitchFamily="34" charset="0"/>
            </a:endParaRPr>
          </a:p>
        </p:txBody>
      </p:sp>
      <p:grpSp>
        <p:nvGrpSpPr>
          <p:cNvPr id="41" name="Google Shape;1650;p43">
            <a:extLst>
              <a:ext uri="{FF2B5EF4-FFF2-40B4-BE49-F238E27FC236}">
                <a16:creationId xmlns:a16="http://schemas.microsoft.com/office/drawing/2014/main" id="{8862A493-C905-4175-B1B6-66C43FCC3E5E}"/>
              </a:ext>
            </a:extLst>
          </p:cNvPr>
          <p:cNvGrpSpPr/>
          <p:nvPr/>
        </p:nvGrpSpPr>
        <p:grpSpPr>
          <a:xfrm>
            <a:off x="2137410" y="1387770"/>
            <a:ext cx="9384030" cy="5124938"/>
            <a:chOff x="423424" y="1227750"/>
            <a:chExt cx="6259307" cy="3530826"/>
          </a:xfrm>
        </p:grpSpPr>
        <p:sp>
          <p:nvSpPr>
            <p:cNvPr id="56" name="Google Shape;1651;p43">
              <a:extLst>
                <a:ext uri="{FF2B5EF4-FFF2-40B4-BE49-F238E27FC236}">
                  <a16:creationId xmlns:a16="http://schemas.microsoft.com/office/drawing/2014/main" id="{9B064420-57A0-4FB9-B9C8-55837BFFDB1C}"/>
                </a:ext>
              </a:extLst>
            </p:cNvPr>
            <p:cNvSpPr/>
            <p:nvPr/>
          </p:nvSpPr>
          <p:spPr>
            <a:xfrm rot="5400000">
              <a:off x="-87600" y="1772400"/>
              <a:ext cx="2900700" cy="1811400"/>
            </a:xfrm>
            <a:prstGeom prst="homePlate">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54;p43">
              <a:extLst>
                <a:ext uri="{FF2B5EF4-FFF2-40B4-BE49-F238E27FC236}">
                  <a16:creationId xmlns:a16="http://schemas.microsoft.com/office/drawing/2014/main" id="{97611A71-758C-454A-83E8-69C2BB526561}"/>
                </a:ext>
              </a:extLst>
            </p:cNvPr>
            <p:cNvSpPr/>
            <p:nvPr/>
          </p:nvSpPr>
          <p:spPr>
            <a:xfrm rot="5400000">
              <a:off x="4191300" y="1772400"/>
              <a:ext cx="2900700" cy="1811400"/>
            </a:xfrm>
            <a:prstGeom prst="homePlate">
              <a:avLst>
                <a:gd name="adj" fmla="val 50000"/>
              </a:avLst>
            </a:prstGeom>
            <a:solidFill>
              <a:schemeClr val="accent4">
                <a:lumMod val="75000"/>
                <a:alpha val="7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55;p43">
              <a:extLst>
                <a:ext uri="{FF2B5EF4-FFF2-40B4-BE49-F238E27FC236}">
                  <a16:creationId xmlns:a16="http://schemas.microsoft.com/office/drawing/2014/main" id="{EFE2DE48-3186-492E-BD4F-BD4FA73E2AA3}"/>
                </a:ext>
              </a:extLst>
            </p:cNvPr>
            <p:cNvSpPr/>
            <p:nvPr/>
          </p:nvSpPr>
          <p:spPr>
            <a:xfrm rot="5400000">
              <a:off x="2051850" y="1772400"/>
              <a:ext cx="2900700" cy="1811400"/>
            </a:xfrm>
            <a:prstGeom prst="homePlate">
              <a:avLst>
                <a:gd name="adj" fmla="val 50000"/>
              </a:avLst>
            </a:prstGeom>
            <a:gradFill flip="none" rotWithShape="1">
              <a:gsLst>
                <a:gs pos="0">
                  <a:srgbClr val="C794FA">
                    <a:tint val="66000"/>
                    <a:satMod val="160000"/>
                  </a:srgbClr>
                </a:gs>
                <a:gs pos="50000">
                  <a:srgbClr val="C794FA">
                    <a:tint val="44500"/>
                    <a:satMod val="160000"/>
                  </a:srgbClr>
                </a:gs>
                <a:gs pos="100000">
                  <a:srgbClr val="C794FA">
                    <a:tint val="23500"/>
                    <a:satMod val="160000"/>
                  </a:srgbClr>
                </a:gs>
              </a:gsLst>
              <a:lin ang="162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56;p43">
              <a:extLst>
                <a:ext uri="{FF2B5EF4-FFF2-40B4-BE49-F238E27FC236}">
                  <a16:creationId xmlns:a16="http://schemas.microsoft.com/office/drawing/2014/main" id="{0FED773A-425A-44BD-AF63-20A6DC1AB605}"/>
                </a:ext>
              </a:extLst>
            </p:cNvPr>
            <p:cNvSpPr/>
            <p:nvPr/>
          </p:nvSpPr>
          <p:spPr>
            <a:xfrm>
              <a:off x="423424" y="4437200"/>
              <a:ext cx="6259307" cy="299400"/>
            </a:xfrm>
            <a:prstGeom prst="chevron">
              <a:avLst>
                <a:gd name="adj" fmla="val 50000"/>
              </a:avLst>
            </a:prstGeom>
            <a:gradFill>
              <a:gsLst>
                <a:gs pos="0">
                  <a:schemeClr val="accent6"/>
                </a:gs>
                <a:gs pos="100000">
                  <a:schemeClr val="accent5"/>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57;p43">
              <a:extLst>
                <a:ext uri="{FF2B5EF4-FFF2-40B4-BE49-F238E27FC236}">
                  <a16:creationId xmlns:a16="http://schemas.microsoft.com/office/drawing/2014/main" id="{5C0062D9-260D-4C07-A1CA-34BA161E7979}"/>
                </a:ext>
              </a:extLst>
            </p:cNvPr>
            <p:cNvSpPr txBox="1"/>
            <p:nvPr/>
          </p:nvSpPr>
          <p:spPr>
            <a:xfrm>
              <a:off x="721439" y="4459176"/>
              <a:ext cx="1211700" cy="299400"/>
            </a:xfrm>
            <a:prstGeom prst="rect">
              <a:avLst/>
            </a:prstGeom>
            <a:noFill/>
            <a:ln>
              <a:noFill/>
            </a:ln>
          </p:spPr>
          <p:txBody>
            <a:bodyPr spcFirstLastPara="1" wrap="square" lIns="91425" tIns="91425" rIns="91425" bIns="91425" anchor="ctr" anchorCtr="0">
              <a:noAutofit/>
            </a:bodyPr>
            <a:lstStyle/>
            <a:p>
              <a:pPr algn="ctr"/>
              <a:r>
                <a:rPr lang="en" sz="1200" dirty="0">
                  <a:latin typeface="Bahnschrift Light SemiCondensed" panose="020B0502040204020203" pitchFamily="34" charset="0"/>
                  <a:sym typeface="Fira Sans Condensed"/>
                </a:rPr>
                <a:t>COLABORADORES</a:t>
              </a:r>
            </a:p>
            <a:p>
              <a:pPr algn="ctr"/>
              <a:r>
                <a:rPr lang="en" sz="1200" dirty="0">
                  <a:latin typeface="Bahnschrift Light SemiCondensed" panose="020B0502040204020203" pitchFamily="34" charset="0"/>
                  <a:sym typeface="Fira Sans Condensed"/>
                </a:rPr>
                <a:t>SEDE</a:t>
              </a:r>
              <a:endParaRPr sz="1200" dirty="0">
                <a:latin typeface="Bahnschrift Light SemiCondensed" panose="020B0502040204020203" pitchFamily="34" charset="0"/>
                <a:sym typeface="Fira Sans Condensed"/>
              </a:endParaRPr>
            </a:p>
          </p:txBody>
        </p:sp>
        <p:sp>
          <p:nvSpPr>
            <p:cNvPr id="70" name="Google Shape;1658;p43">
              <a:extLst>
                <a:ext uri="{FF2B5EF4-FFF2-40B4-BE49-F238E27FC236}">
                  <a16:creationId xmlns:a16="http://schemas.microsoft.com/office/drawing/2014/main" id="{37B5109E-C8AB-4060-A8B8-A52098CFB750}"/>
                </a:ext>
              </a:extLst>
            </p:cNvPr>
            <p:cNvSpPr txBox="1"/>
            <p:nvPr/>
          </p:nvSpPr>
          <p:spPr>
            <a:xfrm>
              <a:off x="2896350" y="4437200"/>
              <a:ext cx="1211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chemeClr val="lt1"/>
                </a:solidFill>
                <a:latin typeface="Fira Sans Condensed"/>
                <a:ea typeface="Fira Sans Condensed"/>
                <a:cs typeface="Fira Sans Condensed"/>
                <a:sym typeface="Fira Sans Condensed"/>
              </a:endParaRPr>
            </a:p>
          </p:txBody>
        </p:sp>
        <p:sp>
          <p:nvSpPr>
            <p:cNvPr id="77" name="Google Shape;1661;p43">
              <a:extLst>
                <a:ext uri="{FF2B5EF4-FFF2-40B4-BE49-F238E27FC236}">
                  <a16:creationId xmlns:a16="http://schemas.microsoft.com/office/drawing/2014/main" id="{51CD859D-8C93-4037-A139-18A9C5EE8447}"/>
                </a:ext>
              </a:extLst>
            </p:cNvPr>
            <p:cNvSpPr/>
            <p:nvPr/>
          </p:nvSpPr>
          <p:spPr>
            <a:xfrm>
              <a:off x="456025" y="3063600"/>
              <a:ext cx="1811400" cy="795000"/>
            </a:xfrm>
            <a:prstGeom prst="rect">
              <a:avLst/>
            </a:pr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62;p43">
              <a:extLst>
                <a:ext uri="{FF2B5EF4-FFF2-40B4-BE49-F238E27FC236}">
                  <a16:creationId xmlns:a16="http://schemas.microsoft.com/office/drawing/2014/main" id="{FF8B2B51-6428-4623-B5A5-FB652EC1C04F}"/>
                </a:ext>
              </a:extLst>
            </p:cNvPr>
            <p:cNvSpPr/>
            <p:nvPr/>
          </p:nvSpPr>
          <p:spPr>
            <a:xfrm>
              <a:off x="1290300" y="4210375"/>
              <a:ext cx="144900" cy="1449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63;p43">
              <a:extLst>
                <a:ext uri="{FF2B5EF4-FFF2-40B4-BE49-F238E27FC236}">
                  <a16:creationId xmlns:a16="http://schemas.microsoft.com/office/drawing/2014/main" id="{4F3ACDF9-8747-4C24-8F0A-8E1012A697C5}"/>
                </a:ext>
              </a:extLst>
            </p:cNvPr>
            <p:cNvSpPr/>
            <p:nvPr/>
          </p:nvSpPr>
          <p:spPr>
            <a:xfrm>
              <a:off x="3429750" y="4210375"/>
              <a:ext cx="144900" cy="144900"/>
            </a:xfrm>
            <a:prstGeom prst="ellipse">
              <a:avLst/>
            </a:pr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64;p43">
              <a:extLst>
                <a:ext uri="{FF2B5EF4-FFF2-40B4-BE49-F238E27FC236}">
                  <a16:creationId xmlns:a16="http://schemas.microsoft.com/office/drawing/2014/main" id="{5A71FE2D-F2F2-4DF3-988B-E4EDB728E2D3}"/>
                </a:ext>
              </a:extLst>
            </p:cNvPr>
            <p:cNvSpPr/>
            <p:nvPr/>
          </p:nvSpPr>
          <p:spPr>
            <a:xfrm>
              <a:off x="5569200" y="4210375"/>
              <a:ext cx="144900" cy="144900"/>
            </a:xfrm>
            <a:prstGeom prst="ellipse">
              <a:avLst/>
            </a:pr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66;p43">
              <a:extLst>
                <a:ext uri="{FF2B5EF4-FFF2-40B4-BE49-F238E27FC236}">
                  <a16:creationId xmlns:a16="http://schemas.microsoft.com/office/drawing/2014/main" id="{DA6479DB-1C1E-4DDC-BA25-088DE5A9315A}"/>
                </a:ext>
              </a:extLst>
            </p:cNvPr>
            <p:cNvSpPr/>
            <p:nvPr/>
          </p:nvSpPr>
          <p:spPr>
            <a:xfrm>
              <a:off x="2595988" y="3063600"/>
              <a:ext cx="1811400" cy="795000"/>
            </a:xfrm>
            <a:prstGeom prst="rect">
              <a:avLst/>
            </a:pr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67;p43">
              <a:extLst>
                <a:ext uri="{FF2B5EF4-FFF2-40B4-BE49-F238E27FC236}">
                  <a16:creationId xmlns:a16="http://schemas.microsoft.com/office/drawing/2014/main" id="{1A75CCB0-48E1-48EE-8339-3D4959E1E310}"/>
                </a:ext>
              </a:extLst>
            </p:cNvPr>
            <p:cNvSpPr/>
            <p:nvPr/>
          </p:nvSpPr>
          <p:spPr>
            <a:xfrm>
              <a:off x="4735688" y="3063600"/>
              <a:ext cx="1811400" cy="795000"/>
            </a:xfrm>
            <a:prstGeom prst="rect">
              <a:avLst/>
            </a:pr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1657;p43">
            <a:extLst>
              <a:ext uri="{FF2B5EF4-FFF2-40B4-BE49-F238E27FC236}">
                <a16:creationId xmlns:a16="http://schemas.microsoft.com/office/drawing/2014/main" id="{066A7401-333A-4144-BB84-1D228CF30A17}"/>
              </a:ext>
            </a:extLst>
          </p:cNvPr>
          <p:cNvSpPr txBox="1"/>
          <p:nvPr/>
        </p:nvSpPr>
        <p:spPr>
          <a:xfrm>
            <a:off x="5736309" y="6060679"/>
            <a:ext cx="1816596" cy="4345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Bahnschrift Light SemiCondensed" panose="020B0502040204020203" pitchFamily="34" charset="0"/>
                <a:ea typeface="Fira Sans Condensed"/>
                <a:cs typeface="Fira Sans Condensed"/>
                <a:sym typeface="Fira Sans Condensed"/>
              </a:rPr>
              <a:t>ESCRITÓRIO DE APOIO</a:t>
            </a:r>
          </a:p>
          <a:p>
            <a:pPr marL="0" lvl="0" indent="0" algn="ctr" rtl="0">
              <a:spcBef>
                <a:spcPts val="0"/>
              </a:spcBef>
              <a:spcAft>
                <a:spcPts val="0"/>
              </a:spcAft>
              <a:buNone/>
            </a:pPr>
            <a:r>
              <a:rPr lang="en" sz="1200" dirty="0">
                <a:latin typeface="Bahnschrift Light SemiCondensed" panose="020B0502040204020203" pitchFamily="34" charset="0"/>
                <a:sym typeface="Fira Sans Condensed"/>
              </a:rPr>
              <a:t>RUSSAS</a:t>
            </a:r>
            <a:endParaRPr sz="1200" dirty="0">
              <a:latin typeface="Bahnschrift Light SemiCondensed" panose="020B0502040204020203" pitchFamily="34" charset="0"/>
              <a:sym typeface="Fira Sans Condensed"/>
            </a:endParaRPr>
          </a:p>
        </p:txBody>
      </p:sp>
      <p:sp>
        <p:nvSpPr>
          <p:cNvPr id="93" name="Google Shape;1657;p43">
            <a:extLst>
              <a:ext uri="{FF2B5EF4-FFF2-40B4-BE49-F238E27FC236}">
                <a16:creationId xmlns:a16="http://schemas.microsoft.com/office/drawing/2014/main" id="{52278CD4-F6CB-463A-8CE3-0BEC19CAD70B}"/>
              </a:ext>
            </a:extLst>
          </p:cNvPr>
          <p:cNvSpPr txBox="1"/>
          <p:nvPr/>
        </p:nvSpPr>
        <p:spPr>
          <a:xfrm>
            <a:off x="8961961" y="6050046"/>
            <a:ext cx="1816596" cy="4345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Bahnschrift Light SemiCondensed" panose="020B0502040204020203" pitchFamily="34" charset="0"/>
                <a:ea typeface="Fira Sans Condensed"/>
                <a:cs typeface="Fira Sans Condensed"/>
                <a:sym typeface="Fira Sans Condensed"/>
              </a:rPr>
              <a:t>ESCRITÓRIO DE APOIO</a:t>
            </a:r>
          </a:p>
          <a:p>
            <a:pPr marL="0" lvl="0" indent="0" algn="ctr" rtl="0">
              <a:spcBef>
                <a:spcPts val="0"/>
              </a:spcBef>
              <a:spcAft>
                <a:spcPts val="0"/>
              </a:spcAft>
              <a:buNone/>
            </a:pPr>
            <a:r>
              <a:rPr lang="en" sz="1200" dirty="0">
                <a:latin typeface="Bahnschrift Light SemiCondensed" panose="020B0502040204020203" pitchFamily="34" charset="0"/>
                <a:sym typeface="Fira Sans Condensed"/>
              </a:rPr>
              <a:t>MORADA NOVA</a:t>
            </a:r>
            <a:endParaRPr sz="1200" dirty="0">
              <a:latin typeface="Bahnschrift Light SemiCondensed" panose="020B0502040204020203" pitchFamily="34" charset="0"/>
              <a:sym typeface="Fira Sans Condensed"/>
            </a:endParaRPr>
          </a:p>
        </p:txBody>
      </p:sp>
      <p:sp>
        <p:nvSpPr>
          <p:cNvPr id="94" name="Google Shape;1652;p43">
            <a:extLst>
              <a:ext uri="{FF2B5EF4-FFF2-40B4-BE49-F238E27FC236}">
                <a16:creationId xmlns:a16="http://schemas.microsoft.com/office/drawing/2014/main" id="{EB5DCBBD-5D53-46DA-8679-3126DBFCD01C}"/>
              </a:ext>
            </a:extLst>
          </p:cNvPr>
          <p:cNvSpPr txBox="1"/>
          <p:nvPr/>
        </p:nvSpPr>
        <p:spPr>
          <a:xfrm>
            <a:off x="5377826" y="1468540"/>
            <a:ext cx="2714614" cy="146091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lang="en" sz="1600" dirty="0">
              <a:latin typeface="Bahnschrift Light SemiCondensed" panose="020B0502040204020203" pitchFamily="34" charset="0"/>
              <a:ea typeface="Roboto"/>
              <a:cs typeface="Roboto"/>
              <a:sym typeface="Roboto"/>
            </a:endParaRPr>
          </a:p>
          <a:p>
            <a:pPr marL="0" lvl="0" indent="0" rtl="0">
              <a:spcBef>
                <a:spcPts val="0"/>
              </a:spcBef>
              <a:spcAft>
                <a:spcPts val="0"/>
              </a:spcAft>
              <a:buNone/>
            </a:pPr>
            <a:endParaRPr lang="en" sz="1600" dirty="0">
              <a:latin typeface="Bahnschrift Light SemiCondensed" panose="020B0502040204020203" pitchFamily="34" charset="0"/>
              <a:ea typeface="Roboto"/>
              <a:cs typeface="Roboto"/>
              <a:sym typeface="Roboto"/>
            </a:endParaRPr>
          </a:p>
          <a:p>
            <a:pPr marL="0" lvl="0" indent="0" algn="ctr" rtl="0">
              <a:spcBef>
                <a:spcPts val="0"/>
              </a:spcBef>
              <a:spcAft>
                <a:spcPts val="0"/>
              </a:spcAft>
              <a:buNone/>
            </a:pPr>
            <a:r>
              <a:rPr lang="en" sz="1600" dirty="0">
                <a:latin typeface="Bahnschrift Light SemiCondensed" panose="020B0502040204020203" pitchFamily="34" charset="0"/>
                <a:ea typeface="Roboto"/>
                <a:cs typeface="Roboto"/>
                <a:sym typeface="Roboto"/>
              </a:rPr>
              <a:t>Kátia Mirlene Matoso Nogueira</a:t>
            </a:r>
            <a:endParaRPr sz="1600" dirty="0">
              <a:latin typeface="Bahnschrift Light SemiCondensed" panose="020B0502040204020203" pitchFamily="34" charset="0"/>
              <a:ea typeface="Roboto"/>
              <a:cs typeface="Roboto"/>
              <a:sym typeface="Roboto"/>
            </a:endParaRPr>
          </a:p>
        </p:txBody>
      </p:sp>
      <p:sp>
        <p:nvSpPr>
          <p:cNvPr id="58" name="Google Shape;1652;p43">
            <a:extLst>
              <a:ext uri="{FF2B5EF4-FFF2-40B4-BE49-F238E27FC236}">
                <a16:creationId xmlns:a16="http://schemas.microsoft.com/office/drawing/2014/main" id="{4FD96E4B-F5C2-4B5F-84ED-C5F568C6E1F1}"/>
              </a:ext>
            </a:extLst>
          </p:cNvPr>
          <p:cNvSpPr txBox="1"/>
          <p:nvPr/>
        </p:nvSpPr>
        <p:spPr>
          <a:xfrm>
            <a:off x="8593466" y="1712380"/>
            <a:ext cx="2714614" cy="146091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lang="en" sz="1600" dirty="0">
              <a:latin typeface="Bahnschrift Light SemiCondensed" panose="020B0502040204020203" pitchFamily="34" charset="0"/>
              <a:ea typeface="Roboto"/>
              <a:cs typeface="Roboto"/>
              <a:sym typeface="Roboto"/>
            </a:endParaRPr>
          </a:p>
          <a:p>
            <a:pPr marL="0" lvl="0" indent="0" algn="ctr" rtl="0">
              <a:spcBef>
                <a:spcPts val="0"/>
              </a:spcBef>
              <a:spcAft>
                <a:spcPts val="0"/>
              </a:spcAft>
              <a:buNone/>
            </a:pPr>
            <a:r>
              <a:rPr lang="en" sz="1600" dirty="0">
                <a:latin typeface="Bahnschrift Light SemiCondensed" panose="020B0502040204020203" pitchFamily="34" charset="0"/>
                <a:ea typeface="Roboto"/>
                <a:cs typeface="Roboto"/>
                <a:sym typeface="Roboto"/>
              </a:rPr>
              <a:t>Camila Nobre de Oliveira Rodrigues</a:t>
            </a:r>
            <a:endParaRPr sz="1600" dirty="0">
              <a:latin typeface="Bahnschrift Light SemiCondensed" panose="020B0502040204020203" pitchFamily="34" charset="0"/>
              <a:ea typeface="Roboto"/>
              <a:cs typeface="Roboto"/>
              <a:sym typeface="Roboto"/>
            </a:endParaRPr>
          </a:p>
        </p:txBody>
      </p:sp>
      <p:sp>
        <p:nvSpPr>
          <p:cNvPr id="60" name="CaixaDeTexto 59">
            <a:extLst>
              <a:ext uri="{FF2B5EF4-FFF2-40B4-BE49-F238E27FC236}">
                <a16:creationId xmlns:a16="http://schemas.microsoft.com/office/drawing/2014/main" id="{599B591A-E51F-40AC-9683-F63C8EB67E84}"/>
              </a:ext>
            </a:extLst>
          </p:cNvPr>
          <p:cNvSpPr txBox="1"/>
          <p:nvPr/>
        </p:nvSpPr>
        <p:spPr>
          <a:xfrm>
            <a:off x="2211488" y="1468332"/>
            <a:ext cx="2806281" cy="2628668"/>
          </a:xfrm>
          <a:prstGeom prst="rect">
            <a:avLst/>
          </a:prstGeom>
          <a:noFill/>
        </p:spPr>
        <p:txBody>
          <a:bodyPr wrap="square" rtlCol="0">
            <a:spAutoFit/>
          </a:bodyPr>
          <a:lstStyle/>
          <a:p>
            <a:r>
              <a:rPr lang="pt-BR" sz="1450" dirty="0">
                <a:latin typeface="Bahnschrift Light SemiCondensed" panose="020B0502040204020203" pitchFamily="34" charset="0"/>
              </a:rPr>
              <a:t>Ângela Ma. Nogueira Xavier</a:t>
            </a:r>
          </a:p>
          <a:p>
            <a:r>
              <a:rPr lang="pt-BR" sz="1450" dirty="0">
                <a:latin typeface="Bahnschrift Light SemiCondensed" panose="020B0502040204020203" pitchFamily="34" charset="0"/>
              </a:rPr>
              <a:t>Antônio Orlando da Costa</a:t>
            </a:r>
          </a:p>
          <a:p>
            <a:r>
              <a:rPr lang="pt-BR" sz="1450" dirty="0">
                <a:latin typeface="Bahnschrift Light SemiCondensed" panose="020B0502040204020203" pitchFamily="34" charset="0"/>
              </a:rPr>
              <a:t>Maria Nogueira M. de Lima</a:t>
            </a:r>
          </a:p>
          <a:p>
            <a:r>
              <a:rPr lang="pt-BR" sz="1450" dirty="0" err="1">
                <a:latin typeface="Bahnschrift Light SemiCondensed" panose="020B0502040204020203" pitchFamily="34" charset="0"/>
              </a:rPr>
              <a:t>Deucimar</a:t>
            </a:r>
            <a:r>
              <a:rPr lang="pt-BR" sz="1450" dirty="0">
                <a:latin typeface="Bahnschrift Light SemiCondensed" panose="020B0502040204020203" pitchFamily="34" charset="0"/>
              </a:rPr>
              <a:t> Souza Sampaio </a:t>
            </a:r>
          </a:p>
          <a:p>
            <a:r>
              <a:rPr lang="pt-BR" sz="1450" dirty="0">
                <a:latin typeface="Bahnschrift Light SemiCondensed" panose="020B0502040204020203" pitchFamily="34" charset="0"/>
              </a:rPr>
              <a:t>Adriana Ferreira da Silva</a:t>
            </a:r>
          </a:p>
          <a:p>
            <a:r>
              <a:rPr lang="pt-BR" sz="1450" dirty="0">
                <a:latin typeface="Bahnschrift Light SemiCondensed" panose="020B0502040204020203" pitchFamily="34" charset="0"/>
              </a:rPr>
              <a:t>Carla Cibele C. de Freitas</a:t>
            </a:r>
          </a:p>
          <a:p>
            <a:r>
              <a:rPr lang="pt-BR" sz="1450" dirty="0">
                <a:latin typeface="Bahnschrift Light SemiCondensed" panose="020B0502040204020203" pitchFamily="34" charset="0"/>
              </a:rPr>
              <a:t>Leandra Ma. M. de Sousa</a:t>
            </a:r>
          </a:p>
          <a:p>
            <a:r>
              <a:rPr lang="pt-BR" sz="1450" dirty="0">
                <a:latin typeface="Bahnschrift Light SemiCondensed" panose="020B0502040204020203" pitchFamily="34" charset="0"/>
              </a:rPr>
              <a:t>Rosilene Ma. Colares Maia</a:t>
            </a:r>
          </a:p>
          <a:p>
            <a:r>
              <a:rPr lang="pt-BR" sz="1450" dirty="0">
                <a:latin typeface="Bahnschrift Light SemiCondensed" panose="020B0502040204020203" pitchFamily="34" charset="0"/>
              </a:rPr>
              <a:t>Márcia Lidiane de Oliveira</a:t>
            </a:r>
          </a:p>
          <a:p>
            <a:endParaRPr lang="pt-BR" sz="1450" dirty="0"/>
          </a:p>
          <a:p>
            <a:endParaRPr lang="pt-BR" sz="991" dirty="0"/>
          </a:p>
          <a:p>
            <a:endParaRPr lang="pt-BR" sz="991" dirty="0">
              <a:solidFill>
                <a:schemeClr val="accent6">
                  <a:lumMod val="75000"/>
                </a:schemeClr>
              </a:solidFill>
            </a:endParaRPr>
          </a:p>
        </p:txBody>
      </p:sp>
      <p:sp>
        <p:nvSpPr>
          <p:cNvPr id="54" name="Retângulo: Cantos Arredondados 53">
            <a:extLst>
              <a:ext uri="{FF2B5EF4-FFF2-40B4-BE49-F238E27FC236}">
                <a16:creationId xmlns:a16="http://schemas.microsoft.com/office/drawing/2014/main" id="{458A3AA7-32D0-489A-89CD-6B95B48E2892}"/>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CaixaDeTexto 60">
            <a:extLst>
              <a:ext uri="{FF2B5EF4-FFF2-40B4-BE49-F238E27FC236}">
                <a16:creationId xmlns:a16="http://schemas.microsoft.com/office/drawing/2014/main" id="{08AFD236-9242-4896-A44E-CAABA43A37C6}"/>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62" name="Retângulo: Cantos Arredondados 61">
            <a:extLst>
              <a:ext uri="{FF2B5EF4-FFF2-40B4-BE49-F238E27FC236}">
                <a16:creationId xmlns:a16="http://schemas.microsoft.com/office/drawing/2014/main" id="{918451D3-95E1-460F-90A0-77EDE9F2107C}"/>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Cantos Arredondados 63">
            <a:extLst>
              <a:ext uri="{FF2B5EF4-FFF2-40B4-BE49-F238E27FC236}">
                <a16:creationId xmlns:a16="http://schemas.microsoft.com/office/drawing/2014/main" id="{71E09846-A109-4289-90C3-131343CFFBD3}"/>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Cantos Arredondados 64">
            <a:extLst>
              <a:ext uri="{FF2B5EF4-FFF2-40B4-BE49-F238E27FC236}">
                <a16:creationId xmlns:a16="http://schemas.microsoft.com/office/drawing/2014/main" id="{AAE6B1A1-5BB0-4BAF-A616-473ABD8947A1}"/>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Cantos Arredondados 65">
            <a:extLst>
              <a:ext uri="{FF2B5EF4-FFF2-40B4-BE49-F238E27FC236}">
                <a16:creationId xmlns:a16="http://schemas.microsoft.com/office/drawing/2014/main" id="{FC8C75C3-FBDD-461F-A9C5-EDC1A7473C6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Cantos Arredondados 66">
            <a:extLst>
              <a:ext uri="{FF2B5EF4-FFF2-40B4-BE49-F238E27FC236}">
                <a16:creationId xmlns:a16="http://schemas.microsoft.com/office/drawing/2014/main" id="{F6D5A340-E1EE-4734-9C50-3C4534C49461}"/>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CaixaDeTexto 70">
            <a:extLst>
              <a:ext uri="{FF2B5EF4-FFF2-40B4-BE49-F238E27FC236}">
                <a16:creationId xmlns:a16="http://schemas.microsoft.com/office/drawing/2014/main" id="{95F67094-3D56-4B9E-A9D4-7505C4CA6822}"/>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72" name="CaixaDeTexto 71">
            <a:extLst>
              <a:ext uri="{FF2B5EF4-FFF2-40B4-BE49-F238E27FC236}">
                <a16:creationId xmlns:a16="http://schemas.microsoft.com/office/drawing/2014/main" id="{66FCA568-8A2D-4DC1-9F6D-0DF1AF57E0E2}"/>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73" name="CaixaDeTexto 72">
            <a:extLst>
              <a:ext uri="{FF2B5EF4-FFF2-40B4-BE49-F238E27FC236}">
                <a16:creationId xmlns:a16="http://schemas.microsoft.com/office/drawing/2014/main" id="{21AA11B8-BD5E-431A-B4A1-5D840C0DEADE}"/>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74" name="CaixaDeTexto 73">
            <a:extLst>
              <a:ext uri="{FF2B5EF4-FFF2-40B4-BE49-F238E27FC236}">
                <a16:creationId xmlns:a16="http://schemas.microsoft.com/office/drawing/2014/main" id="{52E995EF-A96D-4D07-B8BF-E6552A47862A}"/>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75" name="CaixaDeTexto 74">
            <a:extLst>
              <a:ext uri="{FF2B5EF4-FFF2-40B4-BE49-F238E27FC236}">
                <a16:creationId xmlns:a16="http://schemas.microsoft.com/office/drawing/2014/main" id="{BDD2D466-5B4A-4302-BF27-3EAC2057D7A6}"/>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52279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Nossos Cooperados</a:t>
            </a:r>
            <a:endParaRPr lang="pt-BR" sz="1600" dirty="0">
              <a:solidFill>
                <a:schemeClr val="accent2">
                  <a:lumMod val="75000"/>
                </a:schemeClr>
              </a:solidFill>
              <a:latin typeface="Agency FB" panose="020B0503020202020204" pitchFamily="34" charset="0"/>
            </a:endParaRPr>
          </a:p>
        </p:txBody>
      </p:sp>
      <p:grpSp>
        <p:nvGrpSpPr>
          <p:cNvPr id="57" name="Google Shape;1332;p36">
            <a:extLst>
              <a:ext uri="{FF2B5EF4-FFF2-40B4-BE49-F238E27FC236}">
                <a16:creationId xmlns:a16="http://schemas.microsoft.com/office/drawing/2014/main" id="{D7E88EFA-B450-4B61-B70B-CE81B794DEC6}"/>
              </a:ext>
            </a:extLst>
          </p:cNvPr>
          <p:cNvGrpSpPr/>
          <p:nvPr/>
        </p:nvGrpSpPr>
        <p:grpSpPr>
          <a:xfrm>
            <a:off x="1691280" y="1073889"/>
            <a:ext cx="7346395" cy="5305646"/>
            <a:chOff x="2101753" y="1210852"/>
            <a:chExt cx="4926246" cy="3525728"/>
          </a:xfrm>
        </p:grpSpPr>
        <p:sp>
          <p:nvSpPr>
            <p:cNvPr id="61" name="Google Shape;1333;p36">
              <a:extLst>
                <a:ext uri="{FF2B5EF4-FFF2-40B4-BE49-F238E27FC236}">
                  <a16:creationId xmlns:a16="http://schemas.microsoft.com/office/drawing/2014/main" id="{32A2B0B1-039F-42DE-8B1E-4B6DC8D19A6A}"/>
                </a:ext>
              </a:extLst>
            </p:cNvPr>
            <p:cNvSpPr/>
            <p:nvPr/>
          </p:nvSpPr>
          <p:spPr>
            <a:xfrm>
              <a:off x="4493779" y="2330393"/>
              <a:ext cx="1286718" cy="1286913"/>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34;p36">
              <a:extLst>
                <a:ext uri="{FF2B5EF4-FFF2-40B4-BE49-F238E27FC236}">
                  <a16:creationId xmlns:a16="http://schemas.microsoft.com/office/drawing/2014/main" id="{23448788-E10F-447C-B12C-F2C9132F56C8}"/>
                </a:ext>
              </a:extLst>
            </p:cNvPr>
            <p:cNvSpPr/>
            <p:nvPr/>
          </p:nvSpPr>
          <p:spPr>
            <a:xfrm>
              <a:off x="5505507" y="2676283"/>
              <a:ext cx="1168701" cy="596986"/>
            </a:xfrm>
            <a:custGeom>
              <a:avLst/>
              <a:gdLst/>
              <a:ahLst/>
              <a:cxnLst/>
              <a:rect l="l" t="t" r="r" b="b"/>
              <a:pathLst>
                <a:path w="8764" h="4477" extrusionOk="0">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35;p36">
              <a:extLst>
                <a:ext uri="{FF2B5EF4-FFF2-40B4-BE49-F238E27FC236}">
                  <a16:creationId xmlns:a16="http://schemas.microsoft.com/office/drawing/2014/main" id="{83123C8A-7514-4DBC-918C-601ACBAD77AB}"/>
                </a:ext>
              </a:extLst>
            </p:cNvPr>
            <p:cNvSpPr/>
            <p:nvPr/>
          </p:nvSpPr>
          <p:spPr>
            <a:xfrm>
              <a:off x="5127326" y="1210852"/>
              <a:ext cx="1900673" cy="959284"/>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36;p36">
              <a:extLst>
                <a:ext uri="{FF2B5EF4-FFF2-40B4-BE49-F238E27FC236}">
                  <a16:creationId xmlns:a16="http://schemas.microsoft.com/office/drawing/2014/main" id="{3E50C9BA-0F9C-420D-B2F1-5C44D20D4DE1}"/>
                </a:ext>
              </a:extLst>
            </p:cNvPr>
            <p:cNvSpPr/>
            <p:nvPr/>
          </p:nvSpPr>
          <p:spPr>
            <a:xfrm>
              <a:off x="4493112" y="1210852"/>
              <a:ext cx="642759" cy="1286646"/>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37;p36">
              <a:extLst>
                <a:ext uri="{FF2B5EF4-FFF2-40B4-BE49-F238E27FC236}">
                  <a16:creationId xmlns:a16="http://schemas.microsoft.com/office/drawing/2014/main" id="{4062A2F8-50F6-4BF1-B966-308ACDFEC020}"/>
                </a:ext>
              </a:extLst>
            </p:cNvPr>
            <p:cNvSpPr/>
            <p:nvPr/>
          </p:nvSpPr>
          <p:spPr>
            <a:xfrm>
              <a:off x="3599266" y="1559542"/>
              <a:ext cx="1169101" cy="597252"/>
            </a:xfrm>
            <a:custGeom>
              <a:avLst/>
              <a:gdLst/>
              <a:ahLst/>
              <a:cxnLst/>
              <a:rect l="l" t="t" r="r" b="b"/>
              <a:pathLst>
                <a:path w="8767" h="4479" extrusionOk="0">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38;p36">
              <a:extLst>
                <a:ext uri="{FF2B5EF4-FFF2-40B4-BE49-F238E27FC236}">
                  <a16:creationId xmlns:a16="http://schemas.microsoft.com/office/drawing/2014/main" id="{01382B7F-1311-4551-B28A-287FAF9EECD0}"/>
                </a:ext>
              </a:extLst>
            </p:cNvPr>
            <p:cNvSpPr/>
            <p:nvPr/>
          </p:nvSpPr>
          <p:spPr>
            <a:xfrm>
              <a:off x="4751162" y="1478952"/>
              <a:ext cx="737144" cy="720003"/>
            </a:xfrm>
            <a:custGeom>
              <a:avLst/>
              <a:gdLst/>
              <a:ahLst/>
              <a:cxnLst/>
              <a:rect l="l" t="t" r="r" b="b"/>
              <a:pathLst>
                <a:path w="4578" h="4578" extrusionOk="0">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4000" b="1" dirty="0">
                  <a:solidFill>
                    <a:schemeClr val="tx1">
                      <a:lumMod val="85000"/>
                      <a:lumOff val="15000"/>
                    </a:schemeClr>
                  </a:solidFill>
                </a:rPr>
                <a:t>80</a:t>
              </a:r>
              <a:endParaRPr sz="4000" b="1" dirty="0">
                <a:solidFill>
                  <a:schemeClr val="tx1">
                    <a:lumMod val="85000"/>
                    <a:lumOff val="15000"/>
                  </a:schemeClr>
                </a:solidFill>
              </a:endParaRPr>
            </a:p>
          </p:txBody>
        </p:sp>
        <p:sp>
          <p:nvSpPr>
            <p:cNvPr id="71" name="Google Shape;1339;p36">
              <a:extLst>
                <a:ext uri="{FF2B5EF4-FFF2-40B4-BE49-F238E27FC236}">
                  <a16:creationId xmlns:a16="http://schemas.microsoft.com/office/drawing/2014/main" id="{EDA981E9-9AA0-4295-B9F1-5B150ED7F009}"/>
                </a:ext>
              </a:extLst>
            </p:cNvPr>
            <p:cNvSpPr/>
            <p:nvPr/>
          </p:nvSpPr>
          <p:spPr>
            <a:xfrm>
              <a:off x="4789497" y="2598644"/>
              <a:ext cx="730855" cy="715669"/>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b="1" dirty="0"/>
                <a:t>1</a:t>
              </a:r>
              <a:endParaRPr sz="3600" b="1" dirty="0"/>
            </a:p>
          </p:txBody>
        </p:sp>
        <p:sp>
          <p:nvSpPr>
            <p:cNvPr id="72" name="Google Shape;1340;p36">
              <a:extLst>
                <a:ext uri="{FF2B5EF4-FFF2-40B4-BE49-F238E27FC236}">
                  <a16:creationId xmlns:a16="http://schemas.microsoft.com/office/drawing/2014/main" id="{267419FE-167F-40BF-92EC-00EC42DA6262}"/>
                </a:ext>
              </a:extLst>
            </p:cNvPr>
            <p:cNvSpPr/>
            <p:nvPr/>
          </p:nvSpPr>
          <p:spPr>
            <a:xfrm>
              <a:off x="3374437" y="2330126"/>
              <a:ext cx="1286318" cy="1286646"/>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41;p36">
              <a:extLst>
                <a:ext uri="{FF2B5EF4-FFF2-40B4-BE49-F238E27FC236}">
                  <a16:creationId xmlns:a16="http://schemas.microsoft.com/office/drawing/2014/main" id="{A2133948-25F5-40E4-AD83-B2F93175F498}"/>
                </a:ext>
              </a:extLst>
            </p:cNvPr>
            <p:cNvSpPr/>
            <p:nvPr/>
          </p:nvSpPr>
          <p:spPr>
            <a:xfrm>
              <a:off x="2465398" y="2669883"/>
              <a:ext cx="1168035" cy="597119"/>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42;p36">
              <a:extLst>
                <a:ext uri="{FF2B5EF4-FFF2-40B4-BE49-F238E27FC236}">
                  <a16:creationId xmlns:a16="http://schemas.microsoft.com/office/drawing/2014/main" id="{00AD031A-C0DF-4CF4-A567-60BA2830AE1C}"/>
                </a:ext>
              </a:extLst>
            </p:cNvPr>
            <p:cNvSpPr/>
            <p:nvPr/>
          </p:nvSpPr>
          <p:spPr>
            <a:xfrm>
              <a:off x="3653056" y="2583673"/>
              <a:ext cx="753704" cy="708182"/>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dirty="0"/>
                <a:t>0</a:t>
              </a:r>
              <a:endParaRPr sz="3600" dirty="0"/>
            </a:p>
          </p:txBody>
        </p:sp>
        <p:sp>
          <p:nvSpPr>
            <p:cNvPr id="75" name="Google Shape;1343;p36">
              <a:extLst>
                <a:ext uri="{FF2B5EF4-FFF2-40B4-BE49-F238E27FC236}">
                  <a16:creationId xmlns:a16="http://schemas.microsoft.com/office/drawing/2014/main" id="{51A734E3-DC38-44C2-9EE9-878C46139342}"/>
                </a:ext>
              </a:extLst>
            </p:cNvPr>
            <p:cNvSpPr/>
            <p:nvPr/>
          </p:nvSpPr>
          <p:spPr>
            <a:xfrm>
              <a:off x="3588965" y="3705747"/>
              <a:ext cx="817796" cy="768836"/>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dirty="0"/>
                <a:t>2</a:t>
              </a:r>
              <a:endParaRPr sz="3600" dirty="0"/>
            </a:p>
          </p:txBody>
        </p:sp>
        <p:sp>
          <p:nvSpPr>
            <p:cNvPr id="76" name="Google Shape;1344;p36">
              <a:extLst>
                <a:ext uri="{FF2B5EF4-FFF2-40B4-BE49-F238E27FC236}">
                  <a16:creationId xmlns:a16="http://schemas.microsoft.com/office/drawing/2014/main" id="{522009B4-34CC-49ED-A524-D3F87FF20B15}"/>
                </a:ext>
              </a:extLst>
            </p:cNvPr>
            <p:cNvSpPr/>
            <p:nvPr/>
          </p:nvSpPr>
          <p:spPr>
            <a:xfrm>
              <a:off x="2101753" y="3449667"/>
              <a:ext cx="2545433" cy="1286913"/>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45;p36">
              <a:extLst>
                <a:ext uri="{FF2B5EF4-FFF2-40B4-BE49-F238E27FC236}">
                  <a16:creationId xmlns:a16="http://schemas.microsoft.com/office/drawing/2014/main" id="{20A5EE6A-3321-49FD-9B04-C5FC2ACDECF0}"/>
                </a:ext>
              </a:extLst>
            </p:cNvPr>
            <p:cNvSpPr/>
            <p:nvPr/>
          </p:nvSpPr>
          <p:spPr>
            <a:xfrm>
              <a:off x="4388966" y="3794357"/>
              <a:ext cx="1154699" cy="597119"/>
            </a:xfrm>
            <a:custGeom>
              <a:avLst/>
              <a:gdLst/>
              <a:ahLst/>
              <a:cxnLst/>
              <a:rect l="l" t="t" r="r" b="b"/>
              <a:pathLst>
                <a:path w="8659" h="4478" extrusionOk="0">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47;p36">
              <a:extLst>
                <a:ext uri="{FF2B5EF4-FFF2-40B4-BE49-F238E27FC236}">
                  <a16:creationId xmlns:a16="http://schemas.microsoft.com/office/drawing/2014/main" id="{782FA0D3-D05F-4CC6-AE07-78DE6B3B7848}"/>
                </a:ext>
              </a:extLst>
            </p:cNvPr>
            <p:cNvSpPr txBox="1"/>
            <p:nvPr/>
          </p:nvSpPr>
          <p:spPr>
            <a:xfrm>
              <a:off x="3592644" y="1714075"/>
              <a:ext cx="1036700" cy="28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latin typeface="Fira Sans Condensed"/>
                  <a:ea typeface="Fira Sans Condensed"/>
                  <a:cs typeface="Fira Sans Condensed"/>
                  <a:sym typeface="Fira Sans Condensed"/>
                </a:rPr>
                <a:t>COOPERADOS</a:t>
              </a:r>
            </a:p>
            <a:p>
              <a:pPr marL="0" lvl="0" indent="0" algn="ctr" rtl="0">
                <a:spcBef>
                  <a:spcPts val="0"/>
                </a:spcBef>
                <a:spcAft>
                  <a:spcPts val="0"/>
                </a:spcAft>
                <a:buNone/>
              </a:pPr>
              <a:r>
                <a:rPr lang="en" sz="1400" b="1" dirty="0">
                  <a:latin typeface="Fira Sans Condensed"/>
                  <a:ea typeface="Fira Sans Condensed"/>
                  <a:cs typeface="Fira Sans Condensed"/>
                  <a:sym typeface="Fira Sans Condensed"/>
                </a:rPr>
                <a:t>ATIVOS</a:t>
              </a:r>
              <a:endParaRPr sz="1600" b="1" dirty="0">
                <a:latin typeface="Fira Sans Condensed"/>
                <a:ea typeface="Fira Sans Condensed"/>
                <a:cs typeface="Fira Sans Condensed"/>
                <a:sym typeface="Fira Sans Condensed"/>
              </a:endParaRPr>
            </a:p>
          </p:txBody>
        </p:sp>
      </p:grpSp>
      <p:sp>
        <p:nvSpPr>
          <p:cNvPr id="95" name="Google Shape;1347;p36">
            <a:extLst>
              <a:ext uri="{FF2B5EF4-FFF2-40B4-BE49-F238E27FC236}">
                <a16:creationId xmlns:a16="http://schemas.microsoft.com/office/drawing/2014/main" id="{C68F47E4-F9AD-4B24-B190-3D0C1E446926}"/>
              </a:ext>
            </a:extLst>
          </p:cNvPr>
          <p:cNvSpPr txBox="1"/>
          <p:nvPr/>
        </p:nvSpPr>
        <p:spPr>
          <a:xfrm>
            <a:off x="2399921" y="3472152"/>
            <a:ext cx="1375876" cy="39799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latin typeface="Fira Sans Condensed"/>
                <a:ea typeface="Fira Sans Condensed"/>
                <a:cs typeface="Fira Sans Condensed"/>
                <a:sym typeface="Fira Sans Condensed"/>
              </a:rPr>
              <a:t>COOPERADOS</a:t>
            </a:r>
          </a:p>
          <a:p>
            <a:pPr marL="0" lvl="0" indent="0" algn="ctr" rtl="0">
              <a:spcBef>
                <a:spcPts val="0"/>
              </a:spcBef>
              <a:spcAft>
                <a:spcPts val="0"/>
              </a:spcAft>
              <a:buNone/>
            </a:pPr>
            <a:r>
              <a:rPr lang="pt-BR" sz="1400" b="1" dirty="0">
                <a:latin typeface="Fira Sans Condensed"/>
                <a:ea typeface="Fira Sans Condensed"/>
                <a:cs typeface="Fira Sans Condensed"/>
                <a:sym typeface="Fira Sans Condensed"/>
              </a:rPr>
              <a:t>INCLUÍDOS</a:t>
            </a:r>
            <a:endParaRPr sz="1400" b="1" dirty="0">
              <a:latin typeface="Fira Sans Condensed"/>
              <a:ea typeface="Fira Sans Condensed"/>
              <a:cs typeface="Fira Sans Condensed"/>
              <a:sym typeface="Fira Sans Condensed"/>
            </a:endParaRPr>
          </a:p>
        </p:txBody>
      </p:sp>
      <p:sp>
        <p:nvSpPr>
          <p:cNvPr id="96" name="Google Shape;1347;p36">
            <a:extLst>
              <a:ext uri="{FF2B5EF4-FFF2-40B4-BE49-F238E27FC236}">
                <a16:creationId xmlns:a16="http://schemas.microsoft.com/office/drawing/2014/main" id="{87C2C391-C80C-42EB-B1AA-2E6912978296}"/>
              </a:ext>
            </a:extLst>
          </p:cNvPr>
          <p:cNvSpPr txBox="1"/>
          <p:nvPr/>
        </p:nvSpPr>
        <p:spPr>
          <a:xfrm>
            <a:off x="6971921" y="3493418"/>
            <a:ext cx="1375876" cy="39799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latin typeface="Fira Sans Condensed"/>
                <a:ea typeface="Fira Sans Condensed"/>
                <a:cs typeface="Fira Sans Condensed"/>
                <a:sym typeface="Fira Sans Condensed"/>
              </a:rPr>
              <a:t>COOPERADOS</a:t>
            </a:r>
          </a:p>
          <a:p>
            <a:pPr marL="0" lvl="0" indent="0" algn="ctr" rtl="0">
              <a:spcBef>
                <a:spcPts val="0"/>
              </a:spcBef>
              <a:spcAft>
                <a:spcPts val="0"/>
              </a:spcAft>
              <a:buNone/>
            </a:pPr>
            <a:r>
              <a:rPr lang="en" sz="1400" b="1" dirty="0">
                <a:latin typeface="Fira Sans Condensed"/>
                <a:ea typeface="Fira Sans Condensed"/>
                <a:cs typeface="Fira Sans Condensed"/>
                <a:sym typeface="Fira Sans Condensed"/>
              </a:rPr>
              <a:t>EXCLUÍDOS</a:t>
            </a:r>
            <a:endParaRPr sz="1600" b="1" dirty="0">
              <a:latin typeface="Fira Sans Condensed"/>
              <a:ea typeface="Fira Sans Condensed"/>
              <a:cs typeface="Fira Sans Condensed"/>
              <a:sym typeface="Fira Sans Condensed"/>
            </a:endParaRPr>
          </a:p>
        </p:txBody>
      </p:sp>
      <p:sp>
        <p:nvSpPr>
          <p:cNvPr id="97" name="Google Shape;1347;p36">
            <a:extLst>
              <a:ext uri="{FF2B5EF4-FFF2-40B4-BE49-F238E27FC236}">
                <a16:creationId xmlns:a16="http://schemas.microsoft.com/office/drawing/2014/main" id="{D64D856C-381C-4E94-9D5F-8882A3F5C05F}"/>
              </a:ext>
            </a:extLst>
          </p:cNvPr>
          <p:cNvSpPr txBox="1"/>
          <p:nvPr/>
        </p:nvSpPr>
        <p:spPr>
          <a:xfrm>
            <a:off x="5366404" y="5226524"/>
            <a:ext cx="1375876" cy="39799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latin typeface="Fira Sans Condensed"/>
                <a:ea typeface="Fira Sans Condensed"/>
                <a:cs typeface="Fira Sans Condensed"/>
                <a:sym typeface="Fira Sans Condensed"/>
              </a:rPr>
              <a:t>COOPERADOS</a:t>
            </a:r>
          </a:p>
          <a:p>
            <a:pPr marL="0" lvl="0" indent="0" algn="ctr" rtl="0">
              <a:spcBef>
                <a:spcPts val="0"/>
              </a:spcBef>
              <a:spcAft>
                <a:spcPts val="0"/>
              </a:spcAft>
              <a:buNone/>
            </a:pPr>
            <a:r>
              <a:rPr lang="en" sz="1400" b="1" dirty="0">
                <a:latin typeface="Fira Sans Condensed"/>
                <a:ea typeface="Fira Sans Condensed"/>
                <a:cs typeface="Fira Sans Condensed"/>
                <a:sym typeface="Fira Sans Condensed"/>
              </a:rPr>
              <a:t>INATIVOS</a:t>
            </a:r>
            <a:endParaRPr sz="1600" b="1" dirty="0">
              <a:latin typeface="Fira Sans Condensed"/>
              <a:ea typeface="Fira Sans Condensed"/>
              <a:cs typeface="Fira Sans Condensed"/>
              <a:sym typeface="Fira Sans Condensed"/>
            </a:endParaRPr>
          </a:p>
        </p:txBody>
      </p:sp>
      <p:sp>
        <p:nvSpPr>
          <p:cNvPr id="54" name="Retângulo: Cantos Arredondados 53">
            <a:extLst>
              <a:ext uri="{FF2B5EF4-FFF2-40B4-BE49-F238E27FC236}">
                <a16:creationId xmlns:a16="http://schemas.microsoft.com/office/drawing/2014/main" id="{34B37548-19FC-42CB-8E25-9E6FF3B3E2E4}"/>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a:extLst>
              <a:ext uri="{FF2B5EF4-FFF2-40B4-BE49-F238E27FC236}">
                <a16:creationId xmlns:a16="http://schemas.microsoft.com/office/drawing/2014/main" id="{A77AA3AF-9272-4FA9-BD49-F0CACB3557E2}"/>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59" name="Retângulo: Cantos Arredondados 58">
            <a:extLst>
              <a:ext uri="{FF2B5EF4-FFF2-40B4-BE49-F238E27FC236}">
                <a16:creationId xmlns:a16="http://schemas.microsoft.com/office/drawing/2014/main" id="{A74D3C19-2DA1-4813-83D5-9DA27B677BB7}"/>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Retângulo: Cantos Arredondados 59">
            <a:extLst>
              <a:ext uri="{FF2B5EF4-FFF2-40B4-BE49-F238E27FC236}">
                <a16:creationId xmlns:a16="http://schemas.microsoft.com/office/drawing/2014/main" id="{ABD06139-564B-454D-9653-0377335B9161}"/>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Cantos Arredondados 62">
            <a:extLst>
              <a:ext uri="{FF2B5EF4-FFF2-40B4-BE49-F238E27FC236}">
                <a16:creationId xmlns:a16="http://schemas.microsoft.com/office/drawing/2014/main" id="{B4F968AB-E329-4306-8AE7-4A1BD04887A8}"/>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Cantos Arredondados 67">
            <a:extLst>
              <a:ext uri="{FF2B5EF4-FFF2-40B4-BE49-F238E27FC236}">
                <a16:creationId xmlns:a16="http://schemas.microsoft.com/office/drawing/2014/main" id="{C41B1A74-E3D0-465B-A647-7FCBC3587D7C}"/>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Retângulo: Cantos Arredondados 68">
            <a:extLst>
              <a:ext uri="{FF2B5EF4-FFF2-40B4-BE49-F238E27FC236}">
                <a16:creationId xmlns:a16="http://schemas.microsoft.com/office/drawing/2014/main" id="{7621F8D2-8693-460D-9CA7-4811BDEA13B1}"/>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a:extLst>
              <a:ext uri="{FF2B5EF4-FFF2-40B4-BE49-F238E27FC236}">
                <a16:creationId xmlns:a16="http://schemas.microsoft.com/office/drawing/2014/main" id="{FA49CFC5-CDBA-4CA7-9F6E-F8487ABC3E1F}"/>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77" name="CaixaDeTexto 76">
            <a:extLst>
              <a:ext uri="{FF2B5EF4-FFF2-40B4-BE49-F238E27FC236}">
                <a16:creationId xmlns:a16="http://schemas.microsoft.com/office/drawing/2014/main" id="{0940C068-04D7-4B94-80B5-3AA3B90396ED}"/>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78" name="CaixaDeTexto 77">
            <a:extLst>
              <a:ext uri="{FF2B5EF4-FFF2-40B4-BE49-F238E27FC236}">
                <a16:creationId xmlns:a16="http://schemas.microsoft.com/office/drawing/2014/main" id="{676EC09F-0B9E-49AB-9A4E-770DE0FBA5B4}"/>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79" name="CaixaDeTexto 78">
            <a:extLst>
              <a:ext uri="{FF2B5EF4-FFF2-40B4-BE49-F238E27FC236}">
                <a16:creationId xmlns:a16="http://schemas.microsoft.com/office/drawing/2014/main" id="{E192E353-F435-454F-9FDB-3D411E91C43A}"/>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80" name="CaixaDeTexto 79">
            <a:extLst>
              <a:ext uri="{FF2B5EF4-FFF2-40B4-BE49-F238E27FC236}">
                <a16:creationId xmlns:a16="http://schemas.microsoft.com/office/drawing/2014/main" id="{D81A9C66-8EFB-4721-9335-F17C6BEEAA4D}"/>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412151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248" name="Google Shape;540;p21">
            <a:extLst>
              <a:ext uri="{FF2B5EF4-FFF2-40B4-BE49-F238E27FC236}">
                <a16:creationId xmlns:a16="http://schemas.microsoft.com/office/drawing/2014/main" id="{FF57CE12-0D7C-4A9D-9CA5-14884EEC9E22}"/>
              </a:ext>
            </a:extLst>
          </p:cNvPr>
          <p:cNvCxnSpPr>
            <a:cxnSpLocks/>
            <a:endCxn id="205" idx="3"/>
          </p:cNvCxnSpPr>
          <p:nvPr/>
        </p:nvCxnSpPr>
        <p:spPr>
          <a:xfrm rot="5400000" flipH="1" flipV="1">
            <a:off x="10408640" y="3649700"/>
            <a:ext cx="598730" cy="572060"/>
          </a:xfrm>
          <a:prstGeom prst="curvedConnector3">
            <a:avLst>
              <a:gd name="adj1" fmla="val 50000"/>
            </a:avLst>
          </a:prstGeom>
          <a:noFill/>
          <a:ln w="19050" cap="flat" cmpd="sng">
            <a:solidFill>
              <a:srgbClr val="E593FB"/>
            </a:solidFill>
            <a:prstDash val="solid"/>
            <a:round/>
            <a:headEnd type="none" w="med" len="med"/>
            <a:tailEnd type="oval" w="med" len="med"/>
          </a:ln>
        </p:spPr>
      </p:cxnSp>
      <p:cxnSp>
        <p:nvCxnSpPr>
          <p:cNvPr id="245" name="Google Shape;540;p21">
            <a:extLst>
              <a:ext uri="{FF2B5EF4-FFF2-40B4-BE49-F238E27FC236}">
                <a16:creationId xmlns:a16="http://schemas.microsoft.com/office/drawing/2014/main" id="{D2C313BB-8683-4ED4-8E34-4260EE04867D}"/>
              </a:ext>
            </a:extLst>
          </p:cNvPr>
          <p:cNvCxnSpPr>
            <a:cxnSpLocks/>
            <a:endCxn id="204" idx="1"/>
          </p:cNvCxnSpPr>
          <p:nvPr/>
        </p:nvCxnSpPr>
        <p:spPr>
          <a:xfrm>
            <a:off x="9610445" y="3880765"/>
            <a:ext cx="453950" cy="297180"/>
          </a:xfrm>
          <a:prstGeom prst="curvedConnector2">
            <a:avLst/>
          </a:prstGeom>
          <a:noFill/>
          <a:ln w="19050" cap="flat" cmpd="sng">
            <a:solidFill>
              <a:srgbClr val="FFFF00"/>
            </a:solidFill>
            <a:prstDash val="solid"/>
            <a:round/>
            <a:headEnd type="none" w="med" len="med"/>
            <a:tailEnd type="oval" w="med" len="med"/>
          </a:ln>
        </p:spPr>
      </p:cxnSp>
      <p:cxnSp>
        <p:nvCxnSpPr>
          <p:cNvPr id="241" name="Google Shape;540;p21">
            <a:extLst>
              <a:ext uri="{FF2B5EF4-FFF2-40B4-BE49-F238E27FC236}">
                <a16:creationId xmlns:a16="http://schemas.microsoft.com/office/drawing/2014/main" id="{37790477-7716-4C8C-B5B9-2DD56506FE23}"/>
              </a:ext>
            </a:extLst>
          </p:cNvPr>
          <p:cNvCxnSpPr>
            <a:cxnSpLocks/>
          </p:cNvCxnSpPr>
          <p:nvPr/>
        </p:nvCxnSpPr>
        <p:spPr>
          <a:xfrm flipV="1">
            <a:off x="8801102" y="3796385"/>
            <a:ext cx="386993" cy="146966"/>
          </a:xfrm>
          <a:prstGeom prst="curvedConnector2">
            <a:avLst/>
          </a:prstGeom>
          <a:noFill/>
          <a:ln w="19050" cap="flat" cmpd="sng">
            <a:solidFill>
              <a:schemeClr val="accent1">
                <a:lumMod val="60000"/>
                <a:lumOff val="40000"/>
              </a:schemeClr>
            </a:solidFill>
            <a:prstDash val="solid"/>
            <a:round/>
            <a:headEnd type="none" w="med" len="med"/>
            <a:tailEnd type="oval" w="med" len="med"/>
          </a:ln>
        </p:spPr>
      </p:cxnSp>
      <p:cxnSp>
        <p:nvCxnSpPr>
          <p:cNvPr id="242" name="Google Shape;540;p21">
            <a:extLst>
              <a:ext uri="{FF2B5EF4-FFF2-40B4-BE49-F238E27FC236}">
                <a16:creationId xmlns:a16="http://schemas.microsoft.com/office/drawing/2014/main" id="{F3243967-D31D-4C8E-A957-BF9B44CC8F39}"/>
              </a:ext>
            </a:extLst>
          </p:cNvPr>
          <p:cNvCxnSpPr>
            <a:cxnSpLocks/>
            <a:stCxn id="209" idx="5"/>
            <a:endCxn id="208" idx="2"/>
          </p:cNvCxnSpPr>
          <p:nvPr/>
        </p:nvCxnSpPr>
        <p:spPr>
          <a:xfrm rot="16200000" flipH="1">
            <a:off x="7878800" y="3523969"/>
            <a:ext cx="463195" cy="566065"/>
          </a:xfrm>
          <a:prstGeom prst="curvedConnector2">
            <a:avLst/>
          </a:prstGeom>
          <a:noFill/>
          <a:ln w="19050" cap="flat" cmpd="sng">
            <a:solidFill>
              <a:schemeClr val="accent2">
                <a:lumMod val="75000"/>
              </a:schemeClr>
            </a:solidFill>
            <a:prstDash val="solid"/>
            <a:round/>
            <a:headEnd type="none" w="med" len="med"/>
            <a:tailEnd type="oval" w="med" len="med"/>
          </a:ln>
        </p:spPr>
      </p:cxnSp>
      <p:cxnSp>
        <p:nvCxnSpPr>
          <p:cNvPr id="237" name="Google Shape;540;p21">
            <a:extLst>
              <a:ext uri="{FF2B5EF4-FFF2-40B4-BE49-F238E27FC236}">
                <a16:creationId xmlns:a16="http://schemas.microsoft.com/office/drawing/2014/main" id="{3F9BE39D-1145-41EE-B380-112808323F0F}"/>
              </a:ext>
            </a:extLst>
          </p:cNvPr>
          <p:cNvCxnSpPr>
            <a:cxnSpLocks/>
            <a:stCxn id="213" idx="7"/>
            <a:endCxn id="209" idx="3"/>
          </p:cNvCxnSpPr>
          <p:nvPr/>
        </p:nvCxnSpPr>
        <p:spPr>
          <a:xfrm rot="5400000" flipH="1" flipV="1">
            <a:off x="6821525" y="3712565"/>
            <a:ext cx="819710" cy="545390"/>
          </a:xfrm>
          <a:prstGeom prst="curvedConnector3">
            <a:avLst>
              <a:gd name="adj1" fmla="val 50000"/>
            </a:avLst>
          </a:prstGeom>
          <a:noFill/>
          <a:ln w="19050" cap="flat" cmpd="sng">
            <a:solidFill>
              <a:srgbClr val="92D050"/>
            </a:solidFill>
            <a:prstDash val="solid"/>
            <a:round/>
            <a:headEnd type="none" w="med" len="med"/>
            <a:tailEnd type="oval" w="med" len="med"/>
          </a:ln>
        </p:spPr>
      </p:cxnSp>
      <p:cxnSp>
        <p:nvCxnSpPr>
          <p:cNvPr id="234" name="Google Shape;540;p21">
            <a:extLst>
              <a:ext uri="{FF2B5EF4-FFF2-40B4-BE49-F238E27FC236}">
                <a16:creationId xmlns:a16="http://schemas.microsoft.com/office/drawing/2014/main" id="{7FD37ED9-EF85-463F-952E-1CB13A850B9A}"/>
              </a:ext>
            </a:extLst>
          </p:cNvPr>
          <p:cNvCxnSpPr>
            <a:cxnSpLocks/>
            <a:stCxn id="214" idx="7"/>
            <a:endCxn id="213" idx="3"/>
          </p:cNvCxnSpPr>
          <p:nvPr/>
        </p:nvCxnSpPr>
        <p:spPr>
          <a:xfrm rot="16200000" flipH="1">
            <a:off x="6368695" y="4451705"/>
            <a:ext cx="18490" cy="514910"/>
          </a:xfrm>
          <a:prstGeom prst="curvedConnector5">
            <a:avLst>
              <a:gd name="adj1" fmla="val -1236344"/>
              <a:gd name="adj2" fmla="val 50000"/>
              <a:gd name="adj3" fmla="val 1336344"/>
            </a:avLst>
          </a:prstGeom>
          <a:noFill/>
          <a:ln w="19050" cap="flat" cmpd="sng">
            <a:solidFill>
              <a:srgbClr val="7030A0"/>
            </a:solidFill>
            <a:prstDash val="solid"/>
            <a:round/>
            <a:headEnd type="none" w="med" len="med"/>
            <a:tailEnd type="oval" w="med" len="med"/>
          </a:ln>
        </p:spPr>
      </p:cxnSp>
      <p:cxnSp>
        <p:nvCxnSpPr>
          <p:cNvPr id="232" name="Google Shape;540;p21">
            <a:extLst>
              <a:ext uri="{FF2B5EF4-FFF2-40B4-BE49-F238E27FC236}">
                <a16:creationId xmlns:a16="http://schemas.microsoft.com/office/drawing/2014/main" id="{589331CC-D53D-4502-BB7D-3FF65C79E68B}"/>
              </a:ext>
            </a:extLst>
          </p:cNvPr>
          <p:cNvCxnSpPr>
            <a:cxnSpLocks/>
            <a:endCxn id="214" idx="2"/>
          </p:cNvCxnSpPr>
          <p:nvPr/>
        </p:nvCxnSpPr>
        <p:spPr>
          <a:xfrm rot="16200000" flipH="1">
            <a:off x="5410202" y="4541522"/>
            <a:ext cx="342900" cy="297175"/>
          </a:xfrm>
          <a:prstGeom prst="curvedConnector2">
            <a:avLst/>
          </a:prstGeom>
          <a:noFill/>
          <a:ln w="19050" cap="flat" cmpd="sng">
            <a:solidFill>
              <a:srgbClr val="FFC000"/>
            </a:solidFill>
            <a:prstDash val="solid"/>
            <a:round/>
            <a:headEnd type="none" w="med" len="med"/>
            <a:tailEnd type="oval" w="med" len="med"/>
          </a:ln>
        </p:spPr>
      </p:cxnSp>
      <p:cxnSp>
        <p:nvCxnSpPr>
          <p:cNvPr id="226" name="Google Shape;540;p21">
            <a:extLst>
              <a:ext uri="{FF2B5EF4-FFF2-40B4-BE49-F238E27FC236}">
                <a16:creationId xmlns:a16="http://schemas.microsoft.com/office/drawing/2014/main" id="{A8F5700E-9C10-4264-AED5-AF605C7CEA69}"/>
              </a:ext>
            </a:extLst>
          </p:cNvPr>
          <p:cNvCxnSpPr>
            <a:cxnSpLocks/>
          </p:cNvCxnSpPr>
          <p:nvPr/>
        </p:nvCxnSpPr>
        <p:spPr>
          <a:xfrm rot="16200000" flipH="1">
            <a:off x="3331848" y="4223386"/>
            <a:ext cx="434339" cy="240028"/>
          </a:xfrm>
          <a:prstGeom prst="curvedConnector3">
            <a:avLst>
              <a:gd name="adj1" fmla="val 52632"/>
            </a:avLst>
          </a:prstGeom>
          <a:noFill/>
          <a:ln w="19050" cap="flat" cmpd="sng">
            <a:solidFill>
              <a:srgbClr val="FFFF00"/>
            </a:solidFill>
            <a:prstDash val="solid"/>
            <a:round/>
            <a:headEnd type="none" w="med" len="med"/>
            <a:tailEnd type="oval" w="med" len="med"/>
          </a:ln>
        </p:spPr>
      </p:cxnSp>
      <p:cxnSp>
        <p:nvCxnSpPr>
          <p:cNvPr id="225" name="Google Shape;540;p21">
            <a:extLst>
              <a:ext uri="{FF2B5EF4-FFF2-40B4-BE49-F238E27FC236}">
                <a16:creationId xmlns:a16="http://schemas.microsoft.com/office/drawing/2014/main" id="{7AD10731-5859-4A11-9C81-5CD1E39280D5}"/>
              </a:ext>
            </a:extLst>
          </p:cNvPr>
          <p:cNvCxnSpPr>
            <a:cxnSpLocks/>
          </p:cNvCxnSpPr>
          <p:nvPr/>
        </p:nvCxnSpPr>
        <p:spPr>
          <a:xfrm flipV="1">
            <a:off x="2659382" y="4101185"/>
            <a:ext cx="386993" cy="146966"/>
          </a:xfrm>
          <a:prstGeom prst="curvedConnector2">
            <a:avLst/>
          </a:prstGeom>
          <a:noFill/>
          <a:ln w="19050" cap="flat" cmpd="sng">
            <a:solidFill>
              <a:schemeClr val="accent6">
                <a:lumMod val="75000"/>
              </a:schemeClr>
            </a:solidFill>
            <a:prstDash val="solid"/>
            <a:round/>
            <a:headEnd type="none" w="med" len="med"/>
            <a:tailEnd type="oval" w="med" len="med"/>
          </a:ln>
        </p:spPr>
      </p:cxnSp>
      <p:cxnSp>
        <p:nvCxnSpPr>
          <p:cNvPr id="220" name="Google Shape;540;p21">
            <a:extLst>
              <a:ext uri="{FF2B5EF4-FFF2-40B4-BE49-F238E27FC236}">
                <a16:creationId xmlns:a16="http://schemas.microsoft.com/office/drawing/2014/main" id="{6E0F73AA-FFFD-46E9-8751-7DB2640DE338}"/>
              </a:ext>
            </a:extLst>
          </p:cNvPr>
          <p:cNvCxnSpPr>
            <a:cxnSpLocks/>
            <a:endCxn id="212" idx="3"/>
          </p:cNvCxnSpPr>
          <p:nvPr/>
        </p:nvCxnSpPr>
        <p:spPr>
          <a:xfrm flipV="1">
            <a:off x="1912622" y="4497425"/>
            <a:ext cx="386993" cy="146966"/>
          </a:xfrm>
          <a:prstGeom prst="curvedConnector2">
            <a:avLst/>
          </a:prstGeom>
          <a:noFill/>
          <a:ln w="19050" cap="flat" cmpd="sng">
            <a:solidFill>
              <a:srgbClr val="C794FA"/>
            </a:solidFill>
            <a:prstDash val="solid"/>
            <a:round/>
            <a:headEnd type="none" w="med" len="med"/>
            <a:tailEnd type="oval" w="med" len="med"/>
          </a:ln>
        </p:spPr>
      </p:cxnSp>
      <p:cxnSp>
        <p:nvCxnSpPr>
          <p:cNvPr id="219" name="Google Shape;540;p21">
            <a:extLst>
              <a:ext uri="{FF2B5EF4-FFF2-40B4-BE49-F238E27FC236}">
                <a16:creationId xmlns:a16="http://schemas.microsoft.com/office/drawing/2014/main" id="{314DE86D-EB54-466A-B6CB-8FFAFC2AF5AB}"/>
              </a:ext>
            </a:extLst>
          </p:cNvPr>
          <p:cNvCxnSpPr>
            <a:cxnSpLocks/>
            <a:endCxn id="211" idx="0"/>
          </p:cNvCxnSpPr>
          <p:nvPr/>
        </p:nvCxnSpPr>
        <p:spPr>
          <a:xfrm rot="16200000" flipH="1">
            <a:off x="4478656" y="3621406"/>
            <a:ext cx="944878" cy="499110"/>
          </a:xfrm>
          <a:prstGeom prst="curvedConnector3">
            <a:avLst>
              <a:gd name="adj1" fmla="val 57258"/>
            </a:avLst>
          </a:prstGeom>
          <a:noFill/>
          <a:ln w="19050" cap="flat" cmpd="sng">
            <a:solidFill>
              <a:schemeClr val="accent2">
                <a:lumMod val="75000"/>
              </a:schemeClr>
            </a:solidFill>
            <a:prstDash val="solid"/>
            <a:round/>
            <a:headEnd type="none" w="med" len="med"/>
            <a:tailEnd type="oval" w="med" len="med"/>
          </a:ln>
        </p:spPr>
      </p:cxnSp>
      <p:cxnSp>
        <p:nvCxnSpPr>
          <p:cNvPr id="216" name="Google Shape;540;p21">
            <a:extLst>
              <a:ext uri="{FF2B5EF4-FFF2-40B4-BE49-F238E27FC236}">
                <a16:creationId xmlns:a16="http://schemas.microsoft.com/office/drawing/2014/main" id="{D710A800-8051-44C6-895B-5A87478349AF}"/>
              </a:ext>
            </a:extLst>
          </p:cNvPr>
          <p:cNvCxnSpPr>
            <a:cxnSpLocks/>
            <a:endCxn id="206" idx="2"/>
          </p:cNvCxnSpPr>
          <p:nvPr/>
        </p:nvCxnSpPr>
        <p:spPr>
          <a:xfrm rot="16200000" flipH="1">
            <a:off x="1120141" y="4377691"/>
            <a:ext cx="476250" cy="361948"/>
          </a:xfrm>
          <a:prstGeom prst="curvedConnector2">
            <a:avLst/>
          </a:prstGeom>
          <a:noFill/>
          <a:ln w="19050" cap="flat" cmpd="sng">
            <a:solidFill>
              <a:schemeClr val="accent2">
                <a:lumMod val="75000"/>
              </a:schemeClr>
            </a:solidFill>
            <a:prstDash val="solid"/>
            <a:round/>
            <a:headEnd type="none" w="med" len="med"/>
            <a:tailEnd type="oval" w="med" len="med"/>
          </a:ln>
        </p:spPr>
      </p:cxnSp>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 Cooperados por Especialidades</a:t>
            </a:r>
            <a:endParaRPr lang="pt-BR" sz="1600" dirty="0">
              <a:solidFill>
                <a:schemeClr val="accent2">
                  <a:lumMod val="75000"/>
                </a:schemeClr>
              </a:solidFill>
              <a:latin typeface="Agency FB" panose="020B0503020202020204" pitchFamily="34" charset="0"/>
            </a:endParaRPr>
          </a:p>
        </p:txBody>
      </p:sp>
      <p:cxnSp>
        <p:nvCxnSpPr>
          <p:cNvPr id="171" name="Google Shape;510;p21">
            <a:extLst>
              <a:ext uri="{FF2B5EF4-FFF2-40B4-BE49-F238E27FC236}">
                <a16:creationId xmlns:a16="http://schemas.microsoft.com/office/drawing/2014/main" id="{AD734A95-249F-40A5-9158-F3EF88919519}"/>
              </a:ext>
            </a:extLst>
          </p:cNvPr>
          <p:cNvCxnSpPr/>
          <p:nvPr/>
        </p:nvCxnSpPr>
        <p:spPr>
          <a:xfrm rot="10800000">
            <a:off x="662120" y="2578367"/>
            <a:ext cx="0" cy="2520208"/>
          </a:xfrm>
          <a:prstGeom prst="straightConnector1">
            <a:avLst/>
          </a:prstGeom>
          <a:noFill/>
          <a:ln w="19050" cap="flat" cmpd="sng">
            <a:solidFill>
              <a:schemeClr val="dk1"/>
            </a:solidFill>
            <a:prstDash val="dot"/>
            <a:round/>
            <a:headEnd type="none" w="med" len="med"/>
            <a:tailEnd type="none" w="med" len="med"/>
          </a:ln>
        </p:spPr>
      </p:cxnSp>
      <p:cxnSp>
        <p:nvCxnSpPr>
          <p:cNvPr id="172" name="Google Shape;510;p21">
            <a:extLst>
              <a:ext uri="{FF2B5EF4-FFF2-40B4-BE49-F238E27FC236}">
                <a16:creationId xmlns:a16="http://schemas.microsoft.com/office/drawing/2014/main" id="{79B8A9B9-60F0-4BF6-A36F-0AE8A3D3CBC2}"/>
              </a:ext>
            </a:extLst>
          </p:cNvPr>
          <p:cNvCxnSpPr>
            <a:cxnSpLocks/>
          </p:cNvCxnSpPr>
          <p:nvPr/>
        </p:nvCxnSpPr>
        <p:spPr>
          <a:xfrm flipV="1">
            <a:off x="9017450" y="2372627"/>
            <a:ext cx="0" cy="2759443"/>
          </a:xfrm>
          <a:prstGeom prst="straightConnector1">
            <a:avLst/>
          </a:prstGeom>
          <a:noFill/>
          <a:ln w="19050" cap="flat" cmpd="sng">
            <a:solidFill>
              <a:schemeClr val="dk1"/>
            </a:solidFill>
            <a:prstDash val="dot"/>
            <a:round/>
            <a:headEnd type="none" w="med" len="med"/>
            <a:tailEnd type="none" w="med" len="med"/>
          </a:ln>
        </p:spPr>
      </p:cxnSp>
      <p:cxnSp>
        <p:nvCxnSpPr>
          <p:cNvPr id="173" name="Google Shape;510;p21">
            <a:extLst>
              <a:ext uri="{FF2B5EF4-FFF2-40B4-BE49-F238E27FC236}">
                <a16:creationId xmlns:a16="http://schemas.microsoft.com/office/drawing/2014/main" id="{A98FEB3C-8C0D-4EDE-B8E4-5032F60D5CB2}"/>
              </a:ext>
            </a:extLst>
          </p:cNvPr>
          <p:cNvCxnSpPr>
            <a:cxnSpLocks/>
          </p:cNvCxnSpPr>
          <p:nvPr/>
        </p:nvCxnSpPr>
        <p:spPr>
          <a:xfrm flipV="1">
            <a:off x="11478710" y="2399297"/>
            <a:ext cx="0" cy="2721343"/>
          </a:xfrm>
          <a:prstGeom prst="straightConnector1">
            <a:avLst/>
          </a:prstGeom>
          <a:noFill/>
          <a:ln w="19050" cap="flat" cmpd="sng">
            <a:solidFill>
              <a:schemeClr val="dk1"/>
            </a:solidFill>
            <a:prstDash val="dot"/>
            <a:round/>
            <a:headEnd type="none" w="med" len="med"/>
            <a:tailEnd type="none" w="med" len="med"/>
          </a:ln>
        </p:spPr>
      </p:cxnSp>
      <p:cxnSp>
        <p:nvCxnSpPr>
          <p:cNvPr id="174" name="Google Shape;510;p21">
            <a:extLst>
              <a:ext uri="{FF2B5EF4-FFF2-40B4-BE49-F238E27FC236}">
                <a16:creationId xmlns:a16="http://schemas.microsoft.com/office/drawing/2014/main" id="{9CB420A4-D82B-4775-8795-53BC6AD11F26}"/>
              </a:ext>
            </a:extLst>
          </p:cNvPr>
          <p:cNvCxnSpPr>
            <a:cxnSpLocks/>
          </p:cNvCxnSpPr>
          <p:nvPr/>
        </p:nvCxnSpPr>
        <p:spPr>
          <a:xfrm flipV="1">
            <a:off x="9870890" y="2277377"/>
            <a:ext cx="0" cy="2866123"/>
          </a:xfrm>
          <a:prstGeom prst="straightConnector1">
            <a:avLst/>
          </a:prstGeom>
          <a:noFill/>
          <a:ln w="19050" cap="flat" cmpd="sng">
            <a:solidFill>
              <a:schemeClr val="dk1"/>
            </a:solidFill>
            <a:prstDash val="dot"/>
            <a:round/>
            <a:headEnd type="none" w="med" len="med"/>
            <a:tailEnd type="none" w="med" len="med"/>
          </a:ln>
        </p:spPr>
      </p:cxnSp>
      <p:cxnSp>
        <p:nvCxnSpPr>
          <p:cNvPr id="175" name="Google Shape;510;p21">
            <a:extLst>
              <a:ext uri="{FF2B5EF4-FFF2-40B4-BE49-F238E27FC236}">
                <a16:creationId xmlns:a16="http://schemas.microsoft.com/office/drawing/2014/main" id="{68672EB6-24C5-4B35-8310-52136D532F11}"/>
              </a:ext>
            </a:extLst>
          </p:cNvPr>
          <p:cNvCxnSpPr>
            <a:cxnSpLocks/>
          </p:cNvCxnSpPr>
          <p:nvPr/>
        </p:nvCxnSpPr>
        <p:spPr>
          <a:xfrm flipV="1">
            <a:off x="10663370" y="2338337"/>
            <a:ext cx="0" cy="2828023"/>
          </a:xfrm>
          <a:prstGeom prst="straightConnector1">
            <a:avLst/>
          </a:prstGeom>
          <a:noFill/>
          <a:ln w="19050" cap="flat" cmpd="sng">
            <a:solidFill>
              <a:schemeClr val="dk1"/>
            </a:solidFill>
            <a:prstDash val="dot"/>
            <a:round/>
            <a:headEnd type="none" w="med" len="med"/>
            <a:tailEnd type="none" w="med" len="med"/>
          </a:ln>
        </p:spPr>
      </p:cxnSp>
      <p:cxnSp>
        <p:nvCxnSpPr>
          <p:cNvPr id="177" name="Google Shape;510;p21">
            <a:extLst>
              <a:ext uri="{FF2B5EF4-FFF2-40B4-BE49-F238E27FC236}">
                <a16:creationId xmlns:a16="http://schemas.microsoft.com/office/drawing/2014/main" id="{4327368B-CDDE-47AE-83F8-DEC5511ACC53}"/>
              </a:ext>
            </a:extLst>
          </p:cNvPr>
          <p:cNvCxnSpPr/>
          <p:nvPr/>
        </p:nvCxnSpPr>
        <p:spPr>
          <a:xfrm rot="10800000">
            <a:off x="1405070" y="2566937"/>
            <a:ext cx="0" cy="2520208"/>
          </a:xfrm>
          <a:prstGeom prst="straightConnector1">
            <a:avLst/>
          </a:prstGeom>
          <a:noFill/>
          <a:ln w="19050" cap="flat" cmpd="sng">
            <a:solidFill>
              <a:schemeClr val="dk1"/>
            </a:solidFill>
            <a:prstDash val="dot"/>
            <a:round/>
            <a:headEnd type="none" w="med" len="med"/>
            <a:tailEnd type="none" w="med" len="med"/>
          </a:ln>
        </p:spPr>
      </p:cxnSp>
      <p:cxnSp>
        <p:nvCxnSpPr>
          <p:cNvPr id="178" name="Google Shape;510;p21">
            <a:extLst>
              <a:ext uri="{FF2B5EF4-FFF2-40B4-BE49-F238E27FC236}">
                <a16:creationId xmlns:a16="http://schemas.microsoft.com/office/drawing/2014/main" id="{254F8EC7-3F56-4CFE-847F-9F5B4695F373}"/>
              </a:ext>
            </a:extLst>
          </p:cNvPr>
          <p:cNvCxnSpPr>
            <a:cxnSpLocks/>
          </p:cNvCxnSpPr>
          <p:nvPr/>
        </p:nvCxnSpPr>
        <p:spPr>
          <a:xfrm flipV="1">
            <a:off x="2183130" y="2605037"/>
            <a:ext cx="2990" cy="2527033"/>
          </a:xfrm>
          <a:prstGeom prst="straightConnector1">
            <a:avLst/>
          </a:prstGeom>
          <a:noFill/>
          <a:ln w="19050" cap="flat" cmpd="sng">
            <a:solidFill>
              <a:schemeClr val="dk1"/>
            </a:solidFill>
            <a:prstDash val="dot"/>
            <a:round/>
            <a:headEnd type="none" w="med" len="med"/>
            <a:tailEnd type="none" w="med" len="med"/>
          </a:ln>
        </p:spPr>
      </p:cxnSp>
      <p:cxnSp>
        <p:nvCxnSpPr>
          <p:cNvPr id="179" name="Google Shape;510;p21">
            <a:extLst>
              <a:ext uri="{FF2B5EF4-FFF2-40B4-BE49-F238E27FC236}">
                <a16:creationId xmlns:a16="http://schemas.microsoft.com/office/drawing/2014/main" id="{D3C0068D-B831-42EF-A30C-AB5C771D545E}"/>
              </a:ext>
            </a:extLst>
          </p:cNvPr>
          <p:cNvCxnSpPr>
            <a:cxnSpLocks/>
          </p:cNvCxnSpPr>
          <p:nvPr/>
        </p:nvCxnSpPr>
        <p:spPr>
          <a:xfrm flipV="1">
            <a:off x="2910020" y="2528837"/>
            <a:ext cx="0" cy="2568943"/>
          </a:xfrm>
          <a:prstGeom prst="straightConnector1">
            <a:avLst/>
          </a:prstGeom>
          <a:noFill/>
          <a:ln w="19050" cap="flat" cmpd="sng">
            <a:solidFill>
              <a:schemeClr val="dk1"/>
            </a:solidFill>
            <a:prstDash val="dot"/>
            <a:round/>
            <a:headEnd type="none" w="med" len="med"/>
            <a:tailEnd type="none" w="med" len="med"/>
          </a:ln>
        </p:spPr>
      </p:cxnSp>
      <p:cxnSp>
        <p:nvCxnSpPr>
          <p:cNvPr id="180" name="Google Shape;510;p21">
            <a:extLst>
              <a:ext uri="{FF2B5EF4-FFF2-40B4-BE49-F238E27FC236}">
                <a16:creationId xmlns:a16="http://schemas.microsoft.com/office/drawing/2014/main" id="{16DEBA18-18C2-4F4B-B2A4-41B3774D45F2}"/>
              </a:ext>
            </a:extLst>
          </p:cNvPr>
          <p:cNvCxnSpPr>
            <a:cxnSpLocks/>
          </p:cNvCxnSpPr>
          <p:nvPr/>
        </p:nvCxnSpPr>
        <p:spPr>
          <a:xfrm flipV="1">
            <a:off x="3588200" y="2509787"/>
            <a:ext cx="0" cy="2610853"/>
          </a:xfrm>
          <a:prstGeom prst="straightConnector1">
            <a:avLst/>
          </a:prstGeom>
          <a:noFill/>
          <a:ln w="19050" cap="flat" cmpd="sng">
            <a:solidFill>
              <a:schemeClr val="dk1"/>
            </a:solidFill>
            <a:prstDash val="dot"/>
            <a:round/>
            <a:headEnd type="none" w="med" len="med"/>
            <a:tailEnd type="none" w="med" len="med"/>
          </a:ln>
        </p:spPr>
      </p:cxnSp>
      <p:cxnSp>
        <p:nvCxnSpPr>
          <p:cNvPr id="181" name="Google Shape;510;p21">
            <a:extLst>
              <a:ext uri="{FF2B5EF4-FFF2-40B4-BE49-F238E27FC236}">
                <a16:creationId xmlns:a16="http://schemas.microsoft.com/office/drawing/2014/main" id="{69CC668E-46E5-45A3-8FED-8543EFAADC1F}"/>
              </a:ext>
            </a:extLst>
          </p:cNvPr>
          <p:cNvCxnSpPr/>
          <p:nvPr/>
        </p:nvCxnSpPr>
        <p:spPr>
          <a:xfrm rot="10800000">
            <a:off x="4243520" y="2605037"/>
            <a:ext cx="0" cy="2520208"/>
          </a:xfrm>
          <a:prstGeom prst="straightConnector1">
            <a:avLst/>
          </a:prstGeom>
          <a:noFill/>
          <a:ln w="19050" cap="flat" cmpd="sng">
            <a:solidFill>
              <a:schemeClr val="dk1"/>
            </a:solidFill>
            <a:prstDash val="dot"/>
            <a:round/>
            <a:headEnd type="none" w="med" len="med"/>
            <a:tailEnd type="none" w="med" len="med"/>
          </a:ln>
        </p:spPr>
      </p:cxnSp>
      <p:cxnSp>
        <p:nvCxnSpPr>
          <p:cNvPr id="182" name="Google Shape;510;p21">
            <a:extLst>
              <a:ext uri="{FF2B5EF4-FFF2-40B4-BE49-F238E27FC236}">
                <a16:creationId xmlns:a16="http://schemas.microsoft.com/office/drawing/2014/main" id="{47EA9FB0-BBC8-473F-A8D3-F7C980E6E721}"/>
              </a:ext>
            </a:extLst>
          </p:cNvPr>
          <p:cNvCxnSpPr>
            <a:cxnSpLocks/>
          </p:cNvCxnSpPr>
          <p:nvPr/>
        </p:nvCxnSpPr>
        <p:spPr>
          <a:xfrm flipV="1">
            <a:off x="4864550" y="2540267"/>
            <a:ext cx="0" cy="2523223"/>
          </a:xfrm>
          <a:prstGeom prst="straightConnector1">
            <a:avLst/>
          </a:prstGeom>
          <a:noFill/>
          <a:ln w="19050" cap="flat" cmpd="sng">
            <a:solidFill>
              <a:schemeClr val="dk1"/>
            </a:solidFill>
            <a:prstDash val="dot"/>
            <a:round/>
            <a:headEnd type="none" w="med" len="med"/>
            <a:tailEnd type="none" w="med" len="med"/>
          </a:ln>
        </p:spPr>
      </p:cxnSp>
      <p:cxnSp>
        <p:nvCxnSpPr>
          <p:cNvPr id="183" name="Google Shape;510;p21">
            <a:extLst>
              <a:ext uri="{FF2B5EF4-FFF2-40B4-BE49-F238E27FC236}">
                <a16:creationId xmlns:a16="http://schemas.microsoft.com/office/drawing/2014/main" id="{85D653FD-7D0D-43C9-B341-71367630D50C}"/>
              </a:ext>
            </a:extLst>
          </p:cNvPr>
          <p:cNvCxnSpPr>
            <a:cxnSpLocks/>
          </p:cNvCxnSpPr>
          <p:nvPr/>
        </p:nvCxnSpPr>
        <p:spPr>
          <a:xfrm flipV="1">
            <a:off x="5577020" y="2532647"/>
            <a:ext cx="0" cy="2587993"/>
          </a:xfrm>
          <a:prstGeom prst="straightConnector1">
            <a:avLst/>
          </a:prstGeom>
          <a:noFill/>
          <a:ln w="19050" cap="flat" cmpd="sng">
            <a:solidFill>
              <a:schemeClr val="dk1"/>
            </a:solidFill>
            <a:prstDash val="dot"/>
            <a:round/>
            <a:headEnd type="none" w="med" len="med"/>
            <a:tailEnd type="none" w="med" len="med"/>
          </a:ln>
        </p:spPr>
      </p:cxnSp>
      <p:cxnSp>
        <p:nvCxnSpPr>
          <p:cNvPr id="184" name="Google Shape;510;p21">
            <a:extLst>
              <a:ext uri="{FF2B5EF4-FFF2-40B4-BE49-F238E27FC236}">
                <a16:creationId xmlns:a16="http://schemas.microsoft.com/office/drawing/2014/main" id="{098C48B4-9410-45E9-93FE-09EAE767F67D}"/>
              </a:ext>
            </a:extLst>
          </p:cNvPr>
          <p:cNvCxnSpPr>
            <a:cxnSpLocks/>
          </p:cNvCxnSpPr>
          <p:nvPr/>
        </p:nvCxnSpPr>
        <p:spPr>
          <a:xfrm flipV="1">
            <a:off x="6449510" y="2445017"/>
            <a:ext cx="0" cy="2641333"/>
          </a:xfrm>
          <a:prstGeom prst="straightConnector1">
            <a:avLst/>
          </a:prstGeom>
          <a:noFill/>
          <a:ln w="19050" cap="flat" cmpd="sng">
            <a:solidFill>
              <a:schemeClr val="dk1"/>
            </a:solidFill>
            <a:prstDash val="dot"/>
            <a:round/>
            <a:headEnd type="none" w="med" len="med"/>
            <a:tailEnd type="none" w="med" len="med"/>
          </a:ln>
        </p:spPr>
      </p:cxnSp>
      <p:cxnSp>
        <p:nvCxnSpPr>
          <p:cNvPr id="185" name="Google Shape;510;p21">
            <a:extLst>
              <a:ext uri="{FF2B5EF4-FFF2-40B4-BE49-F238E27FC236}">
                <a16:creationId xmlns:a16="http://schemas.microsoft.com/office/drawing/2014/main" id="{CE6807D0-76C3-4F3B-99F4-DDC3D807DA5B}"/>
              </a:ext>
            </a:extLst>
          </p:cNvPr>
          <p:cNvCxnSpPr>
            <a:cxnSpLocks/>
          </p:cNvCxnSpPr>
          <p:nvPr/>
        </p:nvCxnSpPr>
        <p:spPr>
          <a:xfrm flipV="1">
            <a:off x="7116260" y="2471688"/>
            <a:ext cx="0" cy="2660382"/>
          </a:xfrm>
          <a:prstGeom prst="straightConnector1">
            <a:avLst/>
          </a:prstGeom>
          <a:noFill/>
          <a:ln w="19050" cap="flat" cmpd="sng">
            <a:solidFill>
              <a:schemeClr val="dk1"/>
            </a:solidFill>
            <a:prstDash val="dot"/>
            <a:round/>
            <a:headEnd type="none" w="med" len="med"/>
            <a:tailEnd type="none" w="med" len="med"/>
          </a:ln>
        </p:spPr>
      </p:cxnSp>
      <p:cxnSp>
        <p:nvCxnSpPr>
          <p:cNvPr id="186" name="Google Shape;510;p21">
            <a:extLst>
              <a:ext uri="{FF2B5EF4-FFF2-40B4-BE49-F238E27FC236}">
                <a16:creationId xmlns:a16="http://schemas.microsoft.com/office/drawing/2014/main" id="{E62C7CE7-EECA-4C18-A2A1-E0890C0AEEE3}"/>
              </a:ext>
            </a:extLst>
          </p:cNvPr>
          <p:cNvCxnSpPr>
            <a:cxnSpLocks/>
          </p:cNvCxnSpPr>
          <p:nvPr/>
        </p:nvCxnSpPr>
        <p:spPr>
          <a:xfrm flipV="1">
            <a:off x="8148770" y="2338337"/>
            <a:ext cx="0" cy="2770873"/>
          </a:xfrm>
          <a:prstGeom prst="straightConnector1">
            <a:avLst/>
          </a:prstGeom>
          <a:noFill/>
          <a:ln w="19050" cap="flat" cmpd="sng">
            <a:solidFill>
              <a:schemeClr val="dk1"/>
            </a:solidFill>
            <a:prstDash val="dot"/>
            <a:round/>
            <a:headEnd type="none" w="med" len="med"/>
            <a:tailEnd type="none" w="med" len="med"/>
          </a:ln>
        </p:spPr>
      </p:cxnSp>
      <p:sp>
        <p:nvSpPr>
          <p:cNvPr id="4" name="CaixaDeTexto 3">
            <a:extLst>
              <a:ext uri="{FF2B5EF4-FFF2-40B4-BE49-F238E27FC236}">
                <a16:creationId xmlns:a16="http://schemas.microsoft.com/office/drawing/2014/main" id="{42308CF2-6A9C-446A-A99A-752EBD65C0C1}"/>
              </a:ext>
            </a:extLst>
          </p:cNvPr>
          <p:cNvSpPr txBox="1"/>
          <p:nvPr/>
        </p:nvSpPr>
        <p:spPr>
          <a:xfrm rot="16200000">
            <a:off x="-1258024" y="3327755"/>
            <a:ext cx="3075394" cy="338554"/>
          </a:xfrm>
          <a:prstGeom prst="rect">
            <a:avLst/>
          </a:prstGeom>
          <a:noFill/>
        </p:spPr>
        <p:txBody>
          <a:bodyPr wrap="square" rtlCol="0">
            <a:spAutoFit/>
          </a:bodyPr>
          <a:lstStyle/>
          <a:p>
            <a:r>
              <a:rPr lang="pt-BR" sz="1600" dirty="0">
                <a:solidFill>
                  <a:schemeClr val="accent2">
                    <a:lumMod val="75000"/>
                  </a:schemeClr>
                </a:solidFill>
                <a:latin typeface="Agency FB" panose="020B0503020202020204" pitchFamily="34" charset="0"/>
              </a:rPr>
              <a:t>ESPECIALIDADES X Nº COOPERADOS</a:t>
            </a:r>
          </a:p>
        </p:txBody>
      </p:sp>
      <p:sp>
        <p:nvSpPr>
          <p:cNvPr id="187" name="CaixaDeTexto 186">
            <a:extLst>
              <a:ext uri="{FF2B5EF4-FFF2-40B4-BE49-F238E27FC236}">
                <a16:creationId xmlns:a16="http://schemas.microsoft.com/office/drawing/2014/main" id="{92779517-46A0-4C1F-B779-4707930C7330}"/>
              </a:ext>
            </a:extLst>
          </p:cNvPr>
          <p:cNvSpPr txBox="1"/>
          <p:nvPr/>
        </p:nvSpPr>
        <p:spPr>
          <a:xfrm>
            <a:off x="660311" y="2283100"/>
            <a:ext cx="1019899" cy="276999"/>
          </a:xfrm>
          <a:prstGeom prst="rect">
            <a:avLst/>
          </a:prstGeom>
          <a:noFill/>
        </p:spPr>
        <p:txBody>
          <a:bodyPr wrap="square" rtlCol="0">
            <a:spAutoFit/>
          </a:bodyPr>
          <a:lstStyle/>
          <a:p>
            <a:r>
              <a:rPr lang="pt-BR" sz="1200" dirty="0">
                <a:solidFill>
                  <a:srgbClr val="003300"/>
                </a:solidFill>
                <a:latin typeface="Agency FB" panose="020B0503020202020204" pitchFamily="34" charset="0"/>
              </a:rPr>
              <a:t>ANESTESIA</a:t>
            </a:r>
          </a:p>
        </p:txBody>
      </p:sp>
      <p:sp>
        <p:nvSpPr>
          <p:cNvPr id="188" name="CaixaDeTexto 187">
            <a:extLst>
              <a:ext uri="{FF2B5EF4-FFF2-40B4-BE49-F238E27FC236}">
                <a16:creationId xmlns:a16="http://schemas.microsoft.com/office/drawing/2014/main" id="{CDFCB28A-FEFB-4D2B-B7E9-046B27266BEB}"/>
              </a:ext>
            </a:extLst>
          </p:cNvPr>
          <p:cNvSpPr txBox="1"/>
          <p:nvPr/>
        </p:nvSpPr>
        <p:spPr>
          <a:xfrm>
            <a:off x="3601631" y="2264050"/>
            <a:ext cx="684619" cy="461665"/>
          </a:xfrm>
          <a:prstGeom prst="rect">
            <a:avLst/>
          </a:prstGeom>
          <a:noFill/>
        </p:spPr>
        <p:txBody>
          <a:bodyPr wrap="square" rtlCol="0">
            <a:spAutoFit/>
          </a:bodyPr>
          <a:lstStyle/>
          <a:p>
            <a:r>
              <a:rPr lang="pt-BR" sz="1200" dirty="0">
                <a:solidFill>
                  <a:srgbClr val="003300"/>
                </a:solidFill>
                <a:latin typeface="Agency FB" panose="020B0503020202020204" pitchFamily="34" charset="0"/>
              </a:rPr>
              <a:t>CIRURGIA</a:t>
            </a:r>
          </a:p>
          <a:p>
            <a:r>
              <a:rPr lang="pt-BR" sz="1200" dirty="0">
                <a:solidFill>
                  <a:srgbClr val="003300"/>
                </a:solidFill>
                <a:latin typeface="Agency FB" panose="020B0503020202020204" pitchFamily="34" charset="0"/>
              </a:rPr>
              <a:t>VASCULAR</a:t>
            </a:r>
          </a:p>
        </p:txBody>
      </p:sp>
      <p:sp>
        <p:nvSpPr>
          <p:cNvPr id="189" name="CaixaDeTexto 188">
            <a:extLst>
              <a:ext uri="{FF2B5EF4-FFF2-40B4-BE49-F238E27FC236}">
                <a16:creationId xmlns:a16="http://schemas.microsoft.com/office/drawing/2014/main" id="{51370F88-D353-4771-A542-CCABCF0EF70C}"/>
              </a:ext>
            </a:extLst>
          </p:cNvPr>
          <p:cNvSpPr txBox="1"/>
          <p:nvPr/>
        </p:nvSpPr>
        <p:spPr>
          <a:xfrm>
            <a:off x="4245521" y="2246394"/>
            <a:ext cx="909409" cy="461665"/>
          </a:xfrm>
          <a:prstGeom prst="rect">
            <a:avLst/>
          </a:prstGeom>
          <a:noFill/>
        </p:spPr>
        <p:txBody>
          <a:bodyPr wrap="square" rtlCol="0">
            <a:spAutoFit/>
          </a:bodyPr>
          <a:lstStyle/>
          <a:p>
            <a:r>
              <a:rPr lang="pt-BR" sz="1200" dirty="0">
                <a:solidFill>
                  <a:srgbClr val="003300"/>
                </a:solidFill>
                <a:latin typeface="Agency FB" panose="020B0503020202020204" pitchFamily="34" charset="0"/>
              </a:rPr>
              <a:t>CLINICO</a:t>
            </a:r>
          </a:p>
          <a:p>
            <a:r>
              <a:rPr lang="pt-BR" sz="1200" dirty="0">
                <a:solidFill>
                  <a:srgbClr val="003300"/>
                </a:solidFill>
                <a:latin typeface="Agency FB" panose="020B0503020202020204" pitchFamily="34" charset="0"/>
              </a:rPr>
              <a:t>GERAL</a:t>
            </a:r>
          </a:p>
        </p:txBody>
      </p:sp>
      <p:sp>
        <p:nvSpPr>
          <p:cNvPr id="190" name="CaixaDeTexto 189">
            <a:extLst>
              <a:ext uri="{FF2B5EF4-FFF2-40B4-BE49-F238E27FC236}">
                <a16:creationId xmlns:a16="http://schemas.microsoft.com/office/drawing/2014/main" id="{FA2DA4B3-B529-43CB-8012-78782C1C9FB9}"/>
              </a:ext>
            </a:extLst>
          </p:cNvPr>
          <p:cNvSpPr txBox="1"/>
          <p:nvPr/>
        </p:nvSpPr>
        <p:spPr>
          <a:xfrm>
            <a:off x="4786541" y="2248810"/>
            <a:ext cx="1019899" cy="276999"/>
          </a:xfrm>
          <a:prstGeom prst="rect">
            <a:avLst/>
          </a:prstGeom>
          <a:noFill/>
        </p:spPr>
        <p:txBody>
          <a:bodyPr wrap="square" rtlCol="0">
            <a:spAutoFit/>
          </a:bodyPr>
          <a:lstStyle/>
          <a:p>
            <a:r>
              <a:rPr lang="pt-BR" sz="1200" dirty="0">
                <a:solidFill>
                  <a:srgbClr val="003300"/>
                </a:solidFill>
                <a:latin typeface="Agency FB" panose="020B0503020202020204" pitchFamily="34" charset="0"/>
              </a:rPr>
              <a:t>DERMATOLOGIA</a:t>
            </a:r>
          </a:p>
        </p:txBody>
      </p:sp>
      <p:sp>
        <p:nvSpPr>
          <p:cNvPr id="191" name="CaixaDeTexto 190">
            <a:extLst>
              <a:ext uri="{FF2B5EF4-FFF2-40B4-BE49-F238E27FC236}">
                <a16:creationId xmlns:a16="http://schemas.microsoft.com/office/drawing/2014/main" id="{925B0250-37A9-4826-8FB3-74270DCFA7E0}"/>
              </a:ext>
            </a:extLst>
          </p:cNvPr>
          <p:cNvSpPr txBox="1"/>
          <p:nvPr/>
        </p:nvSpPr>
        <p:spPr>
          <a:xfrm>
            <a:off x="5579021" y="2275480"/>
            <a:ext cx="1019899" cy="276999"/>
          </a:xfrm>
          <a:prstGeom prst="rect">
            <a:avLst/>
          </a:prstGeom>
          <a:noFill/>
        </p:spPr>
        <p:txBody>
          <a:bodyPr wrap="square" rtlCol="0">
            <a:spAutoFit/>
          </a:bodyPr>
          <a:lstStyle/>
          <a:p>
            <a:r>
              <a:rPr lang="pt-BR" sz="1200" dirty="0">
                <a:solidFill>
                  <a:srgbClr val="003300"/>
                </a:solidFill>
                <a:latin typeface="Agency FB" panose="020B0503020202020204" pitchFamily="34" charset="0"/>
              </a:rPr>
              <a:t>EMERGÊNCISTA</a:t>
            </a:r>
          </a:p>
        </p:txBody>
      </p:sp>
      <p:sp>
        <p:nvSpPr>
          <p:cNvPr id="192" name="CaixaDeTexto 191">
            <a:extLst>
              <a:ext uri="{FF2B5EF4-FFF2-40B4-BE49-F238E27FC236}">
                <a16:creationId xmlns:a16="http://schemas.microsoft.com/office/drawing/2014/main" id="{EEA8D3CA-B880-45BD-842E-C1F2A4547E16}"/>
              </a:ext>
            </a:extLst>
          </p:cNvPr>
          <p:cNvSpPr txBox="1"/>
          <p:nvPr/>
        </p:nvSpPr>
        <p:spPr>
          <a:xfrm>
            <a:off x="6474371" y="2256430"/>
            <a:ext cx="1019899" cy="276999"/>
          </a:xfrm>
          <a:prstGeom prst="rect">
            <a:avLst/>
          </a:prstGeom>
          <a:noFill/>
        </p:spPr>
        <p:txBody>
          <a:bodyPr wrap="square" rtlCol="0">
            <a:spAutoFit/>
          </a:bodyPr>
          <a:lstStyle/>
          <a:p>
            <a:r>
              <a:rPr lang="pt-BR" sz="1200" dirty="0">
                <a:solidFill>
                  <a:srgbClr val="003300"/>
                </a:solidFill>
                <a:latin typeface="Agency FB" panose="020B0503020202020204" pitchFamily="34" charset="0"/>
              </a:rPr>
              <a:t>GASTRO</a:t>
            </a:r>
          </a:p>
        </p:txBody>
      </p:sp>
      <p:sp>
        <p:nvSpPr>
          <p:cNvPr id="193" name="CaixaDeTexto 192">
            <a:extLst>
              <a:ext uri="{FF2B5EF4-FFF2-40B4-BE49-F238E27FC236}">
                <a16:creationId xmlns:a16="http://schemas.microsoft.com/office/drawing/2014/main" id="{EB27190D-9433-44FC-B8E4-7D8FA3E63372}"/>
              </a:ext>
            </a:extLst>
          </p:cNvPr>
          <p:cNvSpPr txBox="1"/>
          <p:nvPr/>
        </p:nvSpPr>
        <p:spPr>
          <a:xfrm>
            <a:off x="7106831" y="2260240"/>
            <a:ext cx="1088479" cy="276999"/>
          </a:xfrm>
          <a:prstGeom prst="rect">
            <a:avLst/>
          </a:prstGeom>
          <a:noFill/>
        </p:spPr>
        <p:txBody>
          <a:bodyPr wrap="square" rtlCol="0">
            <a:spAutoFit/>
          </a:bodyPr>
          <a:lstStyle/>
          <a:p>
            <a:r>
              <a:rPr lang="pt-BR" sz="1200" dirty="0">
                <a:solidFill>
                  <a:srgbClr val="003300"/>
                </a:solidFill>
                <a:latin typeface="Agency FB" panose="020B0503020202020204" pitchFamily="34" charset="0"/>
              </a:rPr>
              <a:t>GINECO/OBSTETRA</a:t>
            </a:r>
          </a:p>
        </p:txBody>
      </p:sp>
      <p:sp>
        <p:nvSpPr>
          <p:cNvPr id="194" name="CaixaDeTexto 193">
            <a:extLst>
              <a:ext uri="{FF2B5EF4-FFF2-40B4-BE49-F238E27FC236}">
                <a16:creationId xmlns:a16="http://schemas.microsoft.com/office/drawing/2014/main" id="{DA489486-A073-466D-8F32-C397C2850231}"/>
              </a:ext>
            </a:extLst>
          </p:cNvPr>
          <p:cNvSpPr txBox="1"/>
          <p:nvPr/>
        </p:nvSpPr>
        <p:spPr>
          <a:xfrm>
            <a:off x="8116481" y="2218330"/>
            <a:ext cx="1019899" cy="276999"/>
          </a:xfrm>
          <a:prstGeom prst="rect">
            <a:avLst/>
          </a:prstGeom>
          <a:noFill/>
        </p:spPr>
        <p:txBody>
          <a:bodyPr wrap="square" rtlCol="0">
            <a:spAutoFit/>
          </a:bodyPr>
          <a:lstStyle/>
          <a:p>
            <a:r>
              <a:rPr lang="pt-BR" sz="1200" dirty="0">
                <a:solidFill>
                  <a:srgbClr val="003300"/>
                </a:solidFill>
                <a:latin typeface="Agency FB" panose="020B0503020202020204" pitchFamily="34" charset="0"/>
              </a:rPr>
              <a:t>OFTALMOLOGIA</a:t>
            </a:r>
          </a:p>
        </p:txBody>
      </p:sp>
      <p:sp>
        <p:nvSpPr>
          <p:cNvPr id="195" name="CaixaDeTexto 194">
            <a:extLst>
              <a:ext uri="{FF2B5EF4-FFF2-40B4-BE49-F238E27FC236}">
                <a16:creationId xmlns:a16="http://schemas.microsoft.com/office/drawing/2014/main" id="{165064CB-2756-4C0A-9600-5D3954093245}"/>
              </a:ext>
            </a:extLst>
          </p:cNvPr>
          <p:cNvSpPr txBox="1"/>
          <p:nvPr/>
        </p:nvSpPr>
        <p:spPr>
          <a:xfrm>
            <a:off x="10737761" y="2256430"/>
            <a:ext cx="1019899" cy="276999"/>
          </a:xfrm>
          <a:prstGeom prst="rect">
            <a:avLst/>
          </a:prstGeom>
          <a:noFill/>
        </p:spPr>
        <p:txBody>
          <a:bodyPr wrap="square" rtlCol="0">
            <a:spAutoFit/>
          </a:bodyPr>
          <a:lstStyle/>
          <a:p>
            <a:r>
              <a:rPr lang="pt-BR" sz="1200" dirty="0">
                <a:solidFill>
                  <a:srgbClr val="003300"/>
                </a:solidFill>
                <a:latin typeface="Agency FB" panose="020B0503020202020204" pitchFamily="34" charset="0"/>
              </a:rPr>
              <a:t>PEDIATRIA</a:t>
            </a:r>
          </a:p>
        </p:txBody>
      </p:sp>
      <p:sp>
        <p:nvSpPr>
          <p:cNvPr id="196" name="CaixaDeTexto 195">
            <a:extLst>
              <a:ext uri="{FF2B5EF4-FFF2-40B4-BE49-F238E27FC236}">
                <a16:creationId xmlns:a16="http://schemas.microsoft.com/office/drawing/2014/main" id="{94A95AB8-7D93-46FD-81F2-2241995372C8}"/>
              </a:ext>
            </a:extLst>
          </p:cNvPr>
          <p:cNvSpPr txBox="1"/>
          <p:nvPr/>
        </p:nvSpPr>
        <p:spPr>
          <a:xfrm>
            <a:off x="1388021" y="2267860"/>
            <a:ext cx="760819" cy="461665"/>
          </a:xfrm>
          <a:prstGeom prst="rect">
            <a:avLst/>
          </a:prstGeom>
          <a:noFill/>
        </p:spPr>
        <p:txBody>
          <a:bodyPr wrap="square" rtlCol="0">
            <a:spAutoFit/>
          </a:bodyPr>
          <a:lstStyle/>
          <a:p>
            <a:pPr algn="ctr"/>
            <a:r>
              <a:rPr lang="pt-BR" sz="1200" dirty="0">
                <a:solidFill>
                  <a:srgbClr val="003300"/>
                </a:solidFill>
                <a:latin typeface="Agency FB" panose="020B0503020202020204" pitchFamily="34" charset="0"/>
              </a:rPr>
              <a:t>CABEÇA E </a:t>
            </a:r>
          </a:p>
          <a:p>
            <a:pPr algn="ctr"/>
            <a:r>
              <a:rPr lang="pt-BR" sz="1200" dirty="0">
                <a:solidFill>
                  <a:srgbClr val="003300"/>
                </a:solidFill>
                <a:latin typeface="Agency FB" panose="020B0503020202020204" pitchFamily="34" charset="0"/>
              </a:rPr>
              <a:t>PESCOÇO</a:t>
            </a:r>
          </a:p>
        </p:txBody>
      </p:sp>
      <p:sp>
        <p:nvSpPr>
          <p:cNvPr id="197" name="CaixaDeTexto 196">
            <a:extLst>
              <a:ext uri="{FF2B5EF4-FFF2-40B4-BE49-F238E27FC236}">
                <a16:creationId xmlns:a16="http://schemas.microsoft.com/office/drawing/2014/main" id="{8FD99254-E437-4089-B91A-7A5F81F73E93}"/>
              </a:ext>
            </a:extLst>
          </p:cNvPr>
          <p:cNvSpPr txBox="1"/>
          <p:nvPr/>
        </p:nvSpPr>
        <p:spPr>
          <a:xfrm>
            <a:off x="2965361" y="2279290"/>
            <a:ext cx="829399" cy="461665"/>
          </a:xfrm>
          <a:prstGeom prst="rect">
            <a:avLst/>
          </a:prstGeom>
          <a:noFill/>
        </p:spPr>
        <p:txBody>
          <a:bodyPr wrap="square" rtlCol="0">
            <a:spAutoFit/>
          </a:bodyPr>
          <a:lstStyle/>
          <a:p>
            <a:r>
              <a:rPr lang="pt-BR" sz="1200" dirty="0">
                <a:solidFill>
                  <a:srgbClr val="003300"/>
                </a:solidFill>
                <a:latin typeface="Agency FB" panose="020B0503020202020204" pitchFamily="34" charset="0"/>
              </a:rPr>
              <a:t>CIRURGIA </a:t>
            </a:r>
          </a:p>
          <a:p>
            <a:r>
              <a:rPr lang="pt-BR" sz="1200" dirty="0">
                <a:solidFill>
                  <a:srgbClr val="003300"/>
                </a:solidFill>
                <a:latin typeface="Agency FB" panose="020B0503020202020204" pitchFamily="34" charset="0"/>
              </a:rPr>
              <a:t>GERAL</a:t>
            </a:r>
          </a:p>
        </p:txBody>
      </p:sp>
      <p:sp>
        <p:nvSpPr>
          <p:cNvPr id="198" name="CaixaDeTexto 197">
            <a:extLst>
              <a:ext uri="{FF2B5EF4-FFF2-40B4-BE49-F238E27FC236}">
                <a16:creationId xmlns:a16="http://schemas.microsoft.com/office/drawing/2014/main" id="{5B8CAAC8-F155-4C6F-945E-0A19DBB35C3F}"/>
              </a:ext>
            </a:extLst>
          </p:cNvPr>
          <p:cNvSpPr txBox="1"/>
          <p:nvPr/>
        </p:nvSpPr>
        <p:spPr>
          <a:xfrm>
            <a:off x="2146211" y="2294530"/>
            <a:ext cx="871309" cy="276999"/>
          </a:xfrm>
          <a:prstGeom prst="rect">
            <a:avLst/>
          </a:prstGeom>
          <a:noFill/>
        </p:spPr>
        <p:txBody>
          <a:bodyPr wrap="square" rtlCol="0">
            <a:spAutoFit/>
          </a:bodyPr>
          <a:lstStyle/>
          <a:p>
            <a:r>
              <a:rPr lang="pt-BR" sz="1200" dirty="0">
                <a:solidFill>
                  <a:srgbClr val="003300"/>
                </a:solidFill>
                <a:latin typeface="Agency FB" panose="020B0503020202020204" pitchFamily="34" charset="0"/>
              </a:rPr>
              <a:t>CARDIOLOGIA</a:t>
            </a:r>
          </a:p>
        </p:txBody>
      </p:sp>
      <p:sp>
        <p:nvSpPr>
          <p:cNvPr id="199" name="CaixaDeTexto 198">
            <a:extLst>
              <a:ext uri="{FF2B5EF4-FFF2-40B4-BE49-F238E27FC236}">
                <a16:creationId xmlns:a16="http://schemas.microsoft.com/office/drawing/2014/main" id="{83630576-8A95-4708-8F26-F9D563E65F25}"/>
              </a:ext>
            </a:extLst>
          </p:cNvPr>
          <p:cNvSpPr txBox="1"/>
          <p:nvPr/>
        </p:nvSpPr>
        <p:spPr>
          <a:xfrm>
            <a:off x="8943251" y="2164990"/>
            <a:ext cx="1019899" cy="461665"/>
          </a:xfrm>
          <a:prstGeom prst="rect">
            <a:avLst/>
          </a:prstGeom>
          <a:noFill/>
        </p:spPr>
        <p:txBody>
          <a:bodyPr wrap="square" rtlCol="0">
            <a:spAutoFit/>
          </a:bodyPr>
          <a:lstStyle/>
          <a:p>
            <a:pPr algn="ctr"/>
            <a:r>
              <a:rPr lang="pt-BR" sz="1200" dirty="0">
                <a:solidFill>
                  <a:srgbClr val="003300"/>
                </a:solidFill>
                <a:latin typeface="Agency FB" panose="020B0503020202020204" pitchFamily="34" charset="0"/>
              </a:rPr>
              <a:t>ORTOPEDIA</a:t>
            </a:r>
          </a:p>
          <a:p>
            <a:pPr algn="ctr"/>
            <a:r>
              <a:rPr lang="pt-BR" sz="1200" dirty="0">
                <a:solidFill>
                  <a:srgbClr val="003300"/>
                </a:solidFill>
                <a:latin typeface="Agency FB" panose="020B0503020202020204" pitchFamily="34" charset="0"/>
              </a:rPr>
              <a:t>TRAUMATOLOGIA</a:t>
            </a:r>
          </a:p>
        </p:txBody>
      </p:sp>
      <p:sp>
        <p:nvSpPr>
          <p:cNvPr id="200" name="CaixaDeTexto 199">
            <a:extLst>
              <a:ext uri="{FF2B5EF4-FFF2-40B4-BE49-F238E27FC236}">
                <a16:creationId xmlns:a16="http://schemas.microsoft.com/office/drawing/2014/main" id="{921DF910-DB34-4BEA-81CE-1720D08B8768}"/>
              </a:ext>
            </a:extLst>
          </p:cNvPr>
          <p:cNvSpPr txBox="1"/>
          <p:nvPr/>
        </p:nvSpPr>
        <p:spPr>
          <a:xfrm>
            <a:off x="9975761" y="2191660"/>
            <a:ext cx="1019899" cy="276999"/>
          </a:xfrm>
          <a:prstGeom prst="rect">
            <a:avLst/>
          </a:prstGeom>
          <a:noFill/>
        </p:spPr>
        <p:txBody>
          <a:bodyPr wrap="square" rtlCol="0">
            <a:spAutoFit/>
          </a:bodyPr>
          <a:lstStyle/>
          <a:p>
            <a:r>
              <a:rPr lang="pt-BR" sz="1200" dirty="0">
                <a:solidFill>
                  <a:srgbClr val="003300"/>
                </a:solidFill>
                <a:latin typeface="Agency FB" panose="020B0503020202020204" pitchFamily="34" charset="0"/>
              </a:rPr>
              <a:t>OTORRINO</a:t>
            </a:r>
          </a:p>
        </p:txBody>
      </p:sp>
      <p:sp>
        <p:nvSpPr>
          <p:cNvPr id="24" name="Fluxograma: Conector 23">
            <a:extLst>
              <a:ext uri="{FF2B5EF4-FFF2-40B4-BE49-F238E27FC236}">
                <a16:creationId xmlns:a16="http://schemas.microsoft.com/office/drawing/2014/main" id="{BDE367A6-A967-48FA-B30E-1156963535EE}"/>
              </a:ext>
            </a:extLst>
          </p:cNvPr>
          <p:cNvSpPr/>
          <p:nvPr/>
        </p:nvSpPr>
        <p:spPr>
          <a:xfrm>
            <a:off x="777240" y="413766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04</a:t>
            </a:r>
          </a:p>
        </p:txBody>
      </p:sp>
      <p:sp>
        <p:nvSpPr>
          <p:cNvPr id="203" name="Fluxograma: Conector 202">
            <a:extLst>
              <a:ext uri="{FF2B5EF4-FFF2-40B4-BE49-F238E27FC236}">
                <a16:creationId xmlns:a16="http://schemas.microsoft.com/office/drawing/2014/main" id="{8B5021E4-EC59-4923-B055-5FC159D17369}"/>
              </a:ext>
            </a:extLst>
          </p:cNvPr>
          <p:cNvSpPr/>
          <p:nvPr/>
        </p:nvSpPr>
        <p:spPr>
          <a:xfrm>
            <a:off x="3649980" y="434721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03</a:t>
            </a:r>
          </a:p>
        </p:txBody>
      </p:sp>
      <p:sp>
        <p:nvSpPr>
          <p:cNvPr id="204" name="Fluxograma: Conector 203">
            <a:extLst>
              <a:ext uri="{FF2B5EF4-FFF2-40B4-BE49-F238E27FC236}">
                <a16:creationId xmlns:a16="http://schemas.microsoft.com/office/drawing/2014/main" id="{5FC59DCA-55AF-4E2C-96DC-448094F2A7D6}"/>
              </a:ext>
            </a:extLst>
          </p:cNvPr>
          <p:cNvSpPr/>
          <p:nvPr/>
        </p:nvSpPr>
        <p:spPr>
          <a:xfrm>
            <a:off x="9997440" y="411099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03</a:t>
            </a:r>
          </a:p>
        </p:txBody>
      </p:sp>
      <p:sp>
        <p:nvSpPr>
          <p:cNvPr id="205" name="Fluxograma: Conector 204">
            <a:extLst>
              <a:ext uri="{FF2B5EF4-FFF2-40B4-BE49-F238E27FC236}">
                <a16:creationId xmlns:a16="http://schemas.microsoft.com/office/drawing/2014/main" id="{90657856-51C7-4E98-923B-DC88EF90C0FA}"/>
              </a:ext>
            </a:extLst>
          </p:cNvPr>
          <p:cNvSpPr/>
          <p:nvPr/>
        </p:nvSpPr>
        <p:spPr>
          <a:xfrm>
            <a:off x="10927080" y="324612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07</a:t>
            </a:r>
          </a:p>
        </p:txBody>
      </p:sp>
      <p:sp>
        <p:nvSpPr>
          <p:cNvPr id="206" name="Fluxograma: Conector 205">
            <a:extLst>
              <a:ext uri="{FF2B5EF4-FFF2-40B4-BE49-F238E27FC236}">
                <a16:creationId xmlns:a16="http://schemas.microsoft.com/office/drawing/2014/main" id="{9E131813-38BC-445A-BA02-21E4613C3C09}"/>
              </a:ext>
            </a:extLst>
          </p:cNvPr>
          <p:cNvSpPr/>
          <p:nvPr/>
        </p:nvSpPr>
        <p:spPr>
          <a:xfrm>
            <a:off x="1539240" y="456819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01</a:t>
            </a:r>
          </a:p>
        </p:txBody>
      </p:sp>
      <p:sp>
        <p:nvSpPr>
          <p:cNvPr id="207" name="Fluxograma: Conector 206">
            <a:extLst>
              <a:ext uri="{FF2B5EF4-FFF2-40B4-BE49-F238E27FC236}">
                <a16:creationId xmlns:a16="http://schemas.microsoft.com/office/drawing/2014/main" id="{0838D685-F5E1-438C-9C19-17A2D7CA96D6}"/>
              </a:ext>
            </a:extLst>
          </p:cNvPr>
          <p:cNvSpPr/>
          <p:nvPr/>
        </p:nvSpPr>
        <p:spPr>
          <a:xfrm>
            <a:off x="9212580" y="346329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06</a:t>
            </a:r>
          </a:p>
        </p:txBody>
      </p:sp>
      <p:sp>
        <p:nvSpPr>
          <p:cNvPr id="208" name="Fluxograma: Conector 207">
            <a:extLst>
              <a:ext uri="{FF2B5EF4-FFF2-40B4-BE49-F238E27FC236}">
                <a16:creationId xmlns:a16="http://schemas.microsoft.com/office/drawing/2014/main" id="{CE7A0A6C-25C9-4024-8470-D6CBF27904AE}"/>
              </a:ext>
            </a:extLst>
          </p:cNvPr>
          <p:cNvSpPr/>
          <p:nvPr/>
        </p:nvSpPr>
        <p:spPr>
          <a:xfrm>
            <a:off x="8393430" y="381000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05</a:t>
            </a:r>
          </a:p>
        </p:txBody>
      </p:sp>
      <p:sp>
        <p:nvSpPr>
          <p:cNvPr id="209" name="Fluxograma: Conector 208">
            <a:extLst>
              <a:ext uri="{FF2B5EF4-FFF2-40B4-BE49-F238E27FC236}">
                <a16:creationId xmlns:a16="http://schemas.microsoft.com/office/drawing/2014/main" id="{5FE1CA42-96AC-4AD6-8976-CC6893F536E7}"/>
              </a:ext>
            </a:extLst>
          </p:cNvPr>
          <p:cNvSpPr/>
          <p:nvPr/>
        </p:nvSpPr>
        <p:spPr>
          <a:xfrm>
            <a:off x="7437120" y="318516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11</a:t>
            </a:r>
          </a:p>
        </p:txBody>
      </p:sp>
      <p:sp>
        <p:nvSpPr>
          <p:cNvPr id="210" name="Fluxograma: Conector 209">
            <a:extLst>
              <a:ext uri="{FF2B5EF4-FFF2-40B4-BE49-F238E27FC236}">
                <a16:creationId xmlns:a16="http://schemas.microsoft.com/office/drawing/2014/main" id="{252FB0D0-8E48-471D-80B6-7EE2A95E2559}"/>
              </a:ext>
            </a:extLst>
          </p:cNvPr>
          <p:cNvSpPr/>
          <p:nvPr/>
        </p:nvSpPr>
        <p:spPr>
          <a:xfrm>
            <a:off x="4307471" y="3072587"/>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26</a:t>
            </a:r>
          </a:p>
        </p:txBody>
      </p:sp>
      <p:sp>
        <p:nvSpPr>
          <p:cNvPr id="211" name="Fluxograma: Conector 210">
            <a:extLst>
              <a:ext uri="{FF2B5EF4-FFF2-40B4-BE49-F238E27FC236}">
                <a16:creationId xmlns:a16="http://schemas.microsoft.com/office/drawing/2014/main" id="{03A0BDB2-531D-4AA0-B234-03D30A87A5DF}"/>
              </a:ext>
            </a:extLst>
          </p:cNvPr>
          <p:cNvSpPr/>
          <p:nvPr/>
        </p:nvSpPr>
        <p:spPr>
          <a:xfrm>
            <a:off x="4972050" y="434340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02</a:t>
            </a:r>
          </a:p>
        </p:txBody>
      </p:sp>
      <p:sp>
        <p:nvSpPr>
          <p:cNvPr id="212" name="Fluxograma: Conector 211">
            <a:extLst>
              <a:ext uri="{FF2B5EF4-FFF2-40B4-BE49-F238E27FC236}">
                <a16:creationId xmlns:a16="http://schemas.microsoft.com/office/drawing/2014/main" id="{CC01E74F-F4FE-49E1-894C-15AF3BFBC6C7}"/>
              </a:ext>
            </a:extLst>
          </p:cNvPr>
          <p:cNvSpPr/>
          <p:nvPr/>
        </p:nvSpPr>
        <p:spPr>
          <a:xfrm>
            <a:off x="2232660" y="410718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04</a:t>
            </a:r>
          </a:p>
        </p:txBody>
      </p:sp>
      <p:sp>
        <p:nvSpPr>
          <p:cNvPr id="213" name="Fluxograma: Conector 212">
            <a:extLst>
              <a:ext uri="{FF2B5EF4-FFF2-40B4-BE49-F238E27FC236}">
                <a16:creationId xmlns:a16="http://schemas.microsoft.com/office/drawing/2014/main" id="{B605960C-AE4C-46D1-B0D2-785B5F4F536A}"/>
              </a:ext>
            </a:extLst>
          </p:cNvPr>
          <p:cNvSpPr/>
          <p:nvPr/>
        </p:nvSpPr>
        <p:spPr>
          <a:xfrm>
            <a:off x="6568440" y="432816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02</a:t>
            </a:r>
          </a:p>
        </p:txBody>
      </p:sp>
      <p:sp>
        <p:nvSpPr>
          <p:cNvPr id="214" name="Fluxograma: Conector 213">
            <a:extLst>
              <a:ext uri="{FF2B5EF4-FFF2-40B4-BE49-F238E27FC236}">
                <a16:creationId xmlns:a16="http://schemas.microsoft.com/office/drawing/2014/main" id="{EE76D6DD-F57C-4757-85B7-30BE2E99737D}"/>
              </a:ext>
            </a:extLst>
          </p:cNvPr>
          <p:cNvSpPr/>
          <p:nvPr/>
        </p:nvSpPr>
        <p:spPr>
          <a:xfrm>
            <a:off x="5730240" y="463296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01</a:t>
            </a:r>
          </a:p>
        </p:txBody>
      </p:sp>
      <p:sp>
        <p:nvSpPr>
          <p:cNvPr id="215" name="Fluxograma: Conector 214">
            <a:extLst>
              <a:ext uri="{FF2B5EF4-FFF2-40B4-BE49-F238E27FC236}">
                <a16:creationId xmlns:a16="http://schemas.microsoft.com/office/drawing/2014/main" id="{F7B1D594-84EC-4B49-8538-C9FC1C906E81}"/>
              </a:ext>
            </a:extLst>
          </p:cNvPr>
          <p:cNvSpPr/>
          <p:nvPr/>
        </p:nvSpPr>
        <p:spPr>
          <a:xfrm>
            <a:off x="2967990" y="3790950"/>
            <a:ext cx="457200" cy="457200"/>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rPr>
              <a:t>05</a:t>
            </a:r>
          </a:p>
        </p:txBody>
      </p:sp>
      <p:sp>
        <p:nvSpPr>
          <p:cNvPr id="86" name="Retângulo: Cantos Arredondados 85">
            <a:extLst>
              <a:ext uri="{FF2B5EF4-FFF2-40B4-BE49-F238E27FC236}">
                <a16:creationId xmlns:a16="http://schemas.microsoft.com/office/drawing/2014/main" id="{2BF89FD5-0E7B-4788-A674-E0B8DB29AC2E}"/>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7" name="CaixaDeTexto 86">
            <a:extLst>
              <a:ext uri="{FF2B5EF4-FFF2-40B4-BE49-F238E27FC236}">
                <a16:creationId xmlns:a16="http://schemas.microsoft.com/office/drawing/2014/main" id="{374098B5-D6D3-46D4-9C5D-5A90EEB7ADD6}"/>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88" name="Retângulo: Cantos Arredondados 87">
            <a:extLst>
              <a:ext uri="{FF2B5EF4-FFF2-40B4-BE49-F238E27FC236}">
                <a16:creationId xmlns:a16="http://schemas.microsoft.com/office/drawing/2014/main" id="{5B0F2580-8374-4E4A-ABC7-DD7FBFC7353C}"/>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9" name="Retângulo: Cantos Arredondados 88">
            <a:extLst>
              <a:ext uri="{FF2B5EF4-FFF2-40B4-BE49-F238E27FC236}">
                <a16:creationId xmlns:a16="http://schemas.microsoft.com/office/drawing/2014/main" id="{7EE12714-265B-4FF7-834F-67D31692ECCE}"/>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0" name="Retângulo: Cantos Arredondados 89">
            <a:extLst>
              <a:ext uri="{FF2B5EF4-FFF2-40B4-BE49-F238E27FC236}">
                <a16:creationId xmlns:a16="http://schemas.microsoft.com/office/drawing/2014/main" id="{85E5D746-6B29-49CF-A036-50364D4B7E66}"/>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Retângulo: Cantos Arredondados 90">
            <a:extLst>
              <a:ext uri="{FF2B5EF4-FFF2-40B4-BE49-F238E27FC236}">
                <a16:creationId xmlns:a16="http://schemas.microsoft.com/office/drawing/2014/main" id="{8F6EC670-5F3D-4AC4-80A4-1CE5EDAB837C}"/>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2" name="Retângulo: Cantos Arredondados 91">
            <a:extLst>
              <a:ext uri="{FF2B5EF4-FFF2-40B4-BE49-F238E27FC236}">
                <a16:creationId xmlns:a16="http://schemas.microsoft.com/office/drawing/2014/main" id="{F527AEF5-4C52-4DE0-9750-1A90D6A0BC63}"/>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3" name="CaixaDeTexto 92">
            <a:extLst>
              <a:ext uri="{FF2B5EF4-FFF2-40B4-BE49-F238E27FC236}">
                <a16:creationId xmlns:a16="http://schemas.microsoft.com/office/drawing/2014/main" id="{C3C90548-E395-47A6-9068-DBD7441025D5}"/>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94" name="CaixaDeTexto 93">
            <a:extLst>
              <a:ext uri="{FF2B5EF4-FFF2-40B4-BE49-F238E27FC236}">
                <a16:creationId xmlns:a16="http://schemas.microsoft.com/office/drawing/2014/main" id="{D3704127-BA3A-4D54-8B7C-78484D991631}"/>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95" name="CaixaDeTexto 94">
            <a:extLst>
              <a:ext uri="{FF2B5EF4-FFF2-40B4-BE49-F238E27FC236}">
                <a16:creationId xmlns:a16="http://schemas.microsoft.com/office/drawing/2014/main" id="{B275B713-1385-439D-B035-D9825512715A}"/>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96" name="CaixaDeTexto 95">
            <a:extLst>
              <a:ext uri="{FF2B5EF4-FFF2-40B4-BE49-F238E27FC236}">
                <a16:creationId xmlns:a16="http://schemas.microsoft.com/office/drawing/2014/main" id="{626E8E1C-5A9E-41F0-8D86-31021621D7B4}"/>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97" name="CaixaDeTexto 96">
            <a:extLst>
              <a:ext uri="{FF2B5EF4-FFF2-40B4-BE49-F238E27FC236}">
                <a16:creationId xmlns:a16="http://schemas.microsoft.com/office/drawing/2014/main" id="{5796693B-560D-4134-9378-E6EDB9EDFF31}"/>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cxnSp>
        <p:nvCxnSpPr>
          <p:cNvPr id="76" name="Google Shape;540;p21">
            <a:extLst>
              <a:ext uri="{FF2B5EF4-FFF2-40B4-BE49-F238E27FC236}">
                <a16:creationId xmlns:a16="http://schemas.microsoft.com/office/drawing/2014/main" id="{DDAD97E2-D16B-414C-A160-FE59857F154F}"/>
              </a:ext>
            </a:extLst>
          </p:cNvPr>
          <p:cNvCxnSpPr>
            <a:cxnSpLocks/>
          </p:cNvCxnSpPr>
          <p:nvPr/>
        </p:nvCxnSpPr>
        <p:spPr>
          <a:xfrm rot="5400000" flipH="1" flipV="1">
            <a:off x="3674509" y="3701193"/>
            <a:ext cx="884378" cy="495846"/>
          </a:xfrm>
          <a:prstGeom prst="curvedConnector3">
            <a:avLst>
              <a:gd name="adj1" fmla="val 50000"/>
            </a:avLst>
          </a:prstGeom>
          <a:noFill/>
          <a:ln w="19050" cap="flat" cmpd="sng">
            <a:solidFill>
              <a:schemeClr val="accent5"/>
            </a:solidFill>
            <a:prstDash val="solid"/>
            <a:round/>
            <a:headEnd type="none" w="med" len="med"/>
            <a:tailEnd type="oval" w="med" len="med"/>
          </a:ln>
        </p:spPr>
      </p:cxnSp>
    </p:spTree>
    <p:extLst>
      <p:ext uri="{BB962C8B-B14F-4D97-AF65-F5344CB8AC3E}">
        <p14:creationId xmlns:p14="http://schemas.microsoft.com/office/powerpoint/2010/main" val="334463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99" name="Google Shape;1519;p40"/>
          <p:cNvCxnSpPr/>
          <p:nvPr/>
        </p:nvCxnSpPr>
        <p:spPr>
          <a:xfrm flipH="1" flipV="1">
            <a:off x="3605050" y="3162688"/>
            <a:ext cx="1383335" cy="487766"/>
          </a:xfrm>
          <a:prstGeom prst="straightConnector1">
            <a:avLst/>
          </a:prstGeom>
          <a:noFill/>
          <a:ln w="19050" cap="flat" cmpd="sng">
            <a:solidFill>
              <a:schemeClr val="accent5"/>
            </a:solidFill>
            <a:prstDash val="solid"/>
            <a:round/>
            <a:headEnd type="none" w="med" len="med"/>
            <a:tailEnd type="none" w="med" len="med"/>
          </a:ln>
        </p:spPr>
      </p:cxnSp>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Evolução de Cooperados</a:t>
            </a:r>
            <a:endParaRPr lang="pt-BR" sz="1600" dirty="0">
              <a:solidFill>
                <a:schemeClr val="accent2">
                  <a:lumMod val="75000"/>
                </a:schemeClr>
              </a:solidFill>
              <a:latin typeface="Agency FB" panose="020B0503020202020204" pitchFamily="34" charset="0"/>
            </a:endParaRPr>
          </a:p>
        </p:txBody>
      </p:sp>
      <p:grpSp>
        <p:nvGrpSpPr>
          <p:cNvPr id="151" name="Google Shape;1482;p40"/>
          <p:cNvGrpSpPr/>
          <p:nvPr/>
        </p:nvGrpSpPr>
        <p:grpSpPr>
          <a:xfrm>
            <a:off x="537064" y="1900597"/>
            <a:ext cx="11236515" cy="3712572"/>
            <a:chOff x="843374" y="1465567"/>
            <a:chExt cx="7530300" cy="2177337"/>
          </a:xfrm>
        </p:grpSpPr>
        <p:sp>
          <p:nvSpPr>
            <p:cNvPr id="152" name="Google Shape;1483;p40"/>
            <p:cNvSpPr txBox="1"/>
            <p:nvPr/>
          </p:nvSpPr>
          <p:spPr>
            <a:xfrm>
              <a:off x="5294347" y="3329104"/>
              <a:ext cx="1085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6">
                      <a:lumMod val="75000"/>
                    </a:schemeClr>
                  </a:solidFill>
                  <a:latin typeface="Bahnschrift Condensed" panose="020B0502040204020203" pitchFamily="34" charset="0"/>
                  <a:ea typeface="Fira Sans Condensed"/>
                  <a:cs typeface="Fira Sans Condensed"/>
                  <a:sym typeface="Fira Sans Condensed"/>
                </a:rPr>
                <a:t>2020</a:t>
              </a:r>
              <a:endParaRPr sz="3200" b="1" dirty="0">
                <a:solidFill>
                  <a:schemeClr val="accent6">
                    <a:lumMod val="75000"/>
                  </a:schemeClr>
                </a:solidFill>
                <a:latin typeface="Bahnschrift Condensed" panose="020B0502040204020203" pitchFamily="34" charset="0"/>
                <a:ea typeface="Fira Sans Condensed"/>
                <a:cs typeface="Fira Sans Condensed"/>
                <a:sym typeface="Fira Sans Condensed"/>
              </a:endParaRPr>
            </a:p>
          </p:txBody>
        </p:sp>
        <p:cxnSp>
          <p:nvCxnSpPr>
            <p:cNvPr id="173" name="Google Shape;1508;p40"/>
            <p:cNvCxnSpPr/>
            <p:nvPr/>
          </p:nvCxnSpPr>
          <p:spPr>
            <a:xfrm>
              <a:off x="843374" y="2582742"/>
              <a:ext cx="7530300" cy="0"/>
            </a:xfrm>
            <a:prstGeom prst="straightConnector1">
              <a:avLst/>
            </a:prstGeom>
            <a:noFill/>
            <a:ln w="19050" cap="flat" cmpd="sng">
              <a:solidFill>
                <a:schemeClr val="accent4"/>
              </a:solidFill>
              <a:prstDash val="solid"/>
              <a:round/>
              <a:headEnd type="oval" w="med" len="med"/>
              <a:tailEnd type="oval" w="med" len="med"/>
            </a:ln>
          </p:spPr>
        </p:cxnSp>
        <p:sp>
          <p:nvSpPr>
            <p:cNvPr id="176" name="Google Shape;1511;p40"/>
            <p:cNvSpPr/>
            <p:nvPr/>
          </p:nvSpPr>
          <p:spPr>
            <a:xfrm>
              <a:off x="1200434" y="1465567"/>
              <a:ext cx="654900" cy="654900"/>
            </a:xfrm>
            <a:prstGeom prst="ellipse">
              <a:avLst/>
            </a:pr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3200" b="1" dirty="0">
                  <a:latin typeface="Bahnschrift Condensed" panose="020B0502040204020203" pitchFamily="34" charset="0"/>
                </a:rPr>
                <a:t> 91</a:t>
              </a:r>
              <a:endParaRPr sz="3200" b="1" dirty="0">
                <a:latin typeface="Bahnschrift Condensed" panose="020B0502040204020203" pitchFamily="34" charset="0"/>
              </a:endParaRPr>
            </a:p>
          </p:txBody>
        </p:sp>
        <p:sp>
          <p:nvSpPr>
            <p:cNvPr id="177" name="Google Shape;1512;p40"/>
            <p:cNvSpPr/>
            <p:nvPr/>
          </p:nvSpPr>
          <p:spPr>
            <a:xfrm>
              <a:off x="3826486" y="2305530"/>
              <a:ext cx="654900" cy="654900"/>
            </a:xfrm>
            <a:prstGeom prst="ellipse">
              <a:avLst/>
            </a:pr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3200" b="1" dirty="0">
                  <a:latin typeface="Bahnschrift Condensed" panose="020B0502040204020203" pitchFamily="34" charset="0"/>
                </a:rPr>
                <a:t>86</a:t>
              </a:r>
              <a:endParaRPr sz="3200" b="1" dirty="0">
                <a:latin typeface="Bahnschrift Condensed" panose="020B0502040204020203" pitchFamily="34" charset="0"/>
              </a:endParaRPr>
            </a:p>
          </p:txBody>
        </p:sp>
        <p:sp>
          <p:nvSpPr>
            <p:cNvPr id="178" name="Google Shape;1513;p40"/>
            <p:cNvSpPr/>
            <p:nvPr/>
          </p:nvSpPr>
          <p:spPr>
            <a:xfrm>
              <a:off x="5431992" y="2372868"/>
              <a:ext cx="654900" cy="6549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3200" b="1" dirty="0">
                  <a:latin typeface="Bahnschrift Condensed" panose="020B0502040204020203" pitchFamily="34" charset="0"/>
                </a:rPr>
                <a:t>84</a:t>
              </a:r>
              <a:endParaRPr sz="3200" b="1" dirty="0">
                <a:latin typeface="Bahnschrift Condensed" panose="020B0502040204020203" pitchFamily="34" charset="0"/>
              </a:endParaRPr>
            </a:p>
          </p:txBody>
        </p:sp>
        <p:sp>
          <p:nvSpPr>
            <p:cNvPr id="179" name="Google Shape;1514;p40"/>
            <p:cNvSpPr/>
            <p:nvPr/>
          </p:nvSpPr>
          <p:spPr>
            <a:xfrm>
              <a:off x="7446871" y="2537072"/>
              <a:ext cx="674129" cy="654900"/>
            </a:xfrm>
            <a:prstGeom prst="ellipse">
              <a:avLst/>
            </a:pr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3600" b="1" dirty="0">
                  <a:latin typeface="Bahnschrift Condensed" panose="020B0502040204020203" pitchFamily="34" charset="0"/>
                </a:rPr>
                <a:t>80</a:t>
              </a:r>
              <a:endParaRPr sz="3600" b="1" dirty="0">
                <a:latin typeface="Bahnschrift Condensed" panose="020B0502040204020203" pitchFamily="34" charset="0"/>
              </a:endParaRPr>
            </a:p>
          </p:txBody>
        </p:sp>
        <p:cxnSp>
          <p:nvCxnSpPr>
            <p:cNvPr id="183" name="Google Shape;1518;p40"/>
            <p:cNvCxnSpPr>
              <a:stCxn id="176" idx="7"/>
              <a:endCxn id="193" idx="1"/>
            </p:cNvCxnSpPr>
            <p:nvPr/>
          </p:nvCxnSpPr>
          <p:spPr>
            <a:xfrm>
              <a:off x="1759426" y="1561475"/>
              <a:ext cx="673036" cy="470067"/>
            </a:xfrm>
            <a:prstGeom prst="straightConnector1">
              <a:avLst/>
            </a:prstGeom>
            <a:noFill/>
            <a:ln w="19050" cap="flat" cmpd="sng">
              <a:solidFill>
                <a:schemeClr val="accent5"/>
              </a:solidFill>
              <a:prstDash val="solid"/>
              <a:round/>
              <a:headEnd type="none" w="med" len="med"/>
              <a:tailEnd type="none" w="med" len="med"/>
            </a:ln>
          </p:spPr>
        </p:cxnSp>
      </p:grpSp>
      <p:sp>
        <p:nvSpPr>
          <p:cNvPr id="193" name="Google Shape;1511;p40"/>
          <p:cNvSpPr/>
          <p:nvPr/>
        </p:nvSpPr>
        <p:spPr>
          <a:xfrm>
            <a:off x="2765149" y="2702107"/>
            <a:ext cx="977225" cy="1116668"/>
          </a:xfrm>
          <a:prstGeom prst="ellipse">
            <a:avLst/>
          </a:pr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3200" b="1" dirty="0">
                <a:latin typeface="Bahnschrift Condensed" panose="020B0502040204020203" pitchFamily="34" charset="0"/>
              </a:rPr>
              <a:t>90</a:t>
            </a:r>
            <a:endParaRPr sz="3200" b="1" dirty="0">
              <a:latin typeface="Bahnschrift Condensed" panose="020B0502040204020203" pitchFamily="34" charset="0"/>
            </a:endParaRPr>
          </a:p>
        </p:txBody>
      </p:sp>
      <p:sp>
        <p:nvSpPr>
          <p:cNvPr id="194" name="Google Shape;1483;p40"/>
          <p:cNvSpPr txBox="1"/>
          <p:nvPr/>
        </p:nvSpPr>
        <p:spPr>
          <a:xfrm>
            <a:off x="4866541" y="5104225"/>
            <a:ext cx="1619605" cy="5350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6">
                    <a:lumMod val="75000"/>
                  </a:schemeClr>
                </a:solidFill>
                <a:latin typeface="Bahnschrift Condensed" panose="020B0502040204020203" pitchFamily="34" charset="0"/>
                <a:ea typeface="Fira Sans Condensed"/>
                <a:cs typeface="Fira Sans Condensed"/>
                <a:sym typeface="Fira Sans Condensed"/>
              </a:rPr>
              <a:t>2019</a:t>
            </a:r>
            <a:endParaRPr sz="3200" b="1" dirty="0">
              <a:solidFill>
                <a:schemeClr val="accent6">
                  <a:lumMod val="75000"/>
                </a:schemeClr>
              </a:solidFill>
              <a:latin typeface="Bahnschrift Condensed" panose="020B0502040204020203" pitchFamily="34" charset="0"/>
              <a:ea typeface="Fira Sans Condensed"/>
              <a:cs typeface="Fira Sans Condensed"/>
              <a:sym typeface="Fira Sans Condensed"/>
            </a:endParaRPr>
          </a:p>
        </p:txBody>
      </p:sp>
      <p:sp>
        <p:nvSpPr>
          <p:cNvPr id="195" name="Google Shape;1483;p40"/>
          <p:cNvSpPr txBox="1"/>
          <p:nvPr/>
        </p:nvSpPr>
        <p:spPr>
          <a:xfrm>
            <a:off x="636642" y="5142062"/>
            <a:ext cx="1619605" cy="5350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6">
                    <a:lumMod val="75000"/>
                  </a:schemeClr>
                </a:solidFill>
                <a:latin typeface="Bahnschrift Condensed" panose="020B0502040204020203" pitchFamily="34" charset="0"/>
                <a:ea typeface="Fira Sans Condensed"/>
                <a:cs typeface="Fira Sans Condensed"/>
                <a:sym typeface="Fira Sans Condensed"/>
              </a:rPr>
              <a:t>2017</a:t>
            </a:r>
            <a:endParaRPr sz="3200" b="1" dirty="0">
              <a:solidFill>
                <a:schemeClr val="accent6">
                  <a:lumMod val="75000"/>
                </a:schemeClr>
              </a:solidFill>
              <a:latin typeface="Bahnschrift Condensed" panose="020B0502040204020203" pitchFamily="34" charset="0"/>
              <a:ea typeface="Fira Sans Condensed"/>
              <a:cs typeface="Fira Sans Condensed"/>
              <a:sym typeface="Fira Sans Condensed"/>
            </a:endParaRPr>
          </a:p>
        </p:txBody>
      </p:sp>
      <p:sp>
        <p:nvSpPr>
          <p:cNvPr id="196" name="Google Shape;1483;p40"/>
          <p:cNvSpPr txBox="1"/>
          <p:nvPr/>
        </p:nvSpPr>
        <p:spPr>
          <a:xfrm>
            <a:off x="10126313" y="5088259"/>
            <a:ext cx="1619605" cy="5350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6">
                    <a:lumMod val="75000"/>
                  </a:schemeClr>
                </a:solidFill>
                <a:latin typeface="Bahnschrift Condensed" panose="020B0502040204020203" pitchFamily="34" charset="0"/>
                <a:ea typeface="Fira Sans Condensed"/>
                <a:cs typeface="Fira Sans Condensed"/>
                <a:sym typeface="Fira Sans Condensed"/>
              </a:rPr>
              <a:t>2021</a:t>
            </a:r>
            <a:endParaRPr sz="3200" b="1" dirty="0">
              <a:solidFill>
                <a:schemeClr val="accent6">
                  <a:lumMod val="75000"/>
                </a:schemeClr>
              </a:solidFill>
              <a:latin typeface="Bahnschrift Condensed" panose="020B0502040204020203" pitchFamily="34" charset="0"/>
              <a:ea typeface="Fira Sans Condensed"/>
              <a:cs typeface="Fira Sans Condensed"/>
              <a:sym typeface="Fira Sans Condensed"/>
            </a:endParaRPr>
          </a:p>
        </p:txBody>
      </p:sp>
      <p:sp>
        <p:nvSpPr>
          <p:cNvPr id="197" name="Google Shape;1483;p40"/>
          <p:cNvSpPr txBox="1"/>
          <p:nvPr/>
        </p:nvSpPr>
        <p:spPr>
          <a:xfrm>
            <a:off x="2543478" y="5128266"/>
            <a:ext cx="1619605" cy="5350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6">
                    <a:lumMod val="75000"/>
                  </a:schemeClr>
                </a:solidFill>
                <a:latin typeface="Bahnschrift Condensed" panose="020B0502040204020203" pitchFamily="34" charset="0"/>
                <a:ea typeface="Fira Sans Condensed"/>
                <a:cs typeface="Fira Sans Condensed"/>
                <a:sym typeface="Fira Sans Condensed"/>
              </a:rPr>
              <a:t>2018</a:t>
            </a:r>
            <a:endParaRPr sz="3200" b="1" dirty="0">
              <a:solidFill>
                <a:schemeClr val="accent6">
                  <a:lumMod val="75000"/>
                </a:schemeClr>
              </a:solidFill>
              <a:latin typeface="Bahnschrift Condensed" panose="020B0502040204020203" pitchFamily="34" charset="0"/>
              <a:ea typeface="Fira Sans Condensed"/>
              <a:cs typeface="Fira Sans Condensed"/>
              <a:sym typeface="Fira Sans Condensed"/>
            </a:endParaRPr>
          </a:p>
        </p:txBody>
      </p:sp>
      <p:cxnSp>
        <p:nvCxnSpPr>
          <p:cNvPr id="56" name="Google Shape;1519;p40"/>
          <p:cNvCxnSpPr/>
          <p:nvPr/>
        </p:nvCxnSpPr>
        <p:spPr>
          <a:xfrm flipH="1" flipV="1">
            <a:off x="8340098" y="3999068"/>
            <a:ext cx="2076833" cy="476532"/>
          </a:xfrm>
          <a:prstGeom prst="straightConnector1">
            <a:avLst/>
          </a:prstGeom>
          <a:noFill/>
          <a:ln w="19050" cap="flat" cmpd="sng">
            <a:solidFill>
              <a:schemeClr val="accent5"/>
            </a:solidFill>
            <a:prstDash val="solid"/>
            <a:round/>
            <a:headEnd type="none" w="med" len="med"/>
            <a:tailEnd type="none" w="med" len="med"/>
          </a:ln>
        </p:spPr>
      </p:cxnSp>
      <p:cxnSp>
        <p:nvCxnSpPr>
          <p:cNvPr id="57" name="Google Shape;1519;p40"/>
          <p:cNvCxnSpPr>
            <a:stCxn id="178" idx="3"/>
          </p:cNvCxnSpPr>
          <p:nvPr/>
        </p:nvCxnSpPr>
        <p:spPr>
          <a:xfrm flipH="1" flipV="1">
            <a:off x="5911638" y="3778787"/>
            <a:ext cx="1615552" cy="621983"/>
          </a:xfrm>
          <a:prstGeom prst="straightConnector1">
            <a:avLst/>
          </a:prstGeom>
          <a:noFill/>
          <a:ln w="19050" cap="flat" cmpd="sng">
            <a:solidFill>
              <a:schemeClr val="accent5"/>
            </a:solidFill>
            <a:prstDash val="solid"/>
            <a:round/>
            <a:headEnd type="none" w="med" len="med"/>
            <a:tailEnd type="none" w="med" len="med"/>
          </a:ln>
        </p:spPr>
      </p:cxnSp>
      <p:sp>
        <p:nvSpPr>
          <p:cNvPr id="54" name="Retângulo: Cantos Arredondados 53">
            <a:extLst>
              <a:ext uri="{FF2B5EF4-FFF2-40B4-BE49-F238E27FC236}">
                <a16:creationId xmlns:a16="http://schemas.microsoft.com/office/drawing/2014/main" id="{7A632573-7481-4D2F-9917-F0772B8741DB}"/>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a:extLst>
              <a:ext uri="{FF2B5EF4-FFF2-40B4-BE49-F238E27FC236}">
                <a16:creationId xmlns:a16="http://schemas.microsoft.com/office/drawing/2014/main" id="{2CB8E708-36BC-4128-95C3-F701535C146D}"/>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60" name="Retângulo: Cantos Arredondados 59">
            <a:extLst>
              <a:ext uri="{FF2B5EF4-FFF2-40B4-BE49-F238E27FC236}">
                <a16:creationId xmlns:a16="http://schemas.microsoft.com/office/drawing/2014/main" id="{739A018F-AA40-4362-B466-E2F8FE5507EA}"/>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Cantos Arredondados 60">
            <a:extLst>
              <a:ext uri="{FF2B5EF4-FFF2-40B4-BE49-F238E27FC236}">
                <a16:creationId xmlns:a16="http://schemas.microsoft.com/office/drawing/2014/main" id="{629B8FE3-DFB8-474E-8AD5-002460A27462}"/>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Cantos Arredondados 61">
            <a:extLst>
              <a:ext uri="{FF2B5EF4-FFF2-40B4-BE49-F238E27FC236}">
                <a16:creationId xmlns:a16="http://schemas.microsoft.com/office/drawing/2014/main" id="{A4331890-0951-4DF7-B7A8-FAF433F9769D}"/>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Cantos Arredondados 62">
            <a:extLst>
              <a:ext uri="{FF2B5EF4-FFF2-40B4-BE49-F238E27FC236}">
                <a16:creationId xmlns:a16="http://schemas.microsoft.com/office/drawing/2014/main" id="{466350FB-2C5D-4E8E-AAC7-C2E9A22C3A7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Cantos Arredondados 63">
            <a:extLst>
              <a:ext uri="{FF2B5EF4-FFF2-40B4-BE49-F238E27FC236}">
                <a16:creationId xmlns:a16="http://schemas.microsoft.com/office/drawing/2014/main" id="{34CC6C9E-4420-465F-A12C-9C403D40B839}"/>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CaixaDeTexto 64">
            <a:extLst>
              <a:ext uri="{FF2B5EF4-FFF2-40B4-BE49-F238E27FC236}">
                <a16:creationId xmlns:a16="http://schemas.microsoft.com/office/drawing/2014/main" id="{2C0C9113-630D-411C-8389-0F77C8135F85}"/>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66" name="CaixaDeTexto 65">
            <a:extLst>
              <a:ext uri="{FF2B5EF4-FFF2-40B4-BE49-F238E27FC236}">
                <a16:creationId xmlns:a16="http://schemas.microsoft.com/office/drawing/2014/main" id="{57C00B32-52D2-4A12-AFDC-D3961A3B41DB}"/>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67" name="CaixaDeTexto 66">
            <a:extLst>
              <a:ext uri="{FF2B5EF4-FFF2-40B4-BE49-F238E27FC236}">
                <a16:creationId xmlns:a16="http://schemas.microsoft.com/office/drawing/2014/main" id="{AAB93519-3FBB-42C1-AF31-9595E15B1711}"/>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68" name="CaixaDeTexto 67">
            <a:extLst>
              <a:ext uri="{FF2B5EF4-FFF2-40B4-BE49-F238E27FC236}">
                <a16:creationId xmlns:a16="http://schemas.microsoft.com/office/drawing/2014/main" id="{7A745812-D7D5-40C3-B61A-D3BE935C961E}"/>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9" name="CaixaDeTexto 68">
            <a:extLst>
              <a:ext uri="{FF2B5EF4-FFF2-40B4-BE49-F238E27FC236}">
                <a16:creationId xmlns:a16="http://schemas.microsoft.com/office/drawing/2014/main" id="{A0CCEF9C-D05D-46E7-8DDF-D051B9A5B5FF}"/>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34" name="Google Shape;1513;p40">
            <a:extLst>
              <a:ext uri="{FF2B5EF4-FFF2-40B4-BE49-F238E27FC236}">
                <a16:creationId xmlns:a16="http://schemas.microsoft.com/office/drawing/2014/main" id="{26FB1E04-3936-422F-9129-F0AA3CE24CC9}"/>
              </a:ext>
            </a:extLst>
          </p:cNvPr>
          <p:cNvSpPr/>
          <p:nvPr/>
        </p:nvSpPr>
        <p:spPr>
          <a:xfrm>
            <a:off x="2763757" y="2685634"/>
            <a:ext cx="977225" cy="1116668"/>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3200" b="1" dirty="0">
                <a:latin typeface="Bahnschrift Condensed" panose="020B0502040204020203" pitchFamily="34" charset="0"/>
              </a:rPr>
              <a:t>90</a:t>
            </a:r>
            <a:endParaRPr sz="3200" b="1" dirty="0">
              <a:latin typeface="Bahnschrift Condensed" panose="020B0502040204020203" pitchFamily="34" charset="0"/>
            </a:endParaRPr>
          </a:p>
        </p:txBody>
      </p:sp>
    </p:spTree>
    <p:extLst>
      <p:ext uri="{BB962C8B-B14F-4D97-AF65-F5344CB8AC3E}">
        <p14:creationId xmlns:p14="http://schemas.microsoft.com/office/powerpoint/2010/main" val="347509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207929"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Média de produção dos Cooperados</a:t>
            </a:r>
            <a:endParaRPr lang="pt-BR" sz="1600" dirty="0">
              <a:solidFill>
                <a:schemeClr val="accent2">
                  <a:lumMod val="75000"/>
                </a:schemeClr>
              </a:solidFill>
              <a:latin typeface="Agency FB" panose="020B0503020202020204" pitchFamily="34" charset="0"/>
            </a:endParaRPr>
          </a:p>
        </p:txBody>
      </p:sp>
      <p:grpSp>
        <p:nvGrpSpPr>
          <p:cNvPr id="56" name="Main shapes">
            <a:extLst>
              <a:ext uri="{FF2B5EF4-FFF2-40B4-BE49-F238E27FC236}">
                <a16:creationId xmlns:a16="http://schemas.microsoft.com/office/drawing/2014/main" id="{BFE94990-4089-47E8-B3E7-87C20C073165}"/>
              </a:ext>
            </a:extLst>
          </p:cNvPr>
          <p:cNvGrpSpPr/>
          <p:nvPr/>
        </p:nvGrpSpPr>
        <p:grpSpPr>
          <a:xfrm>
            <a:off x="457651" y="667104"/>
            <a:ext cx="10139152" cy="5792403"/>
            <a:chOff x="194655" y="1614843"/>
            <a:chExt cx="15213422" cy="8691286"/>
          </a:xfrm>
        </p:grpSpPr>
        <p:sp>
          <p:nvSpPr>
            <p:cNvPr id="58" name="Back shape C">
              <a:extLst>
                <a:ext uri="{FF2B5EF4-FFF2-40B4-BE49-F238E27FC236}">
                  <a16:creationId xmlns:a16="http://schemas.microsoft.com/office/drawing/2014/main" id="{242CD85E-AE69-487C-A7FF-773EB3A53213}"/>
                </a:ext>
              </a:extLst>
            </p:cNvPr>
            <p:cNvSpPr/>
            <p:nvPr/>
          </p:nvSpPr>
          <p:spPr>
            <a:xfrm>
              <a:off x="5333150" y="3842894"/>
              <a:ext cx="563426" cy="866147"/>
            </a:xfrm>
            <a:custGeom>
              <a:avLst/>
              <a:gdLst/>
              <a:ahLst/>
              <a:cxnLst/>
              <a:rect l="0" t="0" r="0" b="0"/>
              <a:pathLst>
                <a:path w="751103" h="1154506">
                  <a:moveTo>
                    <a:pt x="457847" y="863"/>
                  </a:moveTo>
                  <a:lnTo>
                    <a:pt x="456412" y="863"/>
                  </a:lnTo>
                  <a:lnTo>
                    <a:pt x="456387" y="901"/>
                  </a:lnTo>
                  <a:cubicBezTo>
                    <a:pt x="244221" y="7569"/>
                    <a:pt x="0" y="73647"/>
                    <a:pt x="0" y="448957"/>
                  </a:cubicBezTo>
                  <a:cubicBezTo>
                    <a:pt x="0" y="732116"/>
                    <a:pt x="64109" y="947267"/>
                    <a:pt x="165849" y="1154506"/>
                  </a:cubicBezTo>
                  <a:lnTo>
                    <a:pt x="751103" y="1154506"/>
                  </a:lnTo>
                  <a:lnTo>
                    <a:pt x="751103" y="825"/>
                  </a:lnTo>
                  <a:lnTo>
                    <a:pt x="542188" y="863"/>
                  </a:lnTo>
                  <a:cubicBezTo>
                    <a:pt x="515150" y="165"/>
                    <a:pt x="486816" y="0"/>
                    <a:pt x="457847" y="863"/>
                  </a:cubicBezTo>
                  <a:close/>
                </a:path>
              </a:pathLst>
            </a:custGeom>
            <a:solidFill>
              <a:schemeClr val="accent3">
                <a:lumMod val="50000"/>
                <a:alpha val="99000"/>
              </a:schemeClr>
            </a:solidFill>
            <a:ln w="12700" cmpd="sng">
              <a:noFill/>
              <a:prstDash val="solid"/>
            </a:ln>
          </p:spPr>
          <p:txBody>
            <a:bodyPr lIns="45712" tIns="22856" rIns="45712" bIns="22856" anchor="ctr">
              <a:spAutoFit/>
            </a:bodyPr>
            <a:lstStyle/>
            <a:p>
              <a:pPr algn="ctr" defTabSz="457135"/>
              <a:endParaRPr lang="en-US" sz="933" dirty="0">
                <a:latin typeface="Lato"/>
              </a:endParaRPr>
            </a:p>
          </p:txBody>
        </p:sp>
        <p:sp>
          <p:nvSpPr>
            <p:cNvPr id="59" name="Back shape B">
              <a:extLst>
                <a:ext uri="{FF2B5EF4-FFF2-40B4-BE49-F238E27FC236}">
                  <a16:creationId xmlns:a16="http://schemas.microsoft.com/office/drawing/2014/main" id="{2ADF5561-FCE2-4575-BA53-AD3C3BB1A67E}"/>
                </a:ext>
              </a:extLst>
            </p:cNvPr>
            <p:cNvSpPr/>
            <p:nvPr/>
          </p:nvSpPr>
          <p:spPr>
            <a:xfrm>
              <a:off x="3862824" y="5670589"/>
              <a:ext cx="563425" cy="866156"/>
            </a:xfrm>
            <a:custGeom>
              <a:avLst/>
              <a:gdLst/>
              <a:ahLst/>
              <a:cxnLst/>
              <a:rect l="0" t="0" r="0" b="0"/>
              <a:pathLst>
                <a:path w="751103" h="1154518">
                  <a:moveTo>
                    <a:pt x="457847" y="876"/>
                  </a:moveTo>
                  <a:lnTo>
                    <a:pt x="456412" y="876"/>
                  </a:lnTo>
                  <a:lnTo>
                    <a:pt x="456387" y="914"/>
                  </a:lnTo>
                  <a:cubicBezTo>
                    <a:pt x="244208" y="7569"/>
                    <a:pt x="0" y="73660"/>
                    <a:pt x="0" y="448957"/>
                  </a:cubicBezTo>
                  <a:cubicBezTo>
                    <a:pt x="0" y="732116"/>
                    <a:pt x="64109" y="947280"/>
                    <a:pt x="165849" y="1154518"/>
                  </a:cubicBezTo>
                  <a:lnTo>
                    <a:pt x="751103" y="1154518"/>
                  </a:lnTo>
                  <a:lnTo>
                    <a:pt x="751103" y="812"/>
                  </a:lnTo>
                  <a:lnTo>
                    <a:pt x="542188" y="876"/>
                  </a:lnTo>
                  <a:cubicBezTo>
                    <a:pt x="515150" y="177"/>
                    <a:pt x="486816" y="0"/>
                    <a:pt x="457847" y="876"/>
                  </a:cubicBezTo>
                  <a:close/>
                </a:path>
              </a:pathLst>
            </a:custGeom>
            <a:solidFill>
              <a:schemeClr val="accent2">
                <a:lumMod val="50000"/>
                <a:alpha val="99000"/>
              </a:schemeClr>
            </a:solidFill>
            <a:ln w="12700" cmpd="sng">
              <a:noFill/>
              <a:prstDash val="solid"/>
            </a:ln>
          </p:spPr>
          <p:txBody>
            <a:bodyPr lIns="45712" tIns="22856" rIns="45712" bIns="22856" anchor="ctr">
              <a:spAutoFit/>
            </a:bodyPr>
            <a:lstStyle/>
            <a:p>
              <a:pPr algn="ctr" defTabSz="457135"/>
              <a:endParaRPr lang="en-US" sz="933" dirty="0">
                <a:latin typeface="Lato"/>
              </a:endParaRPr>
            </a:p>
          </p:txBody>
        </p:sp>
        <p:sp>
          <p:nvSpPr>
            <p:cNvPr id="60" name="Back shape A">
              <a:extLst>
                <a:ext uri="{FF2B5EF4-FFF2-40B4-BE49-F238E27FC236}">
                  <a16:creationId xmlns:a16="http://schemas.microsoft.com/office/drawing/2014/main" id="{8AED95BC-015E-4081-A055-D433EA0C5826}"/>
                </a:ext>
              </a:extLst>
            </p:cNvPr>
            <p:cNvSpPr/>
            <p:nvPr/>
          </p:nvSpPr>
          <p:spPr>
            <a:xfrm>
              <a:off x="2392494" y="7498315"/>
              <a:ext cx="563426" cy="866166"/>
            </a:xfrm>
            <a:custGeom>
              <a:avLst/>
              <a:gdLst/>
              <a:ahLst/>
              <a:cxnLst/>
              <a:rect l="0" t="0" r="0" b="0"/>
              <a:pathLst>
                <a:path w="751103" h="1154531">
                  <a:moveTo>
                    <a:pt x="457847" y="876"/>
                  </a:moveTo>
                  <a:lnTo>
                    <a:pt x="456412" y="876"/>
                  </a:lnTo>
                  <a:lnTo>
                    <a:pt x="456387" y="914"/>
                  </a:lnTo>
                  <a:cubicBezTo>
                    <a:pt x="244208" y="7569"/>
                    <a:pt x="0" y="73659"/>
                    <a:pt x="0" y="448957"/>
                  </a:cubicBezTo>
                  <a:cubicBezTo>
                    <a:pt x="0" y="732129"/>
                    <a:pt x="64096" y="947292"/>
                    <a:pt x="165836" y="1154531"/>
                  </a:cubicBezTo>
                  <a:lnTo>
                    <a:pt x="751103" y="1154531"/>
                  </a:lnTo>
                  <a:lnTo>
                    <a:pt x="751103" y="838"/>
                  </a:lnTo>
                  <a:lnTo>
                    <a:pt x="542188" y="876"/>
                  </a:lnTo>
                  <a:cubicBezTo>
                    <a:pt x="515150" y="177"/>
                    <a:pt x="486816" y="0"/>
                    <a:pt x="457847" y="876"/>
                  </a:cubicBezTo>
                  <a:close/>
                </a:path>
              </a:pathLst>
            </a:custGeom>
            <a:solidFill>
              <a:schemeClr val="accent1">
                <a:lumMod val="50000"/>
                <a:alpha val="99000"/>
              </a:schemeClr>
            </a:solidFill>
            <a:ln w="12700" cmpd="sng">
              <a:noFill/>
              <a:prstDash val="solid"/>
            </a:ln>
          </p:spPr>
          <p:txBody>
            <a:bodyPr lIns="45712" tIns="22856" rIns="45712" bIns="22856" anchor="ctr">
              <a:spAutoFit/>
            </a:bodyPr>
            <a:lstStyle/>
            <a:p>
              <a:pPr algn="ctr" defTabSz="457135"/>
              <a:endParaRPr lang="en-US" sz="933" dirty="0">
                <a:latin typeface="Lato"/>
              </a:endParaRPr>
            </a:p>
          </p:txBody>
        </p:sp>
        <p:grpSp>
          <p:nvGrpSpPr>
            <p:cNvPr id="63" name="Arrow D">
              <a:extLst>
                <a:ext uri="{FF2B5EF4-FFF2-40B4-BE49-F238E27FC236}">
                  <a16:creationId xmlns:a16="http://schemas.microsoft.com/office/drawing/2014/main" id="{46E8FF93-8A2C-4629-8AA7-51AB1D536211}"/>
                </a:ext>
              </a:extLst>
            </p:cNvPr>
            <p:cNvGrpSpPr/>
            <p:nvPr/>
          </p:nvGrpSpPr>
          <p:grpSpPr>
            <a:xfrm>
              <a:off x="6602176" y="2015817"/>
              <a:ext cx="5009111" cy="2278480"/>
              <a:chOff x="8801372" y="2686927"/>
              <a:chExt cx="6677655" cy="3037035"/>
            </a:xfrm>
          </p:grpSpPr>
          <p:sp>
            <p:nvSpPr>
              <p:cNvPr id="108" name="Arrow">
                <a:extLst>
                  <a:ext uri="{FF2B5EF4-FFF2-40B4-BE49-F238E27FC236}">
                    <a16:creationId xmlns:a16="http://schemas.microsoft.com/office/drawing/2014/main" id="{B1393B00-655E-4A57-B7AB-875F029B1EF6}"/>
                  </a:ext>
                </a:extLst>
              </p:cNvPr>
              <p:cNvSpPr/>
              <p:nvPr/>
            </p:nvSpPr>
            <p:spPr>
              <a:xfrm>
                <a:off x="8801372" y="3288217"/>
                <a:ext cx="6566128" cy="2435745"/>
              </a:xfrm>
              <a:custGeom>
                <a:avLst/>
                <a:gdLst/>
                <a:ahLst/>
                <a:cxnLst/>
                <a:rect l="0" t="0" r="0" b="0"/>
                <a:pathLst>
                  <a:path w="6566128" h="2435745">
                    <a:moveTo>
                      <a:pt x="6347663" y="822794"/>
                    </a:moveTo>
                    <a:lnTo>
                      <a:pt x="5525744" y="889"/>
                    </a:lnTo>
                    <a:lnTo>
                      <a:pt x="5525744" y="876"/>
                    </a:lnTo>
                    <a:lnTo>
                      <a:pt x="699007" y="876"/>
                    </a:lnTo>
                    <a:cubicBezTo>
                      <a:pt x="672007" y="190"/>
                      <a:pt x="643648" y="0"/>
                      <a:pt x="614667" y="876"/>
                    </a:cubicBezTo>
                    <a:lnTo>
                      <a:pt x="613232" y="876"/>
                    </a:lnTo>
                    <a:lnTo>
                      <a:pt x="613232" y="939"/>
                    </a:lnTo>
                    <a:cubicBezTo>
                      <a:pt x="401040" y="7581"/>
                      <a:pt x="156819" y="73660"/>
                      <a:pt x="156819" y="448957"/>
                    </a:cubicBezTo>
                    <a:cubicBezTo>
                      <a:pt x="156819" y="732142"/>
                      <a:pt x="220941" y="947293"/>
                      <a:pt x="322668" y="1154557"/>
                    </a:cubicBezTo>
                    <a:lnTo>
                      <a:pt x="0" y="2435745"/>
                    </a:lnTo>
                    <a:lnTo>
                      <a:pt x="5525744" y="2435745"/>
                    </a:lnTo>
                    <a:lnTo>
                      <a:pt x="6347752" y="1613789"/>
                    </a:lnTo>
                    <a:cubicBezTo>
                      <a:pt x="6566128" y="1395349"/>
                      <a:pt x="6566077" y="1041222"/>
                      <a:pt x="6347663" y="822794"/>
                    </a:cubicBezTo>
                    <a:close/>
                  </a:path>
                </a:pathLst>
              </a:custGeom>
              <a:solidFill>
                <a:srgbClr val="C794FA"/>
              </a:solidFill>
              <a:ln w="12700" cmpd="sng">
                <a:noFill/>
                <a:prstDash val="solid"/>
              </a:ln>
            </p:spPr>
            <p:txBody>
              <a:bodyPr anchor="ctr">
                <a:spAutoFit/>
              </a:bodyPr>
              <a:lstStyle/>
              <a:p>
                <a:pPr algn="ctr" defTabSz="457135"/>
                <a:endParaRPr lang="en-US" sz="933" dirty="0">
                  <a:latin typeface="Lato"/>
                </a:endParaRPr>
              </a:p>
            </p:txBody>
          </p:sp>
          <p:sp>
            <p:nvSpPr>
              <p:cNvPr id="109" name="Edge">
                <a:extLst>
                  <a:ext uri="{FF2B5EF4-FFF2-40B4-BE49-F238E27FC236}">
                    <a16:creationId xmlns:a16="http://schemas.microsoft.com/office/drawing/2014/main" id="{E926A1F8-D127-4B89-A99F-6DDA5DF7003A}"/>
                  </a:ext>
                </a:extLst>
              </p:cNvPr>
              <p:cNvSpPr/>
              <p:nvPr/>
            </p:nvSpPr>
            <p:spPr>
              <a:xfrm>
                <a:off x="14394054" y="2686927"/>
                <a:ext cx="1084973" cy="2434869"/>
              </a:xfrm>
              <a:custGeom>
                <a:avLst/>
                <a:gdLst/>
                <a:ahLst/>
                <a:cxnLst/>
                <a:rect l="0" t="0" r="0" b="0"/>
                <a:pathLst>
                  <a:path w="1084973" h="2434869">
                    <a:moveTo>
                      <a:pt x="866508" y="821918"/>
                    </a:moveTo>
                    <a:lnTo>
                      <a:pt x="44589" y="12"/>
                    </a:lnTo>
                    <a:lnTo>
                      <a:pt x="44589" y="0"/>
                    </a:lnTo>
                    <a:lnTo>
                      <a:pt x="0" y="0"/>
                    </a:lnTo>
                    <a:lnTo>
                      <a:pt x="0" y="12"/>
                    </a:lnTo>
                    <a:lnTo>
                      <a:pt x="821880" y="821918"/>
                    </a:lnTo>
                    <a:cubicBezTo>
                      <a:pt x="1040333" y="1040345"/>
                      <a:pt x="1040358" y="1394472"/>
                      <a:pt x="821969" y="1612912"/>
                    </a:cubicBezTo>
                    <a:lnTo>
                      <a:pt x="0" y="2434869"/>
                    </a:lnTo>
                    <a:lnTo>
                      <a:pt x="44589" y="2434869"/>
                    </a:lnTo>
                    <a:lnTo>
                      <a:pt x="866597" y="1612912"/>
                    </a:lnTo>
                    <a:cubicBezTo>
                      <a:pt x="1084973" y="1394472"/>
                      <a:pt x="1084922" y="1040345"/>
                      <a:pt x="866508" y="821918"/>
                    </a:cubicBezTo>
                    <a:close/>
                  </a:path>
                </a:pathLst>
              </a:custGeom>
              <a:noFill/>
              <a:ln w="12700" cmpd="sng">
                <a:noFill/>
                <a:prstDash val="solid"/>
              </a:ln>
            </p:spPr>
            <p:txBody>
              <a:bodyPr anchor="ctr">
                <a:spAutoFit/>
              </a:bodyPr>
              <a:lstStyle/>
              <a:p>
                <a:pPr algn="ctr" defTabSz="457135"/>
                <a:endParaRPr lang="en-US" sz="933" dirty="0">
                  <a:latin typeface="Lato"/>
                </a:endParaRPr>
              </a:p>
            </p:txBody>
          </p:sp>
        </p:grpSp>
        <p:grpSp>
          <p:nvGrpSpPr>
            <p:cNvPr id="68" name="Arrow C">
              <a:extLst>
                <a:ext uri="{FF2B5EF4-FFF2-40B4-BE49-F238E27FC236}">
                  <a16:creationId xmlns:a16="http://schemas.microsoft.com/office/drawing/2014/main" id="{92C4C7C5-8D03-4BF3-B5C5-278BA21FE738}"/>
                </a:ext>
              </a:extLst>
            </p:cNvPr>
            <p:cNvGrpSpPr/>
            <p:nvPr/>
          </p:nvGrpSpPr>
          <p:grpSpPr>
            <a:xfrm>
              <a:off x="7252969" y="3514533"/>
              <a:ext cx="5485515" cy="2255597"/>
              <a:chOff x="9668947" y="4684598"/>
              <a:chExt cx="7312750" cy="3006535"/>
            </a:xfrm>
          </p:grpSpPr>
          <p:pic>
            <p:nvPicPr>
              <p:cNvPr id="105" name="Shadow" descr="D:\andrew\Работа\Андрей\00_Presentations\WOW\PPT ready\03\3570-1.png">
                <a:extLst>
                  <a:ext uri="{FF2B5EF4-FFF2-40B4-BE49-F238E27FC236}">
                    <a16:creationId xmlns:a16="http://schemas.microsoft.com/office/drawing/2014/main" id="{FF14B124-4C38-4E7E-A458-F48BC3A314F3}"/>
                  </a:ext>
                </a:extLst>
              </p:cNvPr>
              <p:cNvPicPr>
                <a:picLocks noChangeAspect="1" noChangeArrowheads="1"/>
              </p:cNvPicPr>
              <p:nvPr/>
            </p:nvPicPr>
            <p:blipFill>
              <a:blip r:embed="rId2" cstate="print"/>
              <a:srcRect/>
              <a:stretch>
                <a:fillRect/>
              </a:stretch>
            </p:blipFill>
            <p:spPr bwMode="auto">
              <a:xfrm>
                <a:off x="9668947" y="4684598"/>
                <a:ext cx="6227763" cy="444500"/>
              </a:xfrm>
              <a:prstGeom prst="rect">
                <a:avLst/>
              </a:prstGeom>
              <a:noFill/>
            </p:spPr>
          </p:pic>
          <p:sp>
            <p:nvSpPr>
              <p:cNvPr id="106" name="Arrow">
                <a:extLst>
                  <a:ext uri="{FF2B5EF4-FFF2-40B4-BE49-F238E27FC236}">
                    <a16:creationId xmlns:a16="http://schemas.microsoft.com/office/drawing/2014/main" id="{ECE6EEBA-770C-491A-A406-B026405018E1}"/>
                  </a:ext>
                </a:extLst>
              </p:cNvPr>
              <p:cNvSpPr/>
              <p:nvPr/>
            </p:nvSpPr>
            <p:spPr>
              <a:xfrm>
                <a:off x="9901416" y="5255604"/>
                <a:ext cx="6967397" cy="2435529"/>
              </a:xfrm>
              <a:custGeom>
                <a:avLst/>
                <a:gdLst/>
                <a:ahLst/>
                <a:cxnLst/>
                <a:rect l="0" t="0" r="0" b="0"/>
                <a:pathLst>
                  <a:path w="6967397" h="2435529">
                    <a:moveTo>
                      <a:pt x="6748919" y="821905"/>
                    </a:moveTo>
                    <a:lnTo>
                      <a:pt x="5927013" y="0"/>
                    </a:lnTo>
                    <a:lnTo>
                      <a:pt x="0" y="952"/>
                    </a:lnTo>
                    <a:lnTo>
                      <a:pt x="1500911" y="2435529"/>
                    </a:lnTo>
                    <a:lnTo>
                      <a:pt x="5927013" y="2434869"/>
                    </a:lnTo>
                    <a:lnTo>
                      <a:pt x="6749021" y="1612900"/>
                    </a:lnTo>
                    <a:cubicBezTo>
                      <a:pt x="6967397" y="1394447"/>
                      <a:pt x="6967347" y="1040333"/>
                      <a:pt x="6748919" y="821905"/>
                    </a:cubicBezTo>
                    <a:close/>
                  </a:path>
                </a:pathLst>
              </a:custGeom>
              <a:solidFill>
                <a:schemeClr val="accent6">
                  <a:lumMod val="60000"/>
                  <a:lumOff val="40000"/>
                </a:schemeClr>
              </a:solidFill>
              <a:ln w="12700" cmpd="sng">
                <a:noFill/>
                <a:prstDash val="solid"/>
              </a:ln>
            </p:spPr>
            <p:txBody>
              <a:bodyPr anchor="ctr">
                <a:spAutoFit/>
              </a:bodyPr>
              <a:lstStyle/>
              <a:p>
                <a:pPr algn="ctr" defTabSz="457135"/>
                <a:endParaRPr lang="en-US" sz="933" dirty="0">
                  <a:latin typeface="Lato"/>
                </a:endParaRPr>
              </a:p>
            </p:txBody>
          </p:sp>
          <p:sp>
            <p:nvSpPr>
              <p:cNvPr id="107" name="Edge">
                <a:extLst>
                  <a:ext uri="{FF2B5EF4-FFF2-40B4-BE49-F238E27FC236}">
                    <a16:creationId xmlns:a16="http://schemas.microsoft.com/office/drawing/2014/main" id="{242C0312-A49C-49E7-8370-0EFD54B18114}"/>
                  </a:ext>
                </a:extLst>
              </p:cNvPr>
              <p:cNvSpPr/>
              <p:nvPr/>
            </p:nvSpPr>
            <p:spPr>
              <a:xfrm>
                <a:off x="15896710" y="5122748"/>
                <a:ext cx="1084987" cy="2434869"/>
              </a:xfrm>
              <a:custGeom>
                <a:avLst/>
                <a:gdLst/>
                <a:ahLst/>
                <a:cxnLst/>
                <a:rect l="0" t="0" r="0" b="0"/>
                <a:pathLst>
                  <a:path w="1084986" h="2434869">
                    <a:moveTo>
                      <a:pt x="866508" y="821905"/>
                    </a:moveTo>
                    <a:lnTo>
                      <a:pt x="44602" y="0"/>
                    </a:lnTo>
                    <a:lnTo>
                      <a:pt x="0" y="0"/>
                    </a:lnTo>
                    <a:lnTo>
                      <a:pt x="821893" y="821905"/>
                    </a:lnTo>
                    <a:cubicBezTo>
                      <a:pt x="1040333" y="1040333"/>
                      <a:pt x="1040358" y="1394459"/>
                      <a:pt x="821982" y="1612874"/>
                    </a:cubicBezTo>
                    <a:lnTo>
                      <a:pt x="0" y="2434869"/>
                    </a:lnTo>
                    <a:lnTo>
                      <a:pt x="44602" y="2434869"/>
                    </a:lnTo>
                    <a:lnTo>
                      <a:pt x="866597" y="1612874"/>
                    </a:lnTo>
                    <a:cubicBezTo>
                      <a:pt x="1084986" y="1394459"/>
                      <a:pt x="1084922" y="1040333"/>
                      <a:pt x="866508" y="821905"/>
                    </a:cubicBezTo>
                    <a:close/>
                  </a:path>
                </a:pathLst>
              </a:custGeom>
              <a:gradFill flip="none" rotWithShape="1">
                <a:gsLst>
                  <a:gs pos="0">
                    <a:schemeClr val="accent3">
                      <a:lumMod val="60000"/>
                      <a:lumOff val="40000"/>
                      <a:alpha val="0"/>
                    </a:schemeClr>
                  </a:gs>
                  <a:gs pos="50000">
                    <a:schemeClr val="accent3">
                      <a:lumMod val="40000"/>
                      <a:lumOff val="60000"/>
                    </a:schemeClr>
                  </a:gs>
                  <a:gs pos="100000">
                    <a:schemeClr val="accent3">
                      <a:lumMod val="60000"/>
                      <a:lumOff val="40000"/>
                      <a:alpha val="0"/>
                    </a:schemeClr>
                  </a:gs>
                </a:gsLst>
                <a:lin ang="5400000" scaled="1"/>
                <a:tileRect/>
              </a:gradFill>
              <a:ln w="12700" cmpd="sng">
                <a:noFill/>
                <a:prstDash val="solid"/>
              </a:ln>
            </p:spPr>
            <p:txBody>
              <a:bodyPr anchor="ctr">
                <a:spAutoFit/>
              </a:bodyPr>
              <a:lstStyle/>
              <a:p>
                <a:pPr algn="ctr" defTabSz="457135"/>
                <a:endParaRPr lang="en-US" sz="933" dirty="0">
                  <a:latin typeface="Lato"/>
                </a:endParaRPr>
              </a:p>
            </p:txBody>
          </p:sp>
        </p:grpSp>
        <p:grpSp>
          <p:nvGrpSpPr>
            <p:cNvPr id="69" name="Arrow B">
              <a:extLst>
                <a:ext uri="{FF2B5EF4-FFF2-40B4-BE49-F238E27FC236}">
                  <a16:creationId xmlns:a16="http://schemas.microsoft.com/office/drawing/2014/main" id="{FE6665EB-AA7F-41A4-B77D-EDEF435FE8E3}"/>
                </a:ext>
              </a:extLst>
            </p:cNvPr>
            <p:cNvGrpSpPr/>
            <p:nvPr/>
          </p:nvGrpSpPr>
          <p:grpSpPr>
            <a:xfrm>
              <a:off x="8452072" y="5346639"/>
              <a:ext cx="5411245" cy="2149592"/>
              <a:chOff x="11267472" y="7126651"/>
              <a:chExt cx="7213741" cy="2865239"/>
            </a:xfrm>
          </p:grpSpPr>
          <p:pic>
            <p:nvPicPr>
              <p:cNvPr id="102" name="Shadow" descr="D:\andrew\Работа\Андрей\00_Presentations\WOW\PPT ready\03\3570-1.png">
                <a:extLst>
                  <a:ext uri="{FF2B5EF4-FFF2-40B4-BE49-F238E27FC236}">
                    <a16:creationId xmlns:a16="http://schemas.microsoft.com/office/drawing/2014/main" id="{37638906-CBAD-4609-B25C-0D6BBAB9022E}"/>
                  </a:ext>
                </a:extLst>
              </p:cNvPr>
              <p:cNvPicPr>
                <a:picLocks noChangeAspect="1" noChangeArrowheads="1"/>
              </p:cNvPicPr>
              <p:nvPr/>
            </p:nvPicPr>
            <p:blipFill>
              <a:blip r:embed="rId2" cstate="print"/>
              <a:srcRect/>
              <a:stretch>
                <a:fillRect/>
              </a:stretch>
            </p:blipFill>
            <p:spPr bwMode="auto">
              <a:xfrm>
                <a:off x="11267472" y="7126651"/>
                <a:ext cx="6227763" cy="444500"/>
              </a:xfrm>
              <a:prstGeom prst="rect">
                <a:avLst/>
              </a:prstGeom>
              <a:noFill/>
            </p:spPr>
          </p:pic>
          <p:sp>
            <p:nvSpPr>
              <p:cNvPr id="103" name="Arrow">
                <a:extLst>
                  <a:ext uri="{FF2B5EF4-FFF2-40B4-BE49-F238E27FC236}">
                    <a16:creationId xmlns:a16="http://schemas.microsoft.com/office/drawing/2014/main" id="{82651172-0923-4522-9555-8E4025BBB237}"/>
                  </a:ext>
                </a:extLst>
              </p:cNvPr>
              <p:cNvSpPr/>
              <p:nvPr/>
            </p:nvSpPr>
            <p:spPr>
              <a:xfrm>
                <a:off x="11290799" y="7556359"/>
                <a:ext cx="6967360" cy="2435531"/>
              </a:xfrm>
              <a:custGeom>
                <a:avLst/>
                <a:gdLst/>
                <a:ahLst/>
                <a:cxnLst/>
                <a:rect l="0" t="0" r="0" b="0"/>
                <a:pathLst>
                  <a:path w="6967359" h="2435529">
                    <a:moveTo>
                      <a:pt x="6748894" y="821918"/>
                    </a:moveTo>
                    <a:lnTo>
                      <a:pt x="5926988" y="25"/>
                    </a:lnTo>
                    <a:lnTo>
                      <a:pt x="5926988" y="0"/>
                    </a:lnTo>
                    <a:lnTo>
                      <a:pt x="0" y="952"/>
                    </a:lnTo>
                    <a:lnTo>
                      <a:pt x="1500885" y="2435529"/>
                    </a:lnTo>
                    <a:lnTo>
                      <a:pt x="5926988" y="2434869"/>
                    </a:lnTo>
                    <a:lnTo>
                      <a:pt x="6748983" y="1612912"/>
                    </a:lnTo>
                    <a:cubicBezTo>
                      <a:pt x="6967359" y="1394472"/>
                      <a:pt x="6967321" y="1040345"/>
                      <a:pt x="6748894" y="821918"/>
                    </a:cubicBezTo>
                    <a:close/>
                  </a:path>
                </a:pathLst>
              </a:custGeom>
              <a:solidFill>
                <a:schemeClr val="accent2">
                  <a:lumMod val="60000"/>
                  <a:lumOff val="40000"/>
                </a:schemeClr>
              </a:solidFill>
              <a:ln w="12700" cmpd="sng">
                <a:noFill/>
                <a:prstDash val="solid"/>
              </a:ln>
            </p:spPr>
            <p:txBody>
              <a:bodyPr anchor="ctr">
                <a:spAutoFit/>
              </a:bodyPr>
              <a:lstStyle/>
              <a:p>
                <a:pPr algn="ctr" defTabSz="457135"/>
                <a:endParaRPr lang="en-US" sz="933" dirty="0">
                  <a:latin typeface="Lato"/>
                </a:endParaRPr>
              </a:p>
            </p:txBody>
          </p:sp>
          <p:sp>
            <p:nvSpPr>
              <p:cNvPr id="104" name="Edge">
                <a:extLst>
                  <a:ext uri="{FF2B5EF4-FFF2-40B4-BE49-F238E27FC236}">
                    <a16:creationId xmlns:a16="http://schemas.microsoft.com/office/drawing/2014/main" id="{661FBD7E-15B9-4263-BAFE-8F9D4ECBBDD9}"/>
                  </a:ext>
                </a:extLst>
              </p:cNvPr>
              <p:cNvSpPr/>
              <p:nvPr/>
            </p:nvSpPr>
            <p:spPr>
              <a:xfrm>
                <a:off x="17396240" y="7556361"/>
                <a:ext cx="1084973" cy="2434869"/>
              </a:xfrm>
              <a:custGeom>
                <a:avLst/>
                <a:gdLst/>
                <a:ahLst/>
                <a:cxnLst/>
                <a:rect l="0" t="0" r="0" b="0"/>
                <a:pathLst>
                  <a:path w="1084973" h="2434869">
                    <a:moveTo>
                      <a:pt x="866508" y="821893"/>
                    </a:moveTo>
                    <a:lnTo>
                      <a:pt x="44602" y="0"/>
                    </a:lnTo>
                    <a:lnTo>
                      <a:pt x="0" y="0"/>
                    </a:lnTo>
                    <a:lnTo>
                      <a:pt x="821905" y="821893"/>
                    </a:lnTo>
                    <a:cubicBezTo>
                      <a:pt x="1040333" y="1040320"/>
                      <a:pt x="1040358" y="1394447"/>
                      <a:pt x="821994" y="1612861"/>
                    </a:cubicBezTo>
                    <a:lnTo>
                      <a:pt x="0" y="2434869"/>
                    </a:lnTo>
                    <a:lnTo>
                      <a:pt x="44602" y="2434869"/>
                    </a:lnTo>
                    <a:lnTo>
                      <a:pt x="866597" y="1612861"/>
                    </a:lnTo>
                    <a:cubicBezTo>
                      <a:pt x="1084973" y="1394447"/>
                      <a:pt x="1084935" y="1040320"/>
                      <a:pt x="866508" y="821893"/>
                    </a:cubicBezTo>
                    <a:close/>
                  </a:path>
                </a:pathLst>
              </a:custGeom>
              <a:gradFill flip="none" rotWithShape="1">
                <a:gsLst>
                  <a:gs pos="0">
                    <a:schemeClr val="accent2">
                      <a:lumMod val="60000"/>
                      <a:lumOff val="40000"/>
                      <a:alpha val="0"/>
                    </a:schemeClr>
                  </a:gs>
                  <a:gs pos="50000">
                    <a:schemeClr val="accent2">
                      <a:lumMod val="40000"/>
                      <a:lumOff val="60000"/>
                    </a:schemeClr>
                  </a:gs>
                  <a:gs pos="100000">
                    <a:schemeClr val="accent2">
                      <a:lumMod val="60000"/>
                      <a:lumOff val="40000"/>
                      <a:alpha val="0"/>
                    </a:schemeClr>
                  </a:gs>
                </a:gsLst>
                <a:lin ang="5400000" scaled="1"/>
                <a:tileRect/>
              </a:gradFill>
              <a:ln w="12700" cmpd="sng">
                <a:noFill/>
                <a:prstDash val="solid"/>
              </a:ln>
            </p:spPr>
            <p:txBody>
              <a:bodyPr anchor="ctr">
                <a:spAutoFit/>
              </a:bodyPr>
              <a:lstStyle/>
              <a:p>
                <a:pPr algn="ctr" defTabSz="457135"/>
                <a:endParaRPr lang="en-US" sz="933" dirty="0">
                  <a:latin typeface="Lato"/>
                </a:endParaRPr>
              </a:p>
            </p:txBody>
          </p:sp>
        </p:grpSp>
        <p:grpSp>
          <p:nvGrpSpPr>
            <p:cNvPr id="70" name="Arrow A">
              <a:extLst>
                <a:ext uri="{FF2B5EF4-FFF2-40B4-BE49-F238E27FC236}">
                  <a16:creationId xmlns:a16="http://schemas.microsoft.com/office/drawing/2014/main" id="{39DECE34-408C-437E-9B1A-DA1A445DC849}"/>
                </a:ext>
              </a:extLst>
            </p:cNvPr>
            <p:cNvGrpSpPr/>
            <p:nvPr/>
          </p:nvGrpSpPr>
          <p:grpSpPr>
            <a:xfrm>
              <a:off x="9505536" y="7171559"/>
              <a:ext cx="5902541" cy="2546463"/>
              <a:chOff x="12671847" y="9559128"/>
              <a:chExt cx="7868689" cy="3394236"/>
            </a:xfrm>
          </p:grpSpPr>
          <p:pic>
            <p:nvPicPr>
              <p:cNvPr id="98" name="Shadow" descr="D:\andrew\Работа\Андрей\00_Presentations\WOW\PPT ready\03\3570-1.png">
                <a:extLst>
                  <a:ext uri="{FF2B5EF4-FFF2-40B4-BE49-F238E27FC236}">
                    <a16:creationId xmlns:a16="http://schemas.microsoft.com/office/drawing/2014/main" id="{BCCCCA43-4800-44C1-BF62-753D81510B71}"/>
                  </a:ext>
                </a:extLst>
              </p:cNvPr>
              <p:cNvPicPr>
                <a:picLocks noChangeAspect="1" noChangeArrowheads="1"/>
              </p:cNvPicPr>
              <p:nvPr/>
            </p:nvPicPr>
            <p:blipFill>
              <a:blip r:embed="rId2" cstate="print"/>
              <a:srcRect/>
              <a:stretch>
                <a:fillRect/>
              </a:stretch>
            </p:blipFill>
            <p:spPr bwMode="auto">
              <a:xfrm>
                <a:off x="12671847" y="9559128"/>
                <a:ext cx="6227763" cy="444500"/>
              </a:xfrm>
              <a:prstGeom prst="rect">
                <a:avLst/>
              </a:prstGeom>
              <a:noFill/>
            </p:spPr>
          </p:pic>
          <p:pic>
            <p:nvPicPr>
              <p:cNvPr id="99" name="Shadow" descr="D:\andrew\Работа\Андрей\00_Presentations\WOW\PPT ready\03\3570-3.png">
                <a:extLst>
                  <a:ext uri="{FF2B5EF4-FFF2-40B4-BE49-F238E27FC236}">
                    <a16:creationId xmlns:a16="http://schemas.microsoft.com/office/drawing/2014/main" id="{43A98909-B5E2-4C51-AB3C-0175BED3C460}"/>
                  </a:ext>
                </a:extLst>
              </p:cNvPr>
              <p:cNvPicPr>
                <a:picLocks noChangeAspect="1" noChangeArrowheads="1"/>
              </p:cNvPicPr>
              <p:nvPr/>
            </p:nvPicPr>
            <p:blipFill>
              <a:blip r:embed="rId3" cstate="print"/>
              <a:srcRect/>
              <a:stretch>
                <a:fillRect/>
              </a:stretch>
            </p:blipFill>
            <p:spPr bwMode="auto">
              <a:xfrm>
                <a:off x="14465173" y="10999152"/>
                <a:ext cx="6075363" cy="1954212"/>
              </a:xfrm>
              <a:prstGeom prst="rect">
                <a:avLst/>
              </a:prstGeom>
              <a:noFill/>
            </p:spPr>
          </p:pic>
          <p:sp>
            <p:nvSpPr>
              <p:cNvPr id="100" name="Arrow">
                <a:extLst>
                  <a:ext uri="{FF2B5EF4-FFF2-40B4-BE49-F238E27FC236}">
                    <a16:creationId xmlns:a16="http://schemas.microsoft.com/office/drawing/2014/main" id="{2DB9B28E-9D9F-4F72-864B-8901E06F1706}"/>
                  </a:ext>
                </a:extLst>
              </p:cNvPr>
              <p:cNvSpPr/>
              <p:nvPr/>
            </p:nvSpPr>
            <p:spPr>
              <a:xfrm>
                <a:off x="12947830" y="9990928"/>
                <a:ext cx="6967397" cy="2435530"/>
              </a:xfrm>
              <a:custGeom>
                <a:avLst/>
                <a:gdLst/>
                <a:ahLst/>
                <a:cxnLst/>
                <a:rect l="0" t="0" r="0" b="0"/>
                <a:pathLst>
                  <a:path w="6967397" h="2435529">
                    <a:moveTo>
                      <a:pt x="6748919" y="821918"/>
                    </a:moveTo>
                    <a:lnTo>
                      <a:pt x="5927013" y="12"/>
                    </a:lnTo>
                    <a:lnTo>
                      <a:pt x="5927013" y="0"/>
                    </a:lnTo>
                    <a:lnTo>
                      <a:pt x="0" y="952"/>
                    </a:lnTo>
                    <a:lnTo>
                      <a:pt x="1500911" y="2435529"/>
                    </a:lnTo>
                    <a:lnTo>
                      <a:pt x="5927013" y="2434869"/>
                    </a:lnTo>
                    <a:lnTo>
                      <a:pt x="6749008" y="1612912"/>
                    </a:lnTo>
                    <a:cubicBezTo>
                      <a:pt x="6967397" y="1394472"/>
                      <a:pt x="6967334" y="1040333"/>
                      <a:pt x="6748919" y="821918"/>
                    </a:cubicBezTo>
                    <a:close/>
                  </a:path>
                </a:pathLst>
              </a:custGeom>
              <a:solidFill>
                <a:schemeClr val="accent1">
                  <a:lumMod val="60000"/>
                  <a:lumOff val="40000"/>
                </a:schemeClr>
              </a:solidFill>
              <a:ln w="12700" cmpd="sng">
                <a:noFill/>
                <a:prstDash val="solid"/>
              </a:ln>
            </p:spPr>
            <p:txBody>
              <a:bodyPr anchor="ctr">
                <a:spAutoFit/>
              </a:bodyPr>
              <a:lstStyle/>
              <a:p>
                <a:pPr algn="ctr" defTabSz="457135"/>
                <a:endParaRPr lang="en-US" sz="933" dirty="0">
                  <a:latin typeface="Lato"/>
                </a:endParaRPr>
              </a:p>
            </p:txBody>
          </p:sp>
          <p:sp>
            <p:nvSpPr>
              <p:cNvPr id="101" name="Edge">
                <a:extLst>
                  <a:ext uri="{FF2B5EF4-FFF2-40B4-BE49-F238E27FC236}">
                    <a16:creationId xmlns:a16="http://schemas.microsoft.com/office/drawing/2014/main" id="{44015B6C-5A73-406E-BF90-D19998708F2F}"/>
                  </a:ext>
                </a:extLst>
              </p:cNvPr>
              <p:cNvSpPr/>
              <p:nvPr/>
            </p:nvSpPr>
            <p:spPr>
              <a:xfrm>
                <a:off x="18897159" y="9990928"/>
                <a:ext cx="1084986" cy="2434870"/>
              </a:xfrm>
              <a:custGeom>
                <a:avLst/>
                <a:gdLst/>
                <a:ahLst/>
                <a:cxnLst/>
                <a:rect l="0" t="0" r="0" b="0"/>
                <a:pathLst>
                  <a:path w="1084986" h="2434869">
                    <a:moveTo>
                      <a:pt x="866508" y="821893"/>
                    </a:moveTo>
                    <a:lnTo>
                      <a:pt x="44602" y="0"/>
                    </a:lnTo>
                    <a:lnTo>
                      <a:pt x="0" y="0"/>
                    </a:lnTo>
                    <a:lnTo>
                      <a:pt x="821905" y="821893"/>
                    </a:lnTo>
                    <a:cubicBezTo>
                      <a:pt x="1040333" y="1040320"/>
                      <a:pt x="1040358" y="1394447"/>
                      <a:pt x="821982" y="1612861"/>
                    </a:cubicBezTo>
                    <a:lnTo>
                      <a:pt x="0" y="2434869"/>
                    </a:lnTo>
                    <a:lnTo>
                      <a:pt x="44602" y="2434869"/>
                    </a:lnTo>
                    <a:lnTo>
                      <a:pt x="866597" y="1612861"/>
                    </a:lnTo>
                    <a:cubicBezTo>
                      <a:pt x="1084986" y="1394447"/>
                      <a:pt x="1084922" y="1040320"/>
                      <a:pt x="866508" y="821893"/>
                    </a:cubicBezTo>
                    <a:close/>
                  </a:path>
                </a:pathLst>
              </a:custGeom>
              <a:gradFill flip="none" rotWithShape="1">
                <a:gsLst>
                  <a:gs pos="0">
                    <a:schemeClr val="accent1">
                      <a:lumMod val="60000"/>
                      <a:lumOff val="40000"/>
                      <a:alpha val="0"/>
                    </a:schemeClr>
                  </a:gs>
                  <a:gs pos="50000">
                    <a:schemeClr val="accent1">
                      <a:lumMod val="40000"/>
                      <a:lumOff val="60000"/>
                    </a:schemeClr>
                  </a:gs>
                  <a:gs pos="100000">
                    <a:schemeClr val="accent1">
                      <a:lumMod val="60000"/>
                      <a:lumOff val="40000"/>
                      <a:alpha val="0"/>
                    </a:schemeClr>
                  </a:gs>
                </a:gsLst>
                <a:lin ang="5400000" scaled="1"/>
                <a:tileRect/>
              </a:gradFill>
              <a:ln w="12700" cmpd="sng">
                <a:noFill/>
                <a:prstDash val="solid"/>
              </a:ln>
            </p:spPr>
            <p:txBody>
              <a:bodyPr anchor="ctr">
                <a:spAutoFit/>
              </a:bodyPr>
              <a:lstStyle/>
              <a:p>
                <a:pPr algn="ctr" defTabSz="457135"/>
                <a:endParaRPr lang="en-US" sz="933" dirty="0">
                  <a:latin typeface="Lato"/>
                </a:endParaRPr>
              </a:p>
            </p:txBody>
          </p:sp>
        </p:grpSp>
        <p:grpSp>
          <p:nvGrpSpPr>
            <p:cNvPr id="77" name="Front shape D">
              <a:extLst>
                <a:ext uri="{FF2B5EF4-FFF2-40B4-BE49-F238E27FC236}">
                  <a16:creationId xmlns:a16="http://schemas.microsoft.com/office/drawing/2014/main" id="{DE37A5C9-AC20-45A7-9FAE-EE5C29B09919}"/>
                </a:ext>
              </a:extLst>
            </p:cNvPr>
            <p:cNvGrpSpPr/>
            <p:nvPr/>
          </p:nvGrpSpPr>
          <p:grpSpPr>
            <a:xfrm>
              <a:off x="4721821" y="1614843"/>
              <a:ext cx="7038956" cy="8675327"/>
              <a:chOff x="6294668" y="2152459"/>
              <a:chExt cx="9383646" cy="11563534"/>
            </a:xfrm>
          </p:grpSpPr>
          <p:pic>
            <p:nvPicPr>
              <p:cNvPr id="92" name="Shadow" descr="D:\andrew\Работа\Андрей\00_Presentations\WOW\PPT ready\03\3570-2.png">
                <a:extLst>
                  <a:ext uri="{FF2B5EF4-FFF2-40B4-BE49-F238E27FC236}">
                    <a16:creationId xmlns:a16="http://schemas.microsoft.com/office/drawing/2014/main" id="{27EB7EF3-0BEB-4671-9538-3E95A1057E24}"/>
                  </a:ext>
                </a:extLst>
              </p:cNvPr>
              <p:cNvPicPr>
                <a:picLocks noChangeAspect="1" noChangeArrowheads="1"/>
              </p:cNvPicPr>
              <p:nvPr/>
            </p:nvPicPr>
            <p:blipFill>
              <a:blip r:embed="rId4" cstate="print"/>
              <a:srcRect/>
              <a:stretch>
                <a:fillRect/>
              </a:stretch>
            </p:blipFill>
            <p:spPr bwMode="auto">
              <a:xfrm>
                <a:off x="6294668" y="2152459"/>
                <a:ext cx="2941638" cy="4105275"/>
              </a:xfrm>
              <a:prstGeom prst="rect">
                <a:avLst/>
              </a:prstGeom>
              <a:noFill/>
            </p:spPr>
          </p:pic>
          <p:sp>
            <p:nvSpPr>
              <p:cNvPr id="93" name="Body">
                <a:extLst>
                  <a:ext uri="{FF2B5EF4-FFF2-40B4-BE49-F238E27FC236}">
                    <a16:creationId xmlns:a16="http://schemas.microsoft.com/office/drawing/2014/main" id="{A2E88FDC-8144-4F0A-9066-39DC9E0FF109}"/>
                  </a:ext>
                </a:extLst>
              </p:cNvPr>
              <p:cNvSpPr/>
              <p:nvPr/>
            </p:nvSpPr>
            <p:spPr>
              <a:xfrm rot="244303">
                <a:off x="6646057" y="3363241"/>
                <a:ext cx="9032257" cy="10155404"/>
              </a:xfrm>
              <a:custGeom>
                <a:avLst/>
                <a:gdLst/>
                <a:ahLst/>
                <a:cxnLst/>
                <a:rect l="0" t="0" r="0" b="0"/>
                <a:pathLst>
                  <a:path w="8132191" h="10834090">
                    <a:moveTo>
                      <a:pt x="8132191" y="10834090"/>
                    </a:moveTo>
                    <a:lnTo>
                      <a:pt x="2391537" y="1522336"/>
                    </a:lnTo>
                    <a:cubicBezTo>
                      <a:pt x="2391448" y="1522183"/>
                      <a:pt x="2391308" y="1522031"/>
                      <a:pt x="2391232" y="1521879"/>
                    </a:cubicBezTo>
                    <a:lnTo>
                      <a:pt x="2148370" y="1127886"/>
                    </a:lnTo>
                    <a:cubicBezTo>
                      <a:pt x="1995157" y="863853"/>
                      <a:pt x="1891258" y="613587"/>
                      <a:pt x="1891258" y="253110"/>
                    </a:cubicBezTo>
                    <a:cubicBezTo>
                      <a:pt x="1891258" y="145199"/>
                      <a:pt x="1911680" y="63207"/>
                      <a:pt x="1945500" y="482"/>
                    </a:cubicBezTo>
                    <a:lnTo>
                      <a:pt x="1945360" y="0"/>
                    </a:lnTo>
                    <a:lnTo>
                      <a:pt x="1699183" y="399313"/>
                    </a:lnTo>
                    <a:lnTo>
                      <a:pt x="0" y="3155492"/>
                    </a:lnTo>
                    <a:cubicBezTo>
                      <a:pt x="45212" y="3298939"/>
                      <a:pt x="110299" y="3429761"/>
                      <a:pt x="188214" y="3564026"/>
                    </a:cubicBezTo>
                    <a:lnTo>
                      <a:pt x="4670221" y="10834090"/>
                    </a:lnTo>
                    <a:close/>
                  </a:path>
                </a:pathLst>
              </a:custGeom>
              <a:solidFill>
                <a:srgbClr val="7030A0"/>
              </a:solidFill>
              <a:ln w="12700" cmpd="sng">
                <a:noFill/>
                <a:prstDash val="solid"/>
              </a:ln>
              <a:effectLst>
                <a:outerShdw blurRad="279400" dist="254000" dir="2700000" algn="tl" rotWithShape="0">
                  <a:prstClr val="black">
                    <a:alpha val="60000"/>
                  </a:prstClr>
                </a:outerShdw>
              </a:effectLst>
            </p:spPr>
            <p:txBody>
              <a:bodyPr wrap="square" anchor="ctr">
                <a:spAutoFit/>
              </a:bodyPr>
              <a:lstStyle/>
              <a:p>
                <a:pPr algn="ctr" defTabSz="457135"/>
                <a:endParaRPr lang="en-US" sz="933" dirty="0">
                  <a:latin typeface="Lato"/>
                </a:endParaRPr>
              </a:p>
            </p:txBody>
          </p:sp>
          <p:sp>
            <p:nvSpPr>
              <p:cNvPr id="94" name="Thickness">
                <a:extLst>
                  <a:ext uri="{FF2B5EF4-FFF2-40B4-BE49-F238E27FC236}">
                    <a16:creationId xmlns:a16="http://schemas.microsoft.com/office/drawing/2014/main" id="{EBC49F7F-63C4-450D-8589-C6073CAF072B}"/>
                  </a:ext>
                </a:extLst>
              </p:cNvPr>
              <p:cNvSpPr/>
              <p:nvPr/>
            </p:nvSpPr>
            <p:spPr>
              <a:xfrm>
                <a:off x="9469480" y="4302817"/>
                <a:ext cx="5841175" cy="9413176"/>
              </a:xfrm>
              <a:custGeom>
                <a:avLst/>
                <a:gdLst/>
                <a:ahLst/>
                <a:cxnLst/>
                <a:rect l="0" t="0" r="0" b="0"/>
                <a:pathLst>
                  <a:path w="5841174" h="9413176">
                    <a:moveTo>
                      <a:pt x="0" y="23380"/>
                    </a:moveTo>
                    <a:lnTo>
                      <a:pt x="5788774" y="9413176"/>
                    </a:lnTo>
                    <a:lnTo>
                      <a:pt x="5841174" y="9413176"/>
                    </a:lnTo>
                    <a:lnTo>
                      <a:pt x="37985" y="0"/>
                    </a:lnTo>
                    <a:close/>
                  </a:path>
                </a:pathLst>
              </a:custGeom>
              <a:gradFill flip="none" rotWithShape="1">
                <a:gsLst>
                  <a:gs pos="0">
                    <a:schemeClr val="accent4">
                      <a:lumMod val="60000"/>
                      <a:lumOff val="40000"/>
                      <a:alpha val="0"/>
                    </a:schemeClr>
                  </a:gs>
                  <a:gs pos="100000">
                    <a:schemeClr val="accent4">
                      <a:lumMod val="40000"/>
                      <a:lumOff val="60000"/>
                    </a:schemeClr>
                  </a:gs>
                </a:gsLst>
                <a:lin ang="2700000" scaled="1"/>
                <a:tileRect/>
              </a:gradFill>
              <a:ln w="12700" cmpd="sng">
                <a:noFill/>
                <a:prstDash val="solid"/>
              </a:ln>
            </p:spPr>
            <p:txBody>
              <a:bodyPr anchor="ctr">
                <a:spAutoFit/>
              </a:bodyPr>
              <a:lstStyle/>
              <a:p>
                <a:pPr algn="ctr" defTabSz="457135"/>
                <a:endParaRPr lang="en-US" sz="933" dirty="0">
                  <a:latin typeface="Lato"/>
                </a:endParaRPr>
              </a:p>
            </p:txBody>
          </p:sp>
        </p:grpSp>
        <p:grpSp>
          <p:nvGrpSpPr>
            <p:cNvPr id="78" name="Front shape C">
              <a:extLst>
                <a:ext uri="{FF2B5EF4-FFF2-40B4-BE49-F238E27FC236}">
                  <a16:creationId xmlns:a16="http://schemas.microsoft.com/office/drawing/2014/main" id="{6F4C1DAD-AE51-4600-8C00-16A3F6DA6AD0}"/>
                </a:ext>
              </a:extLst>
            </p:cNvPr>
            <p:cNvGrpSpPr/>
            <p:nvPr/>
          </p:nvGrpSpPr>
          <p:grpSpPr>
            <a:xfrm>
              <a:off x="3292492" y="3345978"/>
              <a:ext cx="5595540" cy="6944197"/>
              <a:chOff x="3292492" y="3345978"/>
              <a:chExt cx="5595540" cy="6944197"/>
            </a:xfrm>
          </p:grpSpPr>
          <p:pic>
            <p:nvPicPr>
              <p:cNvPr id="89" name="Shadow" descr="D:\andrew\Работа\Андрей\00_Presentations\WOW\PPT ready\03\3570-2.png">
                <a:extLst>
                  <a:ext uri="{FF2B5EF4-FFF2-40B4-BE49-F238E27FC236}">
                    <a16:creationId xmlns:a16="http://schemas.microsoft.com/office/drawing/2014/main" id="{E23DDF3A-42A1-47A7-BE4A-53315F983E99}"/>
                  </a:ext>
                </a:extLst>
              </p:cNvPr>
              <p:cNvPicPr>
                <a:picLocks noChangeAspect="1" noChangeArrowheads="1"/>
              </p:cNvPicPr>
              <p:nvPr/>
            </p:nvPicPr>
            <p:blipFill>
              <a:blip r:embed="rId4" cstate="print"/>
              <a:srcRect/>
              <a:stretch>
                <a:fillRect/>
              </a:stretch>
            </p:blipFill>
            <p:spPr bwMode="auto">
              <a:xfrm>
                <a:off x="3292492" y="3345978"/>
                <a:ext cx="2206611" cy="3079907"/>
              </a:xfrm>
              <a:prstGeom prst="rect">
                <a:avLst/>
              </a:prstGeom>
              <a:noFill/>
            </p:spPr>
          </p:pic>
          <p:sp>
            <p:nvSpPr>
              <p:cNvPr id="90" name="Body">
                <a:extLst>
                  <a:ext uri="{FF2B5EF4-FFF2-40B4-BE49-F238E27FC236}">
                    <a16:creationId xmlns:a16="http://schemas.microsoft.com/office/drawing/2014/main" id="{6BFC1A55-FEC9-41BA-ADB7-0CAD49E35648}"/>
                  </a:ext>
                </a:extLst>
              </p:cNvPr>
              <p:cNvSpPr/>
              <p:nvPr/>
            </p:nvSpPr>
            <p:spPr>
              <a:xfrm>
                <a:off x="3914462" y="3989815"/>
                <a:ext cx="4973570" cy="6300360"/>
              </a:xfrm>
              <a:custGeom>
                <a:avLst/>
                <a:gdLst/>
                <a:ahLst/>
                <a:cxnLst/>
                <a:rect l="0" t="0" r="0" b="0"/>
                <a:pathLst>
                  <a:path w="6630276" h="8397887">
                    <a:moveTo>
                      <a:pt x="6630276" y="8397887"/>
                    </a:moveTo>
                    <a:lnTo>
                      <a:pt x="2391511" y="1522336"/>
                    </a:lnTo>
                    <a:cubicBezTo>
                      <a:pt x="2391422" y="1522183"/>
                      <a:pt x="2391321" y="1522018"/>
                      <a:pt x="2391232" y="1521853"/>
                    </a:cubicBezTo>
                    <a:lnTo>
                      <a:pt x="2148344" y="1127886"/>
                    </a:lnTo>
                    <a:cubicBezTo>
                      <a:pt x="1995131" y="863879"/>
                      <a:pt x="1891258" y="613587"/>
                      <a:pt x="1891258" y="253123"/>
                    </a:cubicBezTo>
                    <a:cubicBezTo>
                      <a:pt x="1891258" y="145211"/>
                      <a:pt x="1911692" y="63207"/>
                      <a:pt x="1945487" y="482"/>
                    </a:cubicBezTo>
                    <a:lnTo>
                      <a:pt x="1945360" y="0"/>
                    </a:lnTo>
                    <a:lnTo>
                      <a:pt x="1699183" y="399313"/>
                    </a:lnTo>
                    <a:lnTo>
                      <a:pt x="0" y="3155467"/>
                    </a:lnTo>
                    <a:cubicBezTo>
                      <a:pt x="45199" y="3298964"/>
                      <a:pt x="110286" y="3429761"/>
                      <a:pt x="188201" y="3564013"/>
                    </a:cubicBezTo>
                    <a:lnTo>
                      <a:pt x="3168294" y="8397887"/>
                    </a:lnTo>
                    <a:close/>
                  </a:path>
                </a:pathLst>
              </a:custGeom>
              <a:solidFill>
                <a:srgbClr val="92D050"/>
              </a:solidFill>
              <a:ln w="12700" cmpd="sng">
                <a:noFill/>
                <a:prstDash val="solid"/>
              </a:ln>
              <a:effectLst>
                <a:outerShdw blurRad="279400" dist="254000" dir="2700000" sx="99000" sy="99000" algn="tl" rotWithShape="0">
                  <a:prstClr val="black">
                    <a:alpha val="60000"/>
                  </a:prstClr>
                </a:outerShdw>
              </a:effectLst>
            </p:spPr>
            <p:txBody>
              <a:bodyPr anchor="ctr">
                <a:spAutoFit/>
              </a:bodyPr>
              <a:lstStyle/>
              <a:p>
                <a:pPr algn="ctr" defTabSz="457135"/>
                <a:endParaRPr lang="en-US" sz="933" dirty="0">
                  <a:latin typeface="Lato"/>
                </a:endParaRPr>
              </a:p>
            </p:txBody>
          </p:sp>
          <p:sp>
            <p:nvSpPr>
              <p:cNvPr id="91" name="Freeform 79">
                <a:extLst>
                  <a:ext uri="{FF2B5EF4-FFF2-40B4-BE49-F238E27FC236}">
                    <a16:creationId xmlns:a16="http://schemas.microsoft.com/office/drawing/2014/main" id="{03D44A62-B73F-4DC8-AC3B-14B1EBBF558D}"/>
                  </a:ext>
                </a:extLst>
              </p:cNvPr>
              <p:cNvSpPr/>
              <p:nvPr/>
            </p:nvSpPr>
            <p:spPr>
              <a:xfrm>
                <a:off x="5527683" y="4885932"/>
                <a:ext cx="3359738" cy="5404238"/>
              </a:xfrm>
              <a:custGeom>
                <a:avLst/>
                <a:gdLst>
                  <a:gd name="connsiteX0" fmla="*/ 28494 w 3359738"/>
                  <a:gd name="connsiteY0" fmla="*/ 0 h 5404238"/>
                  <a:gd name="connsiteX1" fmla="*/ 3359738 w 3359738"/>
                  <a:gd name="connsiteY1" fmla="*/ 5404238 h 5404238"/>
                  <a:gd name="connsiteX2" fmla="*/ 3320431 w 3359738"/>
                  <a:gd name="connsiteY2" fmla="*/ 5404238 h 5404238"/>
                  <a:gd name="connsiteX3" fmla="*/ 0 w 3359738"/>
                  <a:gd name="connsiteY3" fmla="*/ 17541 h 5404238"/>
                  <a:gd name="connsiteX4" fmla="*/ 28494 w 3359738"/>
                  <a:gd name="connsiteY4" fmla="*/ 0 h 540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738" h="5404238">
                    <a:moveTo>
                      <a:pt x="28494" y="0"/>
                    </a:moveTo>
                    <a:lnTo>
                      <a:pt x="3359738" y="5404238"/>
                    </a:lnTo>
                    <a:lnTo>
                      <a:pt x="3320431" y="5404238"/>
                    </a:lnTo>
                    <a:lnTo>
                      <a:pt x="0" y="17541"/>
                    </a:lnTo>
                    <a:lnTo>
                      <a:pt x="28494" y="0"/>
                    </a:lnTo>
                    <a:close/>
                  </a:path>
                </a:pathLst>
              </a:custGeom>
              <a:gradFill flip="none" rotWithShape="1">
                <a:gsLst>
                  <a:gs pos="0">
                    <a:schemeClr val="accent3">
                      <a:lumMod val="60000"/>
                      <a:lumOff val="40000"/>
                      <a:alpha val="0"/>
                    </a:schemeClr>
                  </a:gs>
                  <a:gs pos="100000">
                    <a:schemeClr val="accent3">
                      <a:lumMod val="40000"/>
                      <a:lumOff val="60000"/>
                    </a:schemeClr>
                  </a:gs>
                </a:gsLst>
                <a:lin ang="2700000" scaled="1"/>
                <a:tileRect/>
              </a:gradFill>
              <a:ln w="12700" cmpd="sng">
                <a:noFill/>
                <a:prstDash val="solid"/>
              </a:ln>
            </p:spPr>
            <p:txBody>
              <a:bodyPr wrap="square" anchor="ctr">
                <a:noAutofit/>
              </a:bodyPr>
              <a:lstStyle/>
              <a:p>
                <a:pPr algn="ctr" defTabSz="457135"/>
                <a:endParaRPr lang="en-US" sz="933" dirty="0">
                  <a:latin typeface="Lato"/>
                </a:endParaRPr>
              </a:p>
            </p:txBody>
          </p:sp>
        </p:grpSp>
        <p:grpSp>
          <p:nvGrpSpPr>
            <p:cNvPr id="79" name="Front shape B">
              <a:extLst>
                <a:ext uri="{FF2B5EF4-FFF2-40B4-BE49-F238E27FC236}">
                  <a16:creationId xmlns:a16="http://schemas.microsoft.com/office/drawing/2014/main" id="{0EC3F6AB-4185-4CF0-837F-44313CB454B1}"/>
                </a:ext>
              </a:extLst>
            </p:cNvPr>
            <p:cNvGrpSpPr/>
            <p:nvPr/>
          </p:nvGrpSpPr>
          <p:grpSpPr>
            <a:xfrm>
              <a:off x="1838325" y="5123750"/>
              <a:ext cx="4452773" cy="5166420"/>
              <a:chOff x="2450674" y="6829559"/>
              <a:chExt cx="5936000" cy="6886435"/>
            </a:xfrm>
          </p:grpSpPr>
          <p:pic>
            <p:nvPicPr>
              <p:cNvPr id="86" name="Shadow" descr="D:\andrew\Работа\Андрей\00_Presentations\WOW\PPT ready\03\3570-2.png">
                <a:extLst>
                  <a:ext uri="{FF2B5EF4-FFF2-40B4-BE49-F238E27FC236}">
                    <a16:creationId xmlns:a16="http://schemas.microsoft.com/office/drawing/2014/main" id="{9E323272-D386-4B8D-B976-EAF56A7DDE17}"/>
                  </a:ext>
                </a:extLst>
              </p:cNvPr>
              <p:cNvPicPr>
                <a:picLocks noChangeAspect="1" noChangeArrowheads="1"/>
              </p:cNvPicPr>
              <p:nvPr/>
            </p:nvPicPr>
            <p:blipFill>
              <a:blip r:embed="rId4" cstate="print"/>
              <a:srcRect/>
              <a:stretch>
                <a:fillRect/>
              </a:stretch>
            </p:blipFill>
            <p:spPr bwMode="auto">
              <a:xfrm>
                <a:off x="2450674" y="6829559"/>
                <a:ext cx="2941638" cy="4105275"/>
              </a:xfrm>
              <a:prstGeom prst="rect">
                <a:avLst/>
              </a:prstGeom>
              <a:noFill/>
            </p:spPr>
          </p:pic>
          <p:sp>
            <p:nvSpPr>
              <p:cNvPr id="87" name="Body">
                <a:extLst>
                  <a:ext uri="{FF2B5EF4-FFF2-40B4-BE49-F238E27FC236}">
                    <a16:creationId xmlns:a16="http://schemas.microsoft.com/office/drawing/2014/main" id="{7631CF14-64FB-4207-8574-CCA2F8422AD2}"/>
                  </a:ext>
                </a:extLst>
              </p:cNvPr>
              <p:cNvSpPr/>
              <p:nvPr/>
            </p:nvSpPr>
            <p:spPr>
              <a:xfrm>
                <a:off x="3237012" y="7733039"/>
                <a:ext cx="5128375" cy="5961697"/>
              </a:xfrm>
              <a:custGeom>
                <a:avLst/>
                <a:gdLst/>
                <a:ahLst/>
                <a:cxnLst/>
                <a:rect l="0" t="0" r="0" b="0"/>
                <a:pathLst>
                  <a:path w="5128374" h="5961697">
                    <a:moveTo>
                      <a:pt x="5128374" y="5961697"/>
                    </a:moveTo>
                    <a:lnTo>
                      <a:pt x="2391511" y="1522336"/>
                    </a:lnTo>
                    <a:cubicBezTo>
                      <a:pt x="2391422" y="1522183"/>
                      <a:pt x="2391321" y="1522031"/>
                      <a:pt x="2391232" y="1521853"/>
                    </a:cubicBezTo>
                    <a:lnTo>
                      <a:pt x="2148344" y="1127899"/>
                    </a:lnTo>
                    <a:cubicBezTo>
                      <a:pt x="1995131" y="863866"/>
                      <a:pt x="1891245" y="613600"/>
                      <a:pt x="1891245" y="253110"/>
                    </a:cubicBezTo>
                    <a:cubicBezTo>
                      <a:pt x="1891245" y="145199"/>
                      <a:pt x="1911692" y="63220"/>
                      <a:pt x="1945487" y="482"/>
                    </a:cubicBezTo>
                    <a:lnTo>
                      <a:pt x="1945360" y="0"/>
                    </a:lnTo>
                    <a:lnTo>
                      <a:pt x="1699171" y="399338"/>
                    </a:lnTo>
                    <a:lnTo>
                      <a:pt x="0" y="3155492"/>
                    </a:lnTo>
                    <a:cubicBezTo>
                      <a:pt x="45199" y="3298952"/>
                      <a:pt x="110286" y="3429774"/>
                      <a:pt x="188201" y="3564026"/>
                    </a:cubicBezTo>
                    <a:lnTo>
                      <a:pt x="1666367" y="5961697"/>
                    </a:lnTo>
                    <a:close/>
                  </a:path>
                </a:pathLst>
              </a:custGeom>
              <a:gradFill>
                <a:gsLst>
                  <a:gs pos="18000">
                    <a:schemeClr val="accent2">
                      <a:lumMod val="60000"/>
                      <a:lumOff val="40000"/>
                    </a:schemeClr>
                  </a:gs>
                  <a:gs pos="33000">
                    <a:schemeClr val="accent2">
                      <a:lumMod val="75000"/>
                    </a:schemeClr>
                  </a:gs>
                  <a:gs pos="100000">
                    <a:schemeClr val="accent2"/>
                  </a:gs>
                </a:gsLst>
                <a:lin ang="2700000" scaled="1"/>
              </a:gradFill>
              <a:ln w="12700" cmpd="sng">
                <a:noFill/>
                <a:prstDash val="solid"/>
              </a:ln>
              <a:effectLst>
                <a:outerShdw blurRad="279400" dist="254000" dir="2700000" sx="99000" sy="99000" algn="tl" rotWithShape="0">
                  <a:prstClr val="black">
                    <a:alpha val="60000"/>
                  </a:prstClr>
                </a:outerShdw>
              </a:effectLst>
            </p:spPr>
            <p:txBody>
              <a:bodyPr anchor="ctr">
                <a:spAutoFit/>
              </a:bodyPr>
              <a:lstStyle/>
              <a:p>
                <a:pPr algn="ctr" defTabSz="457135"/>
                <a:endParaRPr lang="en-US" sz="933" dirty="0">
                  <a:latin typeface="Lato"/>
                </a:endParaRPr>
              </a:p>
            </p:txBody>
          </p:sp>
          <p:sp>
            <p:nvSpPr>
              <p:cNvPr id="88" name="Thickness">
                <a:extLst>
                  <a:ext uri="{FF2B5EF4-FFF2-40B4-BE49-F238E27FC236}">
                    <a16:creationId xmlns:a16="http://schemas.microsoft.com/office/drawing/2014/main" id="{6C60E559-16D3-4F4D-B574-F9AF94603322}"/>
                  </a:ext>
                </a:extLst>
              </p:cNvPr>
              <p:cNvSpPr/>
              <p:nvPr/>
            </p:nvSpPr>
            <p:spPr>
              <a:xfrm>
                <a:off x="5368659" y="8882197"/>
                <a:ext cx="3018015" cy="4833797"/>
              </a:xfrm>
              <a:custGeom>
                <a:avLst/>
                <a:gdLst/>
                <a:ahLst/>
                <a:cxnLst/>
                <a:rect l="0" t="0" r="0" b="0"/>
                <a:pathLst>
                  <a:path w="3018015" h="4833797">
                    <a:moveTo>
                      <a:pt x="0" y="23418"/>
                    </a:moveTo>
                    <a:lnTo>
                      <a:pt x="2965640" y="4833797"/>
                    </a:lnTo>
                    <a:lnTo>
                      <a:pt x="3018015" y="4833797"/>
                    </a:lnTo>
                    <a:lnTo>
                      <a:pt x="37960" y="0"/>
                    </a:lnTo>
                    <a:close/>
                  </a:path>
                </a:pathLst>
              </a:custGeom>
              <a:gradFill flip="none" rotWithShape="1">
                <a:gsLst>
                  <a:gs pos="0">
                    <a:schemeClr val="accent2">
                      <a:lumMod val="60000"/>
                      <a:lumOff val="40000"/>
                      <a:alpha val="0"/>
                    </a:schemeClr>
                  </a:gs>
                  <a:gs pos="100000">
                    <a:schemeClr val="accent2">
                      <a:lumMod val="40000"/>
                      <a:lumOff val="60000"/>
                    </a:schemeClr>
                  </a:gs>
                </a:gsLst>
                <a:lin ang="2700000" scaled="1"/>
                <a:tileRect/>
              </a:gradFill>
              <a:ln w="12700" cmpd="sng">
                <a:noFill/>
                <a:prstDash val="solid"/>
              </a:ln>
            </p:spPr>
            <p:txBody>
              <a:bodyPr anchor="ctr">
                <a:spAutoFit/>
              </a:bodyPr>
              <a:lstStyle/>
              <a:p>
                <a:pPr algn="ctr" defTabSz="457135"/>
                <a:endParaRPr lang="en-US" sz="933" dirty="0">
                  <a:latin typeface="Lato"/>
                </a:endParaRPr>
              </a:p>
            </p:txBody>
          </p:sp>
        </p:grpSp>
        <p:grpSp>
          <p:nvGrpSpPr>
            <p:cNvPr id="80" name="Front shape A">
              <a:extLst>
                <a:ext uri="{FF2B5EF4-FFF2-40B4-BE49-F238E27FC236}">
                  <a16:creationId xmlns:a16="http://schemas.microsoft.com/office/drawing/2014/main" id="{CEA1B1DC-2A6E-46EE-86C8-092C268F47A7}"/>
                </a:ext>
              </a:extLst>
            </p:cNvPr>
            <p:cNvGrpSpPr/>
            <p:nvPr/>
          </p:nvGrpSpPr>
          <p:grpSpPr>
            <a:xfrm>
              <a:off x="194655" y="7224555"/>
              <a:ext cx="3515422" cy="3081574"/>
              <a:chOff x="259494" y="9629768"/>
              <a:chExt cx="4686416" cy="4107497"/>
            </a:xfrm>
          </p:grpSpPr>
          <p:pic>
            <p:nvPicPr>
              <p:cNvPr id="82" name="Shadow" descr="D:\andrew\Работа\Андрей\00_Presentations\WOW\PPT ready\03\3570-2.png">
                <a:extLst>
                  <a:ext uri="{FF2B5EF4-FFF2-40B4-BE49-F238E27FC236}">
                    <a16:creationId xmlns:a16="http://schemas.microsoft.com/office/drawing/2014/main" id="{BE455C5C-C186-42D7-B781-DCF9F1BB0922}"/>
                  </a:ext>
                </a:extLst>
              </p:cNvPr>
              <p:cNvPicPr>
                <a:picLocks noChangeAspect="1" noChangeArrowheads="1"/>
              </p:cNvPicPr>
              <p:nvPr/>
            </p:nvPicPr>
            <p:blipFill>
              <a:blip r:embed="rId4" cstate="print"/>
              <a:srcRect/>
              <a:stretch>
                <a:fillRect/>
              </a:stretch>
            </p:blipFill>
            <p:spPr bwMode="auto">
              <a:xfrm>
                <a:off x="259494" y="9629768"/>
                <a:ext cx="2941638" cy="4105275"/>
              </a:xfrm>
              <a:prstGeom prst="rect">
                <a:avLst/>
              </a:prstGeom>
              <a:noFill/>
            </p:spPr>
          </p:pic>
          <p:sp>
            <p:nvSpPr>
              <p:cNvPr id="83" name="Body">
                <a:extLst>
                  <a:ext uri="{FF2B5EF4-FFF2-40B4-BE49-F238E27FC236}">
                    <a16:creationId xmlns:a16="http://schemas.microsoft.com/office/drawing/2014/main" id="{060E9268-6A2B-4DDC-ABF8-2178050C83AE}"/>
                  </a:ext>
                </a:extLst>
              </p:cNvPr>
              <p:cNvSpPr/>
              <p:nvPr/>
            </p:nvSpPr>
            <p:spPr>
              <a:xfrm>
                <a:off x="955942" y="10207814"/>
                <a:ext cx="3989968" cy="3529451"/>
              </a:xfrm>
              <a:custGeom>
                <a:avLst/>
                <a:gdLst/>
                <a:ahLst/>
                <a:cxnLst/>
                <a:rect l="0" t="0" r="0" b="0"/>
                <a:pathLst>
                  <a:path w="3854589" h="3525494">
                    <a:moveTo>
                      <a:pt x="3854589" y="3525494"/>
                    </a:moveTo>
                    <a:lnTo>
                      <a:pt x="2619641" y="1522336"/>
                    </a:lnTo>
                    <a:cubicBezTo>
                      <a:pt x="2619552" y="1522183"/>
                      <a:pt x="2619451" y="1522031"/>
                      <a:pt x="2619362" y="1521853"/>
                    </a:cubicBezTo>
                    <a:lnTo>
                      <a:pt x="2376474" y="1127886"/>
                    </a:lnTo>
                    <a:cubicBezTo>
                      <a:pt x="2223262" y="863892"/>
                      <a:pt x="2119388" y="613587"/>
                      <a:pt x="2119388" y="253123"/>
                    </a:cubicBezTo>
                    <a:cubicBezTo>
                      <a:pt x="2119388" y="145224"/>
                      <a:pt x="2139823" y="63220"/>
                      <a:pt x="2173630" y="482"/>
                    </a:cubicBezTo>
                    <a:lnTo>
                      <a:pt x="2173490" y="0"/>
                    </a:lnTo>
                    <a:lnTo>
                      <a:pt x="1927301" y="399326"/>
                    </a:lnTo>
                    <a:lnTo>
                      <a:pt x="0" y="3525494"/>
                    </a:lnTo>
                    <a:close/>
                  </a:path>
                </a:pathLst>
              </a:custGeom>
              <a:solidFill>
                <a:schemeClr val="accent1">
                  <a:lumMod val="50000"/>
                </a:schemeClr>
              </a:solidFill>
              <a:ln w="12700" cmpd="sng">
                <a:noFill/>
                <a:prstDash val="solid"/>
              </a:ln>
              <a:effectLst>
                <a:outerShdw blurRad="279400" dist="254000" dir="2700000" sx="99000" sy="99000" algn="tl" rotWithShape="0">
                  <a:prstClr val="black">
                    <a:alpha val="60000"/>
                  </a:prstClr>
                </a:outerShdw>
              </a:effectLst>
            </p:spPr>
            <p:txBody>
              <a:bodyPr wrap="square" anchor="ctr">
                <a:spAutoFit/>
              </a:bodyPr>
              <a:lstStyle/>
              <a:p>
                <a:pPr algn="ctr" defTabSz="457135"/>
                <a:endParaRPr lang="en-US" sz="3200" dirty="0">
                  <a:latin typeface="Lato"/>
                </a:endParaRPr>
              </a:p>
            </p:txBody>
          </p:sp>
          <p:sp>
            <p:nvSpPr>
              <p:cNvPr id="84" name="Thickness">
                <a:extLst>
                  <a:ext uri="{FF2B5EF4-FFF2-40B4-BE49-F238E27FC236}">
                    <a16:creationId xmlns:a16="http://schemas.microsoft.com/office/drawing/2014/main" id="{89A2191D-F754-45B4-9D76-485B02493273}"/>
                  </a:ext>
                </a:extLst>
              </p:cNvPr>
              <p:cNvSpPr/>
              <p:nvPr/>
            </p:nvSpPr>
            <p:spPr>
              <a:xfrm>
                <a:off x="3347366" y="11219154"/>
                <a:ext cx="1577277" cy="2496846"/>
              </a:xfrm>
              <a:custGeom>
                <a:avLst/>
                <a:gdLst/>
                <a:ahLst/>
                <a:cxnLst/>
                <a:rect l="0" t="0" r="0" b="0"/>
                <a:pathLst>
                  <a:path w="1577276" h="2496845">
                    <a:moveTo>
                      <a:pt x="0" y="23393"/>
                    </a:moveTo>
                    <a:lnTo>
                      <a:pt x="1524876" y="2496845"/>
                    </a:lnTo>
                    <a:lnTo>
                      <a:pt x="1577276" y="2496845"/>
                    </a:lnTo>
                    <a:lnTo>
                      <a:pt x="37960" y="0"/>
                    </a:lnTo>
                    <a:close/>
                  </a:path>
                </a:pathLst>
              </a:custGeom>
              <a:gradFill flip="none" rotWithShape="1">
                <a:gsLst>
                  <a:gs pos="0">
                    <a:schemeClr val="accent1">
                      <a:lumMod val="60000"/>
                      <a:lumOff val="40000"/>
                      <a:alpha val="0"/>
                    </a:schemeClr>
                  </a:gs>
                  <a:gs pos="100000">
                    <a:schemeClr val="accent1">
                      <a:lumMod val="40000"/>
                      <a:lumOff val="60000"/>
                    </a:schemeClr>
                  </a:gs>
                </a:gsLst>
                <a:lin ang="2700000" scaled="1"/>
                <a:tileRect/>
              </a:gradFill>
              <a:ln w="12700" cmpd="sng">
                <a:noFill/>
                <a:prstDash val="solid"/>
              </a:ln>
            </p:spPr>
            <p:txBody>
              <a:bodyPr anchor="ctr">
                <a:spAutoFit/>
              </a:bodyPr>
              <a:lstStyle/>
              <a:p>
                <a:pPr algn="ctr" defTabSz="457135"/>
                <a:endParaRPr lang="en-US" sz="933" dirty="0">
                  <a:latin typeface="Lato"/>
                </a:endParaRPr>
              </a:p>
            </p:txBody>
          </p:sp>
        </p:grpSp>
      </p:grpSp>
      <p:sp>
        <p:nvSpPr>
          <p:cNvPr id="2" name="CaixaDeTexto 1">
            <a:extLst>
              <a:ext uri="{FF2B5EF4-FFF2-40B4-BE49-F238E27FC236}">
                <a16:creationId xmlns:a16="http://schemas.microsoft.com/office/drawing/2014/main" id="{9968C6D2-FFE2-4E06-BD96-344505760AC6}"/>
              </a:ext>
            </a:extLst>
          </p:cNvPr>
          <p:cNvSpPr txBox="1"/>
          <p:nvPr/>
        </p:nvSpPr>
        <p:spPr>
          <a:xfrm>
            <a:off x="7560234" y="4973628"/>
            <a:ext cx="2268570" cy="400110"/>
          </a:xfrm>
          <a:prstGeom prst="rect">
            <a:avLst/>
          </a:prstGeom>
          <a:noFill/>
        </p:spPr>
        <p:txBody>
          <a:bodyPr wrap="none" rtlCol="0">
            <a:spAutoFit/>
          </a:bodyPr>
          <a:lstStyle/>
          <a:p>
            <a:r>
              <a:rPr lang="pt-BR" sz="2000" b="1" dirty="0"/>
              <a:t>R$ 1.000 – R$ 5.000</a:t>
            </a:r>
          </a:p>
        </p:txBody>
      </p:sp>
      <p:sp>
        <p:nvSpPr>
          <p:cNvPr id="65" name="CaixaDeTexto 64">
            <a:extLst>
              <a:ext uri="{FF2B5EF4-FFF2-40B4-BE49-F238E27FC236}">
                <a16:creationId xmlns:a16="http://schemas.microsoft.com/office/drawing/2014/main" id="{95B0CBB2-9666-4B1F-BC5A-3E39E1DBC1A2}"/>
              </a:ext>
            </a:extLst>
          </p:cNvPr>
          <p:cNvSpPr txBox="1"/>
          <p:nvPr/>
        </p:nvSpPr>
        <p:spPr>
          <a:xfrm>
            <a:off x="1194389" y="5676718"/>
            <a:ext cx="982961" cy="646331"/>
          </a:xfrm>
          <a:prstGeom prst="rect">
            <a:avLst/>
          </a:prstGeom>
          <a:noFill/>
        </p:spPr>
        <p:txBody>
          <a:bodyPr wrap="none" rtlCol="0">
            <a:spAutoFit/>
          </a:bodyPr>
          <a:lstStyle/>
          <a:p>
            <a:r>
              <a:rPr lang="pt-BR" sz="3600" dirty="0">
                <a:solidFill>
                  <a:schemeClr val="bg1"/>
                </a:solidFill>
              </a:rPr>
              <a:t>76%</a:t>
            </a:r>
          </a:p>
        </p:txBody>
      </p:sp>
      <p:sp>
        <p:nvSpPr>
          <p:cNvPr id="66" name="CaixaDeTexto 65">
            <a:extLst>
              <a:ext uri="{FF2B5EF4-FFF2-40B4-BE49-F238E27FC236}">
                <a16:creationId xmlns:a16="http://schemas.microsoft.com/office/drawing/2014/main" id="{825CE3DA-327C-4748-892E-1076BE6DBB31}"/>
              </a:ext>
            </a:extLst>
          </p:cNvPr>
          <p:cNvSpPr txBox="1"/>
          <p:nvPr/>
        </p:nvSpPr>
        <p:spPr>
          <a:xfrm>
            <a:off x="5036287" y="3947156"/>
            <a:ext cx="1332416" cy="646331"/>
          </a:xfrm>
          <a:prstGeom prst="rect">
            <a:avLst/>
          </a:prstGeom>
          <a:noFill/>
        </p:spPr>
        <p:txBody>
          <a:bodyPr wrap="none" rtlCol="0">
            <a:spAutoFit/>
          </a:bodyPr>
          <a:lstStyle/>
          <a:p>
            <a:r>
              <a:rPr lang="pt-BR" sz="3600" dirty="0">
                <a:solidFill>
                  <a:schemeClr val="bg1"/>
                </a:solidFill>
              </a:rPr>
              <a:t>1,33%</a:t>
            </a:r>
          </a:p>
        </p:txBody>
      </p:sp>
      <p:sp>
        <p:nvSpPr>
          <p:cNvPr id="67" name="CaixaDeTexto 66">
            <a:extLst>
              <a:ext uri="{FF2B5EF4-FFF2-40B4-BE49-F238E27FC236}">
                <a16:creationId xmlns:a16="http://schemas.microsoft.com/office/drawing/2014/main" id="{886A42E1-4329-4C73-881A-87A0F8759E7D}"/>
              </a:ext>
            </a:extLst>
          </p:cNvPr>
          <p:cNvSpPr txBox="1"/>
          <p:nvPr/>
        </p:nvSpPr>
        <p:spPr>
          <a:xfrm>
            <a:off x="3870249" y="4482327"/>
            <a:ext cx="748923" cy="646331"/>
          </a:xfrm>
          <a:prstGeom prst="rect">
            <a:avLst/>
          </a:prstGeom>
          <a:noFill/>
        </p:spPr>
        <p:txBody>
          <a:bodyPr wrap="none" rtlCol="0">
            <a:spAutoFit/>
          </a:bodyPr>
          <a:lstStyle/>
          <a:p>
            <a:r>
              <a:rPr lang="pt-BR" sz="3600" dirty="0">
                <a:solidFill>
                  <a:schemeClr val="bg1"/>
                </a:solidFill>
              </a:rPr>
              <a:t>4%</a:t>
            </a:r>
          </a:p>
        </p:txBody>
      </p:sp>
      <p:sp>
        <p:nvSpPr>
          <p:cNvPr id="71" name="CaixaDeTexto 70">
            <a:extLst>
              <a:ext uri="{FF2B5EF4-FFF2-40B4-BE49-F238E27FC236}">
                <a16:creationId xmlns:a16="http://schemas.microsoft.com/office/drawing/2014/main" id="{31DBA3C1-6205-4A36-85FA-DC14679C68D7}"/>
              </a:ext>
            </a:extLst>
          </p:cNvPr>
          <p:cNvSpPr txBox="1"/>
          <p:nvPr/>
        </p:nvSpPr>
        <p:spPr>
          <a:xfrm>
            <a:off x="2225747" y="5113194"/>
            <a:ext cx="1566454" cy="646331"/>
          </a:xfrm>
          <a:prstGeom prst="rect">
            <a:avLst/>
          </a:prstGeom>
          <a:noFill/>
        </p:spPr>
        <p:txBody>
          <a:bodyPr wrap="none" rtlCol="0">
            <a:spAutoFit/>
          </a:bodyPr>
          <a:lstStyle/>
          <a:p>
            <a:r>
              <a:rPr lang="pt-BR" sz="3600" dirty="0">
                <a:solidFill>
                  <a:schemeClr val="bg1"/>
                </a:solidFill>
              </a:rPr>
              <a:t>18,67%</a:t>
            </a:r>
          </a:p>
        </p:txBody>
      </p:sp>
      <p:sp>
        <p:nvSpPr>
          <p:cNvPr id="72" name="CaixaDeTexto 71">
            <a:extLst>
              <a:ext uri="{FF2B5EF4-FFF2-40B4-BE49-F238E27FC236}">
                <a16:creationId xmlns:a16="http://schemas.microsoft.com/office/drawing/2014/main" id="{6FB41DCC-97E9-43B5-897D-6F15AFDEAB37}"/>
              </a:ext>
            </a:extLst>
          </p:cNvPr>
          <p:cNvSpPr txBox="1"/>
          <p:nvPr/>
        </p:nvSpPr>
        <p:spPr>
          <a:xfrm>
            <a:off x="5954042" y="2538850"/>
            <a:ext cx="2528256" cy="400110"/>
          </a:xfrm>
          <a:prstGeom prst="rect">
            <a:avLst/>
          </a:prstGeom>
          <a:noFill/>
        </p:spPr>
        <p:txBody>
          <a:bodyPr wrap="none" rtlCol="0">
            <a:spAutoFit/>
          </a:bodyPr>
          <a:lstStyle/>
          <a:p>
            <a:r>
              <a:rPr lang="pt-BR" sz="2000" b="1" dirty="0"/>
              <a:t>R$ 15.000 – R$ 20.000</a:t>
            </a:r>
          </a:p>
        </p:txBody>
      </p:sp>
      <p:sp>
        <p:nvSpPr>
          <p:cNvPr id="73" name="CaixaDeTexto 72">
            <a:extLst>
              <a:ext uri="{FF2B5EF4-FFF2-40B4-BE49-F238E27FC236}">
                <a16:creationId xmlns:a16="http://schemas.microsoft.com/office/drawing/2014/main" id="{1465F514-9B24-4D57-AA54-096F1F69EDF7}"/>
              </a:ext>
            </a:extLst>
          </p:cNvPr>
          <p:cNvSpPr txBox="1"/>
          <p:nvPr/>
        </p:nvSpPr>
        <p:spPr>
          <a:xfrm>
            <a:off x="6616367" y="3771014"/>
            <a:ext cx="2334293" cy="400110"/>
          </a:xfrm>
          <a:prstGeom prst="rect">
            <a:avLst/>
          </a:prstGeom>
          <a:noFill/>
        </p:spPr>
        <p:txBody>
          <a:bodyPr wrap="none" rtlCol="0">
            <a:spAutoFit/>
          </a:bodyPr>
          <a:lstStyle/>
          <a:p>
            <a:r>
              <a:rPr lang="pt-BR" sz="2000" b="1" dirty="0"/>
              <a:t>R$ 5</a:t>
            </a:r>
            <a:r>
              <a:rPr lang="pt-BR" b="1" dirty="0"/>
              <a:t>.000</a:t>
            </a:r>
            <a:r>
              <a:rPr lang="pt-BR" sz="2000" b="1" dirty="0"/>
              <a:t> – R$ 15.000</a:t>
            </a:r>
          </a:p>
        </p:txBody>
      </p:sp>
      <p:sp>
        <p:nvSpPr>
          <p:cNvPr id="74" name="CaixaDeTexto 73">
            <a:extLst>
              <a:ext uri="{FF2B5EF4-FFF2-40B4-BE49-F238E27FC236}">
                <a16:creationId xmlns:a16="http://schemas.microsoft.com/office/drawing/2014/main" id="{E9A45905-5BEF-495D-8F4E-090FF52D10A8}"/>
              </a:ext>
            </a:extLst>
          </p:cNvPr>
          <p:cNvSpPr txBox="1"/>
          <p:nvPr/>
        </p:nvSpPr>
        <p:spPr>
          <a:xfrm>
            <a:off x="5117077" y="1440851"/>
            <a:ext cx="2528256" cy="400110"/>
          </a:xfrm>
          <a:prstGeom prst="rect">
            <a:avLst/>
          </a:prstGeom>
          <a:noFill/>
        </p:spPr>
        <p:txBody>
          <a:bodyPr wrap="none" rtlCol="0">
            <a:spAutoFit/>
          </a:bodyPr>
          <a:lstStyle/>
          <a:p>
            <a:r>
              <a:rPr lang="pt-BR" sz="2000" b="1" dirty="0"/>
              <a:t>R$ 20.000 – R$ 30.000</a:t>
            </a:r>
          </a:p>
        </p:txBody>
      </p:sp>
      <p:sp>
        <p:nvSpPr>
          <p:cNvPr id="75" name="CaixaDeTexto 74">
            <a:extLst>
              <a:ext uri="{FF2B5EF4-FFF2-40B4-BE49-F238E27FC236}">
                <a16:creationId xmlns:a16="http://schemas.microsoft.com/office/drawing/2014/main" id="{51F33966-C6B9-42B3-92E8-657982A52402}"/>
              </a:ext>
            </a:extLst>
          </p:cNvPr>
          <p:cNvSpPr txBox="1"/>
          <p:nvPr/>
        </p:nvSpPr>
        <p:spPr>
          <a:xfrm rot="18243482">
            <a:off x="515906" y="5407583"/>
            <a:ext cx="1444626" cy="276999"/>
          </a:xfrm>
          <a:prstGeom prst="rect">
            <a:avLst/>
          </a:prstGeom>
          <a:noFill/>
        </p:spPr>
        <p:txBody>
          <a:bodyPr wrap="none" rtlCol="0">
            <a:spAutoFit/>
          </a:bodyPr>
          <a:lstStyle/>
          <a:p>
            <a:r>
              <a:rPr lang="pt-BR" sz="1200" b="1" dirty="0">
                <a:solidFill>
                  <a:srgbClr val="002060"/>
                </a:solidFill>
              </a:rPr>
              <a:t>R$ 1.000 – R$ 5.000</a:t>
            </a:r>
          </a:p>
        </p:txBody>
      </p:sp>
      <p:sp>
        <p:nvSpPr>
          <p:cNvPr id="140" name="CaixaDeTexto 139">
            <a:extLst>
              <a:ext uri="{FF2B5EF4-FFF2-40B4-BE49-F238E27FC236}">
                <a16:creationId xmlns:a16="http://schemas.microsoft.com/office/drawing/2014/main" id="{51F33966-C6B9-42B3-92E8-657982A52402}"/>
              </a:ext>
            </a:extLst>
          </p:cNvPr>
          <p:cNvSpPr txBox="1"/>
          <p:nvPr/>
        </p:nvSpPr>
        <p:spPr>
          <a:xfrm rot="18243482">
            <a:off x="2635431" y="2653926"/>
            <a:ext cx="1601721" cy="276999"/>
          </a:xfrm>
          <a:prstGeom prst="rect">
            <a:avLst/>
          </a:prstGeom>
          <a:noFill/>
        </p:spPr>
        <p:txBody>
          <a:bodyPr wrap="none" rtlCol="0">
            <a:spAutoFit/>
          </a:bodyPr>
          <a:lstStyle/>
          <a:p>
            <a:r>
              <a:rPr lang="pt-BR" sz="1200" b="1" dirty="0">
                <a:solidFill>
                  <a:srgbClr val="002060"/>
                </a:solidFill>
              </a:rPr>
              <a:t>R$ 15.000 – R$ 20.000</a:t>
            </a:r>
          </a:p>
        </p:txBody>
      </p:sp>
      <p:sp>
        <p:nvSpPr>
          <p:cNvPr id="141" name="CaixaDeTexto 140">
            <a:extLst>
              <a:ext uri="{FF2B5EF4-FFF2-40B4-BE49-F238E27FC236}">
                <a16:creationId xmlns:a16="http://schemas.microsoft.com/office/drawing/2014/main" id="{51F33966-C6B9-42B3-92E8-657982A52402}"/>
              </a:ext>
            </a:extLst>
          </p:cNvPr>
          <p:cNvSpPr txBox="1"/>
          <p:nvPr/>
        </p:nvSpPr>
        <p:spPr>
          <a:xfrm rot="18581925">
            <a:off x="3665167" y="1430021"/>
            <a:ext cx="1601721" cy="276999"/>
          </a:xfrm>
          <a:prstGeom prst="rect">
            <a:avLst/>
          </a:prstGeom>
          <a:noFill/>
        </p:spPr>
        <p:txBody>
          <a:bodyPr wrap="none" rtlCol="0">
            <a:spAutoFit/>
          </a:bodyPr>
          <a:lstStyle/>
          <a:p>
            <a:r>
              <a:rPr lang="pt-BR" sz="1200" b="1" dirty="0">
                <a:solidFill>
                  <a:srgbClr val="002060"/>
                </a:solidFill>
              </a:rPr>
              <a:t>R$ 20.000 – R$ 30.000</a:t>
            </a:r>
          </a:p>
        </p:txBody>
      </p:sp>
      <p:sp>
        <p:nvSpPr>
          <p:cNvPr id="142" name="CaixaDeTexto 141">
            <a:extLst>
              <a:ext uri="{FF2B5EF4-FFF2-40B4-BE49-F238E27FC236}">
                <a16:creationId xmlns:a16="http://schemas.microsoft.com/office/drawing/2014/main" id="{51F33966-C6B9-42B3-92E8-657982A52402}"/>
              </a:ext>
            </a:extLst>
          </p:cNvPr>
          <p:cNvSpPr txBox="1"/>
          <p:nvPr/>
        </p:nvSpPr>
        <p:spPr>
          <a:xfrm rot="18243482">
            <a:off x="1654524" y="3886494"/>
            <a:ext cx="1523174" cy="276999"/>
          </a:xfrm>
          <a:prstGeom prst="rect">
            <a:avLst/>
          </a:prstGeom>
          <a:noFill/>
        </p:spPr>
        <p:txBody>
          <a:bodyPr wrap="none" rtlCol="0">
            <a:spAutoFit/>
          </a:bodyPr>
          <a:lstStyle/>
          <a:p>
            <a:r>
              <a:rPr lang="pt-BR" sz="1200" b="1" dirty="0">
                <a:solidFill>
                  <a:srgbClr val="002060"/>
                </a:solidFill>
              </a:rPr>
              <a:t>R$ 5.000 – R$ 15.000</a:t>
            </a:r>
          </a:p>
        </p:txBody>
      </p:sp>
      <p:sp>
        <p:nvSpPr>
          <p:cNvPr id="76" name="Retângulo: Cantos Arredondados 75">
            <a:extLst>
              <a:ext uri="{FF2B5EF4-FFF2-40B4-BE49-F238E27FC236}">
                <a16:creationId xmlns:a16="http://schemas.microsoft.com/office/drawing/2014/main" id="{1F4C1D9B-CAE5-4059-83F6-22967705AD0F}"/>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CaixaDeTexto 80">
            <a:extLst>
              <a:ext uri="{FF2B5EF4-FFF2-40B4-BE49-F238E27FC236}">
                <a16:creationId xmlns:a16="http://schemas.microsoft.com/office/drawing/2014/main" id="{AFBA74D0-3624-4433-8B2C-DE1275E68066}"/>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85" name="Retângulo: Cantos Arredondados 84">
            <a:extLst>
              <a:ext uri="{FF2B5EF4-FFF2-40B4-BE49-F238E27FC236}">
                <a16:creationId xmlns:a16="http://schemas.microsoft.com/office/drawing/2014/main" id="{6B611094-E554-41EC-AF86-516B7D662B3F}"/>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5" name="Retângulo: Cantos Arredondados 94">
            <a:extLst>
              <a:ext uri="{FF2B5EF4-FFF2-40B4-BE49-F238E27FC236}">
                <a16:creationId xmlns:a16="http://schemas.microsoft.com/office/drawing/2014/main" id="{67CB30CC-19E5-4198-8E38-E55CAD1FF3FB}"/>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6" name="Retângulo: Cantos Arredondados 95">
            <a:extLst>
              <a:ext uri="{FF2B5EF4-FFF2-40B4-BE49-F238E27FC236}">
                <a16:creationId xmlns:a16="http://schemas.microsoft.com/office/drawing/2014/main" id="{2A6650FF-6E1D-46C7-A012-E27FE7B531F3}"/>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7" name="Retângulo: Cantos Arredondados 96">
            <a:extLst>
              <a:ext uri="{FF2B5EF4-FFF2-40B4-BE49-F238E27FC236}">
                <a16:creationId xmlns:a16="http://schemas.microsoft.com/office/drawing/2014/main" id="{35D9E9FA-98AA-4058-B049-51F3E480C68A}"/>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0" name="Retângulo: Cantos Arredondados 109">
            <a:extLst>
              <a:ext uri="{FF2B5EF4-FFF2-40B4-BE49-F238E27FC236}">
                <a16:creationId xmlns:a16="http://schemas.microsoft.com/office/drawing/2014/main" id="{78E6A752-3596-4358-B00E-56CF99988B82}"/>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1" name="CaixaDeTexto 110">
            <a:extLst>
              <a:ext uri="{FF2B5EF4-FFF2-40B4-BE49-F238E27FC236}">
                <a16:creationId xmlns:a16="http://schemas.microsoft.com/office/drawing/2014/main" id="{61869A27-4863-4B4A-B970-4EB01C415DFC}"/>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112" name="CaixaDeTexto 111">
            <a:extLst>
              <a:ext uri="{FF2B5EF4-FFF2-40B4-BE49-F238E27FC236}">
                <a16:creationId xmlns:a16="http://schemas.microsoft.com/office/drawing/2014/main" id="{18E6FC46-A92A-4B5F-8F93-0471E62A05AE}"/>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113" name="CaixaDeTexto 112">
            <a:extLst>
              <a:ext uri="{FF2B5EF4-FFF2-40B4-BE49-F238E27FC236}">
                <a16:creationId xmlns:a16="http://schemas.microsoft.com/office/drawing/2014/main" id="{6E31FE61-C6DE-413A-A308-8E6C9380F8A2}"/>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114" name="CaixaDeTexto 113">
            <a:extLst>
              <a:ext uri="{FF2B5EF4-FFF2-40B4-BE49-F238E27FC236}">
                <a16:creationId xmlns:a16="http://schemas.microsoft.com/office/drawing/2014/main" id="{C5B15F3D-1566-4E8F-A526-59A517E440F8}"/>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115" name="CaixaDeTexto 114">
            <a:extLst>
              <a:ext uri="{FF2B5EF4-FFF2-40B4-BE49-F238E27FC236}">
                <a16:creationId xmlns:a16="http://schemas.microsoft.com/office/drawing/2014/main" id="{7011F283-35F3-477D-8EB5-95412C728550}"/>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248890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2000" fill="hold"/>
                                        <p:tgtEl>
                                          <p:spTgt spid="56"/>
                                        </p:tgtEl>
                                        <p:attrNameLst>
                                          <p:attrName>ppt_x</p:attrName>
                                        </p:attrNameLst>
                                      </p:cBhvr>
                                      <p:tavLst>
                                        <p:tav tm="0">
                                          <p:val>
                                            <p:strVal val="#ppt_x"/>
                                          </p:val>
                                        </p:tav>
                                        <p:tav tm="100000">
                                          <p:val>
                                            <p:strVal val="#ppt_x"/>
                                          </p:val>
                                        </p:tav>
                                      </p:tavLst>
                                    </p:anim>
                                    <p:anim calcmode="lin" valueType="num">
                                      <p:cBhvr additive="base">
                                        <p:cTn id="8" dur="2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6">
                    <a:lumMod val="75000"/>
                  </a:schemeClr>
                </a:solidFill>
                <a:latin typeface="Agency FB" panose="020B0503020202020204" pitchFamily="34" charset="0"/>
              </a:rPr>
              <a:t>          </a:t>
            </a:r>
            <a:r>
              <a:rPr lang="pt-BR" sz="2000" dirty="0">
                <a:solidFill>
                  <a:schemeClr val="accent6">
                    <a:lumMod val="75000"/>
                  </a:schemeClr>
                </a:solidFill>
                <a:latin typeface="Agency FB" panose="020B0503020202020204" pitchFamily="34" charset="0"/>
              </a:rPr>
              <a:t>Benefícios aos Cooperados</a:t>
            </a:r>
            <a:endParaRPr lang="pt-BR" sz="1600" dirty="0">
              <a:solidFill>
                <a:schemeClr val="accent6">
                  <a:lumMod val="75000"/>
                </a:schemeClr>
              </a:solidFill>
              <a:latin typeface="Agency FB" panose="020B0503020202020204" pitchFamily="34" charset="0"/>
            </a:endParaRPr>
          </a:p>
        </p:txBody>
      </p:sp>
      <p:grpSp>
        <p:nvGrpSpPr>
          <p:cNvPr id="38" name="Google Shape;745;p62">
            <a:extLst>
              <a:ext uri="{FF2B5EF4-FFF2-40B4-BE49-F238E27FC236}">
                <a16:creationId xmlns:a16="http://schemas.microsoft.com/office/drawing/2014/main" id="{C1B12C33-DE89-4498-B137-A3A9A07ACD3F}"/>
              </a:ext>
            </a:extLst>
          </p:cNvPr>
          <p:cNvGrpSpPr/>
          <p:nvPr/>
        </p:nvGrpSpPr>
        <p:grpSpPr>
          <a:xfrm>
            <a:off x="991104" y="1973363"/>
            <a:ext cx="10174202" cy="2430194"/>
            <a:chOff x="2457787" y="2317237"/>
            <a:chExt cx="4228423" cy="979620"/>
          </a:xfrm>
          <a:solidFill>
            <a:srgbClr val="FFC000"/>
          </a:solidFill>
        </p:grpSpPr>
        <p:sp>
          <p:nvSpPr>
            <p:cNvPr id="39" name="Google Shape;746;p62">
              <a:extLst>
                <a:ext uri="{FF2B5EF4-FFF2-40B4-BE49-F238E27FC236}">
                  <a16:creationId xmlns:a16="http://schemas.microsoft.com/office/drawing/2014/main" id="{9347020F-9400-4556-A63E-20BA05E367A1}"/>
                </a:ext>
              </a:extLst>
            </p:cNvPr>
            <p:cNvSpPr/>
            <p:nvPr/>
          </p:nvSpPr>
          <p:spPr>
            <a:xfrm>
              <a:off x="2457787" y="2317237"/>
              <a:ext cx="2069813" cy="979620"/>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grpFill/>
            <a:ln w="381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47;p62">
              <a:extLst>
                <a:ext uri="{FF2B5EF4-FFF2-40B4-BE49-F238E27FC236}">
                  <a16:creationId xmlns:a16="http://schemas.microsoft.com/office/drawing/2014/main" id="{3894E3C4-E067-4DF5-B5CF-EFBFD57FF9DE}"/>
                </a:ext>
              </a:extLst>
            </p:cNvPr>
            <p:cNvSpPr/>
            <p:nvPr/>
          </p:nvSpPr>
          <p:spPr>
            <a:xfrm>
              <a:off x="4615554" y="2317237"/>
              <a:ext cx="2070656" cy="979620"/>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grpFill/>
            <a:ln w="381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748;p62">
              <a:extLst>
                <a:ext uri="{FF2B5EF4-FFF2-40B4-BE49-F238E27FC236}">
                  <a16:creationId xmlns:a16="http://schemas.microsoft.com/office/drawing/2014/main" id="{F448F703-A395-4608-B309-7D62709E7F5F}"/>
                </a:ext>
              </a:extLst>
            </p:cNvPr>
            <p:cNvSpPr/>
            <p:nvPr/>
          </p:nvSpPr>
          <p:spPr>
            <a:xfrm>
              <a:off x="3580437" y="2317237"/>
              <a:ext cx="1978512" cy="979620"/>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grpFill/>
            <a:ln w="381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CaixaDeTexto 55">
            <a:extLst>
              <a:ext uri="{FF2B5EF4-FFF2-40B4-BE49-F238E27FC236}">
                <a16:creationId xmlns:a16="http://schemas.microsoft.com/office/drawing/2014/main" id="{4C9011B2-9733-4DFE-BB09-107946BB07C2}"/>
              </a:ext>
            </a:extLst>
          </p:cNvPr>
          <p:cNvSpPr txBox="1"/>
          <p:nvPr/>
        </p:nvSpPr>
        <p:spPr>
          <a:xfrm>
            <a:off x="1472006" y="2610578"/>
            <a:ext cx="1750800" cy="1077218"/>
          </a:xfrm>
          <a:prstGeom prst="rect">
            <a:avLst/>
          </a:prstGeom>
          <a:noFill/>
        </p:spPr>
        <p:txBody>
          <a:bodyPr wrap="none" rtlCol="0">
            <a:spAutoFit/>
          </a:bodyPr>
          <a:lstStyle/>
          <a:p>
            <a:pPr algn="ctr"/>
            <a:r>
              <a:rPr lang="pt-BR" sz="3200" b="1" dirty="0">
                <a:solidFill>
                  <a:srgbClr val="5C0000"/>
                </a:solidFill>
                <a:effectLst>
                  <a:outerShdw blurRad="38100" dist="38100" dir="2700000" algn="tl">
                    <a:srgbClr val="000000">
                      <a:alpha val="43137"/>
                    </a:srgbClr>
                  </a:outerShdw>
                </a:effectLst>
                <a:latin typeface="Bahnschrift SemiBold SemiConden" panose="020B0502040204020203" pitchFamily="34" charset="0"/>
              </a:rPr>
              <a:t>SEGURO</a:t>
            </a:r>
          </a:p>
          <a:p>
            <a:pPr algn="ctr"/>
            <a:r>
              <a:rPr lang="pt-BR" sz="3200" b="1" dirty="0">
                <a:solidFill>
                  <a:srgbClr val="5C0000"/>
                </a:solidFill>
                <a:effectLst>
                  <a:outerShdw blurRad="38100" dist="38100" dir="2700000" algn="tl">
                    <a:srgbClr val="000000">
                      <a:alpha val="43137"/>
                    </a:srgbClr>
                  </a:outerShdw>
                </a:effectLst>
                <a:latin typeface="Bahnschrift SemiBold SemiConden" panose="020B0502040204020203" pitchFamily="34" charset="0"/>
              </a:rPr>
              <a:t>SERIT</a:t>
            </a:r>
          </a:p>
        </p:txBody>
      </p:sp>
      <p:sp>
        <p:nvSpPr>
          <p:cNvPr id="57" name="CaixaDeTexto 56">
            <a:extLst>
              <a:ext uri="{FF2B5EF4-FFF2-40B4-BE49-F238E27FC236}">
                <a16:creationId xmlns:a16="http://schemas.microsoft.com/office/drawing/2014/main" id="{61F4CF9E-E174-4ACB-BBCC-A90FE96F8D0D}"/>
              </a:ext>
            </a:extLst>
          </p:cNvPr>
          <p:cNvSpPr txBox="1"/>
          <p:nvPr/>
        </p:nvSpPr>
        <p:spPr>
          <a:xfrm>
            <a:off x="4283330" y="2762685"/>
            <a:ext cx="1047082" cy="646331"/>
          </a:xfrm>
          <a:prstGeom prst="rect">
            <a:avLst/>
          </a:prstGeom>
          <a:noFill/>
        </p:spPr>
        <p:txBody>
          <a:bodyPr wrap="none" rtlCol="0">
            <a:spAutoFit/>
          </a:bodyPr>
          <a:lstStyle/>
          <a:p>
            <a:pPr algn="ctr"/>
            <a:r>
              <a:rPr lang="pt-BR" sz="3600" b="1" dirty="0">
                <a:solidFill>
                  <a:srgbClr val="5C0000"/>
                </a:solidFill>
                <a:effectLst>
                  <a:outerShdw blurRad="38100" dist="38100" dir="2700000" algn="tl">
                    <a:srgbClr val="000000">
                      <a:alpha val="43137"/>
                    </a:srgbClr>
                  </a:outerShdw>
                </a:effectLst>
                <a:latin typeface="Bahnschrift SemiBold SemiConden" panose="020B0502040204020203" pitchFamily="34" charset="0"/>
              </a:rPr>
              <a:t>PAE</a:t>
            </a:r>
          </a:p>
        </p:txBody>
      </p:sp>
      <p:sp>
        <p:nvSpPr>
          <p:cNvPr id="58" name="CaixaDeTexto 57">
            <a:extLst>
              <a:ext uri="{FF2B5EF4-FFF2-40B4-BE49-F238E27FC236}">
                <a16:creationId xmlns:a16="http://schemas.microsoft.com/office/drawing/2014/main" id="{D568AB66-C3F3-485C-896C-78C9A5884320}"/>
              </a:ext>
            </a:extLst>
          </p:cNvPr>
          <p:cNvSpPr txBox="1"/>
          <p:nvPr/>
        </p:nvSpPr>
        <p:spPr>
          <a:xfrm>
            <a:off x="9235668" y="2711737"/>
            <a:ext cx="1034259" cy="1138773"/>
          </a:xfrm>
          <a:prstGeom prst="rect">
            <a:avLst/>
          </a:prstGeom>
          <a:noFill/>
        </p:spPr>
        <p:txBody>
          <a:bodyPr wrap="none" rtlCol="0">
            <a:spAutoFit/>
          </a:bodyPr>
          <a:lstStyle/>
          <a:p>
            <a:pPr algn="ctr"/>
            <a:r>
              <a:rPr lang="pt-BR" sz="3600" b="1" dirty="0">
                <a:solidFill>
                  <a:srgbClr val="5C0000"/>
                </a:solidFill>
                <a:effectLst>
                  <a:outerShdw blurRad="38100" dist="38100" dir="2700000" algn="tl">
                    <a:srgbClr val="000000">
                      <a:alpha val="43137"/>
                    </a:srgbClr>
                  </a:outerShdw>
                </a:effectLst>
                <a:latin typeface="Bahnschrift SemiBold SemiConden" panose="020B0502040204020203" pitchFamily="34" charset="0"/>
              </a:rPr>
              <a:t>PEP</a:t>
            </a:r>
          </a:p>
          <a:p>
            <a:pPr algn="ctr"/>
            <a:endParaRPr lang="pt-BR" sz="3200" b="1" dirty="0">
              <a:effectLst>
                <a:outerShdw blurRad="38100" dist="38100" dir="2700000" algn="tl">
                  <a:srgbClr val="000000">
                    <a:alpha val="43137"/>
                  </a:srgbClr>
                </a:outerShdw>
              </a:effectLst>
              <a:latin typeface="Bahnschrift SemiBold SemiConden" panose="020B0502040204020203" pitchFamily="34" charset="0"/>
            </a:endParaRPr>
          </a:p>
        </p:txBody>
      </p:sp>
      <p:sp>
        <p:nvSpPr>
          <p:cNvPr id="59" name="CaixaDeTexto 58">
            <a:extLst>
              <a:ext uri="{FF2B5EF4-FFF2-40B4-BE49-F238E27FC236}">
                <a16:creationId xmlns:a16="http://schemas.microsoft.com/office/drawing/2014/main" id="{AB9A6DBC-AEA3-40AA-8E0B-4FE6E18AA9AA}"/>
              </a:ext>
            </a:extLst>
          </p:cNvPr>
          <p:cNvSpPr txBox="1"/>
          <p:nvPr/>
        </p:nvSpPr>
        <p:spPr>
          <a:xfrm>
            <a:off x="6745113" y="2720048"/>
            <a:ext cx="1056701" cy="1138773"/>
          </a:xfrm>
          <a:prstGeom prst="rect">
            <a:avLst/>
          </a:prstGeom>
          <a:noFill/>
        </p:spPr>
        <p:txBody>
          <a:bodyPr wrap="none" rtlCol="0">
            <a:spAutoFit/>
          </a:bodyPr>
          <a:lstStyle/>
          <a:p>
            <a:pPr algn="ctr"/>
            <a:r>
              <a:rPr lang="pt-BR" sz="3600" b="1" dirty="0">
                <a:solidFill>
                  <a:srgbClr val="5C0000"/>
                </a:solidFill>
                <a:effectLst>
                  <a:outerShdw blurRad="38100" dist="38100" dir="2700000" algn="tl">
                    <a:srgbClr val="000000">
                      <a:alpha val="43137"/>
                    </a:srgbClr>
                  </a:outerShdw>
                </a:effectLst>
                <a:latin typeface="Bahnschrift SemiBold SemiConden" panose="020B0502040204020203" pitchFamily="34" charset="0"/>
              </a:rPr>
              <a:t>PAC</a:t>
            </a:r>
          </a:p>
          <a:p>
            <a:pPr algn="ctr"/>
            <a:endParaRPr lang="pt-BR" sz="3200" b="1" dirty="0">
              <a:effectLst>
                <a:outerShdw blurRad="38100" dist="38100" dir="2700000" algn="tl">
                  <a:srgbClr val="000000">
                    <a:alpha val="43137"/>
                  </a:srgbClr>
                </a:outerShdw>
              </a:effectLst>
              <a:latin typeface="Bahnschrift SemiBold SemiConden" panose="020B0502040204020203" pitchFamily="34" charset="0"/>
            </a:endParaRPr>
          </a:p>
        </p:txBody>
      </p:sp>
      <p:sp>
        <p:nvSpPr>
          <p:cNvPr id="60" name="CaixaDeTexto 59">
            <a:extLst>
              <a:ext uri="{FF2B5EF4-FFF2-40B4-BE49-F238E27FC236}">
                <a16:creationId xmlns:a16="http://schemas.microsoft.com/office/drawing/2014/main" id="{1E1BA3DD-42AD-41FE-B5B6-9741F8A52F98}"/>
              </a:ext>
            </a:extLst>
          </p:cNvPr>
          <p:cNvSpPr txBox="1"/>
          <p:nvPr/>
        </p:nvSpPr>
        <p:spPr>
          <a:xfrm>
            <a:off x="1082700" y="4918623"/>
            <a:ext cx="2623026" cy="16024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defTabSz="666750">
              <a:lnSpc>
                <a:spcPct val="90000"/>
              </a:lnSpc>
              <a:spcBef>
                <a:spcPct val="0"/>
              </a:spcBef>
              <a:spcAft>
                <a:spcPct val="15000"/>
              </a:spcAft>
            </a:pPr>
            <a:r>
              <a:rPr lang="pt-BR" sz="1600" kern="1200" dirty="0" err="1">
                <a:solidFill>
                  <a:schemeClr val="accent6">
                    <a:lumMod val="50000"/>
                  </a:schemeClr>
                </a:solidFill>
                <a:latin typeface="Bahnschrift Light SemiCondensed" panose="020B0502040204020203" pitchFamily="34" charset="0"/>
              </a:rPr>
              <a:t>Serit</a:t>
            </a:r>
            <a:r>
              <a:rPr lang="pt-BR" sz="1600" kern="1200" dirty="0">
                <a:solidFill>
                  <a:schemeClr val="accent6">
                    <a:lumMod val="50000"/>
                  </a:schemeClr>
                </a:solidFill>
                <a:latin typeface="Bahnschrift Light SemiCondensed" panose="020B0502040204020203" pitchFamily="34" charset="0"/>
              </a:rPr>
              <a:t> mais (interrupção das atividades) R$ 6.000,00</a:t>
            </a:r>
          </a:p>
          <a:p>
            <a:pPr marL="0" lvl="1" defTabSz="666750">
              <a:lnSpc>
                <a:spcPct val="90000"/>
              </a:lnSpc>
              <a:spcBef>
                <a:spcPct val="0"/>
              </a:spcBef>
              <a:spcAft>
                <a:spcPct val="15000"/>
              </a:spcAft>
            </a:pPr>
            <a:r>
              <a:rPr lang="pt-BR" sz="1600" kern="1200" dirty="0">
                <a:solidFill>
                  <a:schemeClr val="accent6">
                    <a:lumMod val="50000"/>
                  </a:schemeClr>
                </a:solidFill>
                <a:latin typeface="Bahnschrift Light SemiCondensed" panose="020B0502040204020203" pitchFamily="34" charset="0"/>
              </a:rPr>
              <a:t>Invalidez total ou parcial   R$ 143.738,96</a:t>
            </a:r>
          </a:p>
          <a:p>
            <a:pPr marL="0" lvl="1" defTabSz="666750">
              <a:lnSpc>
                <a:spcPct val="90000"/>
              </a:lnSpc>
              <a:spcBef>
                <a:spcPct val="0"/>
              </a:spcBef>
              <a:spcAft>
                <a:spcPct val="15000"/>
              </a:spcAft>
            </a:pPr>
            <a:r>
              <a:rPr lang="pt-BR" sz="1600" kern="1200" dirty="0">
                <a:solidFill>
                  <a:schemeClr val="accent6">
                    <a:lumMod val="50000"/>
                  </a:schemeClr>
                </a:solidFill>
                <a:latin typeface="Bahnschrift Light SemiCondensed" panose="020B0502040204020203" pitchFamily="34" charset="0"/>
              </a:rPr>
              <a:t>Morte acidental                  R$ 143.738,96</a:t>
            </a:r>
          </a:p>
        </p:txBody>
      </p:sp>
      <p:sp>
        <p:nvSpPr>
          <p:cNvPr id="61" name="CaixaDeTexto 60">
            <a:extLst>
              <a:ext uri="{FF2B5EF4-FFF2-40B4-BE49-F238E27FC236}">
                <a16:creationId xmlns:a16="http://schemas.microsoft.com/office/drawing/2014/main" id="{098B5BD3-101B-4611-8122-79339A3BA8C9}"/>
              </a:ext>
            </a:extLst>
          </p:cNvPr>
          <p:cNvSpPr txBox="1"/>
          <p:nvPr/>
        </p:nvSpPr>
        <p:spPr>
          <a:xfrm>
            <a:off x="4262921" y="5022498"/>
            <a:ext cx="1331813" cy="15610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l" defTabSz="666750">
              <a:lnSpc>
                <a:spcPct val="90000"/>
              </a:lnSpc>
              <a:spcBef>
                <a:spcPct val="0"/>
              </a:spcBef>
              <a:spcAft>
                <a:spcPct val="15000"/>
              </a:spcAft>
            </a:pPr>
            <a:r>
              <a:rPr lang="pt-BR" sz="1600" dirty="0">
                <a:solidFill>
                  <a:schemeClr val="accent6">
                    <a:lumMod val="50000"/>
                  </a:schemeClr>
                </a:solidFill>
                <a:latin typeface="Bahnschrift Light SemiCondensed" panose="020B0502040204020203" pitchFamily="34" charset="0"/>
              </a:rPr>
              <a:t>Programa de Auxílio a Educação</a:t>
            </a:r>
          </a:p>
          <a:p>
            <a:pPr marL="0" lvl="1" algn="l" defTabSz="666750">
              <a:lnSpc>
                <a:spcPct val="90000"/>
              </a:lnSpc>
              <a:spcBef>
                <a:spcPct val="0"/>
              </a:spcBef>
              <a:spcAft>
                <a:spcPct val="15000"/>
              </a:spcAft>
            </a:pPr>
            <a:r>
              <a:rPr lang="pt-BR" sz="1600" dirty="0">
                <a:solidFill>
                  <a:schemeClr val="accent6">
                    <a:lumMod val="50000"/>
                  </a:schemeClr>
                </a:solidFill>
                <a:latin typeface="Bahnschrift Light SemiCondensed" panose="020B0502040204020203" pitchFamily="34" charset="0"/>
              </a:rPr>
              <a:t>Subsídio – R$ 500,00</a:t>
            </a:r>
          </a:p>
          <a:p>
            <a:pPr marL="114300" lvl="1" indent="-114300" algn="l" defTabSz="666750">
              <a:lnSpc>
                <a:spcPct val="90000"/>
              </a:lnSpc>
              <a:spcBef>
                <a:spcPct val="0"/>
              </a:spcBef>
              <a:spcAft>
                <a:spcPct val="15000"/>
              </a:spcAft>
              <a:buChar char="•"/>
            </a:pPr>
            <a:endParaRPr lang="pt-BR" sz="2800" kern="1200" dirty="0">
              <a:solidFill>
                <a:schemeClr val="accent6">
                  <a:lumMod val="50000"/>
                </a:schemeClr>
              </a:solidFill>
              <a:latin typeface="Bahnschrift Light SemiCondensed" panose="020B0502040204020203" pitchFamily="34" charset="0"/>
            </a:endParaRPr>
          </a:p>
        </p:txBody>
      </p:sp>
      <p:sp>
        <p:nvSpPr>
          <p:cNvPr id="62" name="CaixaDeTexto 61">
            <a:extLst>
              <a:ext uri="{FF2B5EF4-FFF2-40B4-BE49-F238E27FC236}">
                <a16:creationId xmlns:a16="http://schemas.microsoft.com/office/drawing/2014/main" id="{9F078C61-CF7A-4ECC-9367-4EA289E33A50}"/>
              </a:ext>
            </a:extLst>
          </p:cNvPr>
          <p:cNvSpPr txBox="1"/>
          <p:nvPr/>
        </p:nvSpPr>
        <p:spPr>
          <a:xfrm>
            <a:off x="6777634" y="4834386"/>
            <a:ext cx="1463289" cy="15610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l" defTabSz="666750">
              <a:lnSpc>
                <a:spcPct val="90000"/>
              </a:lnSpc>
              <a:spcBef>
                <a:spcPct val="0"/>
              </a:spcBef>
              <a:spcAft>
                <a:spcPct val="15000"/>
              </a:spcAft>
            </a:pPr>
            <a:r>
              <a:rPr lang="pt-BR" sz="1600" dirty="0">
                <a:solidFill>
                  <a:schemeClr val="accent6">
                    <a:lumMod val="50000"/>
                  </a:schemeClr>
                </a:solidFill>
                <a:latin typeface="Bahnschrift Light SemiCondensed" panose="020B0502040204020203" pitchFamily="34" charset="0"/>
              </a:rPr>
              <a:t>Tabela com valor diferenciado para o cooperado</a:t>
            </a:r>
            <a:endParaRPr lang="pt-BR" sz="1600" kern="1200" dirty="0">
              <a:solidFill>
                <a:schemeClr val="accent6">
                  <a:lumMod val="50000"/>
                </a:schemeClr>
              </a:solidFill>
              <a:latin typeface="Bahnschrift Light SemiCondensed" panose="020B0502040204020203" pitchFamily="34" charset="0"/>
            </a:endParaRPr>
          </a:p>
        </p:txBody>
      </p:sp>
      <p:sp>
        <p:nvSpPr>
          <p:cNvPr id="63" name="CaixaDeTexto 62">
            <a:extLst>
              <a:ext uri="{FF2B5EF4-FFF2-40B4-BE49-F238E27FC236}">
                <a16:creationId xmlns:a16="http://schemas.microsoft.com/office/drawing/2014/main" id="{7ED642A3-C57E-4EAF-90E5-B65C89CCDC92}"/>
              </a:ext>
            </a:extLst>
          </p:cNvPr>
          <p:cNvSpPr txBox="1"/>
          <p:nvPr/>
        </p:nvSpPr>
        <p:spPr>
          <a:xfrm>
            <a:off x="9238364" y="4568041"/>
            <a:ext cx="1463289" cy="15610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l" defTabSz="666750">
              <a:lnSpc>
                <a:spcPct val="90000"/>
              </a:lnSpc>
              <a:spcBef>
                <a:spcPct val="0"/>
              </a:spcBef>
              <a:spcAft>
                <a:spcPct val="15000"/>
              </a:spcAft>
            </a:pPr>
            <a:r>
              <a:rPr lang="pt-BR" sz="1600" dirty="0">
                <a:solidFill>
                  <a:schemeClr val="accent6">
                    <a:lumMod val="50000"/>
                  </a:schemeClr>
                </a:solidFill>
                <a:latin typeface="Bahnschrift Light SemiCondensed" panose="020B0502040204020203" pitchFamily="34" charset="0"/>
              </a:rPr>
              <a:t>Prontuário Eletrônico do Paciente</a:t>
            </a:r>
            <a:endParaRPr lang="pt-BR" sz="1600" kern="1200" dirty="0">
              <a:solidFill>
                <a:schemeClr val="accent6">
                  <a:lumMod val="50000"/>
                </a:schemeClr>
              </a:solidFill>
              <a:latin typeface="Bahnschrift Light SemiCondensed" panose="020B0502040204020203" pitchFamily="34" charset="0"/>
            </a:endParaRPr>
          </a:p>
        </p:txBody>
      </p:sp>
      <p:cxnSp>
        <p:nvCxnSpPr>
          <p:cNvPr id="64" name="Google Shape;390;p51">
            <a:extLst>
              <a:ext uri="{FF2B5EF4-FFF2-40B4-BE49-F238E27FC236}">
                <a16:creationId xmlns:a16="http://schemas.microsoft.com/office/drawing/2014/main" id="{257102AD-E5C0-44C8-9CC4-F040490B3A6A}"/>
              </a:ext>
            </a:extLst>
          </p:cNvPr>
          <p:cNvCxnSpPr/>
          <p:nvPr/>
        </p:nvCxnSpPr>
        <p:spPr>
          <a:xfrm>
            <a:off x="2339684" y="4449327"/>
            <a:ext cx="0" cy="437100"/>
          </a:xfrm>
          <a:prstGeom prst="straightConnector1">
            <a:avLst/>
          </a:prstGeom>
          <a:noFill/>
          <a:ln w="19050" cap="flat" cmpd="sng">
            <a:solidFill>
              <a:srgbClr val="042616"/>
            </a:solidFill>
            <a:prstDash val="solid"/>
            <a:round/>
            <a:headEnd type="none" w="med" len="med"/>
            <a:tailEnd type="diamond" w="med" len="med"/>
          </a:ln>
        </p:spPr>
      </p:cxnSp>
      <p:cxnSp>
        <p:nvCxnSpPr>
          <p:cNvPr id="65" name="Google Shape;390;p51">
            <a:extLst>
              <a:ext uri="{FF2B5EF4-FFF2-40B4-BE49-F238E27FC236}">
                <a16:creationId xmlns:a16="http://schemas.microsoft.com/office/drawing/2014/main" id="{1F6A6F1E-000A-4AE5-8765-DC4A7B785B77}"/>
              </a:ext>
            </a:extLst>
          </p:cNvPr>
          <p:cNvCxnSpPr/>
          <p:nvPr/>
        </p:nvCxnSpPr>
        <p:spPr>
          <a:xfrm>
            <a:off x="4790116" y="4421254"/>
            <a:ext cx="0" cy="437100"/>
          </a:xfrm>
          <a:prstGeom prst="straightConnector1">
            <a:avLst/>
          </a:prstGeom>
          <a:noFill/>
          <a:ln w="19050" cap="flat" cmpd="sng">
            <a:solidFill>
              <a:srgbClr val="042616"/>
            </a:solidFill>
            <a:prstDash val="solid"/>
            <a:round/>
            <a:headEnd type="none" w="med" len="med"/>
            <a:tailEnd type="diamond" w="med" len="med"/>
          </a:ln>
        </p:spPr>
      </p:cxnSp>
      <p:cxnSp>
        <p:nvCxnSpPr>
          <p:cNvPr id="66" name="Google Shape;390;p51">
            <a:extLst>
              <a:ext uri="{FF2B5EF4-FFF2-40B4-BE49-F238E27FC236}">
                <a16:creationId xmlns:a16="http://schemas.microsoft.com/office/drawing/2014/main" id="{DB1180F8-5B50-4277-9FC3-D15A6E37A31D}"/>
              </a:ext>
            </a:extLst>
          </p:cNvPr>
          <p:cNvCxnSpPr/>
          <p:nvPr/>
        </p:nvCxnSpPr>
        <p:spPr>
          <a:xfrm>
            <a:off x="7312736" y="4417243"/>
            <a:ext cx="0" cy="437100"/>
          </a:xfrm>
          <a:prstGeom prst="straightConnector1">
            <a:avLst/>
          </a:prstGeom>
          <a:noFill/>
          <a:ln w="19050" cap="flat" cmpd="sng">
            <a:solidFill>
              <a:srgbClr val="042616"/>
            </a:solidFill>
            <a:prstDash val="solid"/>
            <a:round/>
            <a:headEnd type="none" w="med" len="med"/>
            <a:tailEnd type="diamond" w="med" len="med"/>
          </a:ln>
        </p:spPr>
      </p:cxnSp>
      <p:cxnSp>
        <p:nvCxnSpPr>
          <p:cNvPr id="67" name="Google Shape;390;p51">
            <a:extLst>
              <a:ext uri="{FF2B5EF4-FFF2-40B4-BE49-F238E27FC236}">
                <a16:creationId xmlns:a16="http://schemas.microsoft.com/office/drawing/2014/main" id="{49B42B1E-D0E9-483A-8F0A-528875A05B42}"/>
              </a:ext>
            </a:extLst>
          </p:cNvPr>
          <p:cNvCxnSpPr/>
          <p:nvPr/>
        </p:nvCxnSpPr>
        <p:spPr>
          <a:xfrm>
            <a:off x="9895515" y="4461359"/>
            <a:ext cx="0" cy="437100"/>
          </a:xfrm>
          <a:prstGeom prst="straightConnector1">
            <a:avLst/>
          </a:prstGeom>
          <a:noFill/>
          <a:ln w="19050" cap="flat" cmpd="sng">
            <a:solidFill>
              <a:srgbClr val="042616"/>
            </a:solidFill>
            <a:prstDash val="solid"/>
            <a:round/>
            <a:headEnd type="none" w="med" len="med"/>
            <a:tailEnd type="diamond" w="med" len="med"/>
          </a:ln>
        </p:spPr>
      </p:cxnSp>
      <p:sp>
        <p:nvSpPr>
          <p:cNvPr id="31" name="Retângulo: Cantos Arredondados 30">
            <a:extLst>
              <a:ext uri="{FF2B5EF4-FFF2-40B4-BE49-F238E27FC236}">
                <a16:creationId xmlns:a16="http://schemas.microsoft.com/office/drawing/2014/main" id="{B31B3E82-FCF1-4D25-A176-F94594822A4A}"/>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AC5FD8A7-2A54-417A-942A-0FADF6867112}"/>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3" name="Retângulo: Cantos Arredondados 32">
            <a:extLst>
              <a:ext uri="{FF2B5EF4-FFF2-40B4-BE49-F238E27FC236}">
                <a16:creationId xmlns:a16="http://schemas.microsoft.com/office/drawing/2014/main" id="{B30B44CB-C06B-444C-823B-939BFDCBA667}"/>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Cantos Arredondados 33">
            <a:extLst>
              <a:ext uri="{FF2B5EF4-FFF2-40B4-BE49-F238E27FC236}">
                <a16:creationId xmlns:a16="http://schemas.microsoft.com/office/drawing/2014/main" id="{156D83A6-F154-43AB-851D-8F6B6BEE9FC5}"/>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Cantos Arredondados 34">
            <a:extLst>
              <a:ext uri="{FF2B5EF4-FFF2-40B4-BE49-F238E27FC236}">
                <a16:creationId xmlns:a16="http://schemas.microsoft.com/office/drawing/2014/main" id="{E26D869D-87A3-4F95-B781-0795418E83AD}"/>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Cantos Arredondados 41">
            <a:extLst>
              <a:ext uri="{FF2B5EF4-FFF2-40B4-BE49-F238E27FC236}">
                <a16:creationId xmlns:a16="http://schemas.microsoft.com/office/drawing/2014/main" id="{55B33D5F-A0C0-49DE-8463-B805A8482344}"/>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Cantos Arredondados 42">
            <a:extLst>
              <a:ext uri="{FF2B5EF4-FFF2-40B4-BE49-F238E27FC236}">
                <a16:creationId xmlns:a16="http://schemas.microsoft.com/office/drawing/2014/main" id="{21E598B8-D8E6-4A87-A339-7A2AD584AB1A}"/>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a:extLst>
              <a:ext uri="{FF2B5EF4-FFF2-40B4-BE49-F238E27FC236}">
                <a16:creationId xmlns:a16="http://schemas.microsoft.com/office/drawing/2014/main" id="{67657DD6-0314-459E-BC01-626E2AA97BDE}"/>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45" name="CaixaDeTexto 44">
            <a:extLst>
              <a:ext uri="{FF2B5EF4-FFF2-40B4-BE49-F238E27FC236}">
                <a16:creationId xmlns:a16="http://schemas.microsoft.com/office/drawing/2014/main" id="{F78B7BF4-E0CB-451A-BB4A-151617925C92}"/>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46" name="CaixaDeTexto 45">
            <a:extLst>
              <a:ext uri="{FF2B5EF4-FFF2-40B4-BE49-F238E27FC236}">
                <a16:creationId xmlns:a16="http://schemas.microsoft.com/office/drawing/2014/main" id="{1CDD4278-A706-4B63-A6F7-23F5820997AE}"/>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47" name="CaixaDeTexto 46">
            <a:extLst>
              <a:ext uri="{FF2B5EF4-FFF2-40B4-BE49-F238E27FC236}">
                <a16:creationId xmlns:a16="http://schemas.microsoft.com/office/drawing/2014/main" id="{247D91F7-D2F9-4E61-911E-280CBC92808B}"/>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48" name="CaixaDeTexto 47">
            <a:extLst>
              <a:ext uri="{FF2B5EF4-FFF2-40B4-BE49-F238E27FC236}">
                <a16:creationId xmlns:a16="http://schemas.microsoft.com/office/drawing/2014/main" id="{18B7B51E-D6D9-45D7-B6E4-0ABDEC5BFF9B}"/>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370756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Beneficiados no programa PAE</a:t>
            </a:r>
            <a:endParaRPr lang="pt-BR" sz="1600" dirty="0">
              <a:solidFill>
                <a:schemeClr val="accent6">
                  <a:lumMod val="50000"/>
                </a:schemeClr>
              </a:solidFill>
              <a:latin typeface="Agency FB" panose="020B0503020202020204" pitchFamily="34" charset="0"/>
            </a:endParaRPr>
          </a:p>
        </p:txBody>
      </p:sp>
      <p:sp>
        <p:nvSpPr>
          <p:cNvPr id="31" name="Google Shape;386;p42">
            <a:extLst>
              <a:ext uri="{FF2B5EF4-FFF2-40B4-BE49-F238E27FC236}">
                <a16:creationId xmlns:a16="http://schemas.microsoft.com/office/drawing/2014/main" id="{76DD7CF4-7C6D-4D20-B295-3B6764EE4A52}"/>
              </a:ext>
            </a:extLst>
          </p:cNvPr>
          <p:cNvSpPr/>
          <p:nvPr/>
        </p:nvSpPr>
        <p:spPr>
          <a:xfrm>
            <a:off x="345688" y="1676792"/>
            <a:ext cx="11429999" cy="4547936"/>
          </a:xfrm>
          <a:prstGeom prst="snip2DiagRect">
            <a:avLst>
              <a:gd name="adj1" fmla="val 18257"/>
              <a:gd name="adj2" fmla="val 0"/>
            </a:avLst>
          </a:prstGeom>
          <a:noFill/>
          <a:ln w="76200">
            <a:solidFill>
              <a:srgbClr val="92D050"/>
            </a:solidFill>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spcFirstLastPara="1" wrap="square" lIns="97915" tIns="97915" rIns="97915" bIns="97915" anchor="ctr" anchorCtr="0">
            <a:noAutofit/>
          </a:bodyPr>
          <a:lstStyle/>
          <a:p>
            <a:endParaRPr dirty="0">
              <a:solidFill>
                <a:schemeClr val="bg1"/>
              </a:solidFill>
              <a:effectLst>
                <a:outerShdw blurRad="38100" dist="38100" dir="2700000" algn="tl">
                  <a:srgbClr val="000000">
                    <a:alpha val="43137"/>
                  </a:srgbClr>
                </a:outerShdw>
              </a:effectLst>
              <a:latin typeface="Simplified Arabic Fixed" panose="02070309020205020404" pitchFamily="49" charset="-78"/>
              <a:cs typeface="Simplified Arabic Fixed" panose="02070309020205020404" pitchFamily="49" charset="-78"/>
            </a:endParaRPr>
          </a:p>
        </p:txBody>
      </p:sp>
      <p:cxnSp>
        <p:nvCxnSpPr>
          <p:cNvPr id="32" name="Google Shape;389;p42">
            <a:extLst>
              <a:ext uri="{FF2B5EF4-FFF2-40B4-BE49-F238E27FC236}">
                <a16:creationId xmlns:a16="http://schemas.microsoft.com/office/drawing/2014/main" id="{84B5C430-AD31-458D-99A4-20DF7D2EC0C7}"/>
              </a:ext>
            </a:extLst>
          </p:cNvPr>
          <p:cNvCxnSpPr>
            <a:cxnSpLocks/>
          </p:cNvCxnSpPr>
          <p:nvPr/>
        </p:nvCxnSpPr>
        <p:spPr>
          <a:xfrm>
            <a:off x="5438556" y="1756610"/>
            <a:ext cx="0" cy="4343107"/>
          </a:xfrm>
          <a:prstGeom prst="straightConnector1">
            <a:avLst/>
          </a:prstGeom>
          <a:noFill/>
          <a:ln w="19050" cap="flat" cmpd="sng">
            <a:solidFill>
              <a:srgbClr val="FF6600"/>
            </a:solidFill>
            <a:prstDash val="solid"/>
            <a:round/>
            <a:headEnd type="none" w="med" len="med"/>
            <a:tailEnd type="none" w="med" len="med"/>
          </a:ln>
        </p:spPr>
      </p:cxnSp>
      <p:sp>
        <p:nvSpPr>
          <p:cNvPr id="34" name="CaixaDeTexto 33">
            <a:extLst>
              <a:ext uri="{FF2B5EF4-FFF2-40B4-BE49-F238E27FC236}">
                <a16:creationId xmlns:a16="http://schemas.microsoft.com/office/drawing/2014/main" id="{8FE8CED8-CCA1-450B-B2C1-1D90252D3D15}"/>
              </a:ext>
            </a:extLst>
          </p:cNvPr>
          <p:cNvSpPr txBox="1"/>
          <p:nvPr/>
        </p:nvSpPr>
        <p:spPr>
          <a:xfrm>
            <a:off x="1182666" y="1760507"/>
            <a:ext cx="4627413" cy="4985980"/>
          </a:xfrm>
          <a:prstGeom prst="rect">
            <a:avLst/>
          </a:prstGeom>
          <a:noFill/>
        </p:spPr>
        <p:txBody>
          <a:bodyPr wrap="square" rtlCol="0">
            <a:spAutoFit/>
          </a:bodyPr>
          <a:lstStyle/>
          <a:p>
            <a:pPr>
              <a:lnSpc>
                <a:spcPct val="150000"/>
              </a:lnSpc>
            </a:pPr>
            <a:r>
              <a:rPr lang="pt-BR" sz="1200" dirty="0">
                <a:latin typeface="Simplified Arabic Fixed" panose="02070309020205020404" pitchFamily="49" charset="-78"/>
                <a:cs typeface="Simplified Arabic Fixed" panose="02070309020205020404" pitchFamily="49" charset="-78"/>
              </a:rPr>
              <a:t>WANGLESDSON NOBRE DOS SANTOS</a:t>
            </a:r>
          </a:p>
          <a:p>
            <a:pPr>
              <a:lnSpc>
                <a:spcPct val="150000"/>
              </a:lnSpc>
            </a:pPr>
            <a:r>
              <a:rPr lang="pt-BR" sz="1200" dirty="0">
                <a:latin typeface="Simplified Arabic Fixed" panose="02070309020205020404" pitchFamily="49" charset="-78"/>
                <a:cs typeface="Simplified Arabic Fixed" panose="02070309020205020404" pitchFamily="49" charset="-78"/>
              </a:rPr>
              <a:t>GUSTAVO DE ARARIPE NOGUEIRA</a:t>
            </a:r>
          </a:p>
          <a:p>
            <a:pPr>
              <a:lnSpc>
                <a:spcPct val="150000"/>
              </a:lnSpc>
            </a:pPr>
            <a:r>
              <a:rPr lang="pt-BR" sz="1200" dirty="0">
                <a:latin typeface="Simplified Arabic Fixed" panose="02070309020205020404" pitchFamily="49" charset="-78"/>
                <a:cs typeface="Simplified Arabic Fixed" panose="02070309020205020404" pitchFamily="49" charset="-78"/>
              </a:rPr>
              <a:t>PAULO SÉRGIO R. ALMEIDA</a:t>
            </a:r>
          </a:p>
          <a:p>
            <a:pPr>
              <a:lnSpc>
                <a:spcPct val="150000"/>
              </a:lnSpc>
            </a:pPr>
            <a:r>
              <a:rPr lang="pt-BR" sz="1200" dirty="0">
                <a:latin typeface="Simplified Arabic Fixed" panose="02070309020205020404" pitchFamily="49" charset="-78"/>
                <a:cs typeface="Simplified Arabic Fixed" panose="02070309020205020404" pitchFamily="49" charset="-78"/>
              </a:rPr>
              <a:t>GLEYDSON BESERRA NOBRE</a:t>
            </a:r>
          </a:p>
          <a:p>
            <a:pPr>
              <a:lnSpc>
                <a:spcPct val="150000"/>
              </a:lnSpc>
            </a:pPr>
            <a:r>
              <a:rPr lang="pt-BR" sz="1200" dirty="0">
                <a:latin typeface="Simplified Arabic Fixed" panose="02070309020205020404" pitchFamily="49" charset="-78"/>
                <a:cs typeface="Simplified Arabic Fixed" panose="02070309020205020404" pitchFamily="49" charset="-78"/>
              </a:rPr>
              <a:t>WANGLESDSON NOBRE DOS SANTOS</a:t>
            </a:r>
          </a:p>
          <a:p>
            <a:pPr>
              <a:lnSpc>
                <a:spcPct val="150000"/>
              </a:lnSpc>
            </a:pPr>
            <a:r>
              <a:rPr lang="pt-BR" sz="1200" dirty="0">
                <a:latin typeface="Simplified Arabic Fixed" panose="02070309020205020404" pitchFamily="49" charset="-78"/>
                <a:cs typeface="Simplified Arabic Fixed" panose="02070309020205020404" pitchFamily="49" charset="-78"/>
              </a:rPr>
              <a:t>RAYANNE MENDES GUERRA</a:t>
            </a:r>
          </a:p>
          <a:p>
            <a:pPr>
              <a:lnSpc>
                <a:spcPct val="150000"/>
              </a:lnSpc>
            </a:pPr>
            <a:r>
              <a:rPr lang="pt-BR" sz="1200" dirty="0">
                <a:latin typeface="Simplified Arabic Fixed" panose="02070309020205020404" pitchFamily="49" charset="-78"/>
                <a:cs typeface="Simplified Arabic Fixed" panose="02070309020205020404" pitchFamily="49" charset="-78"/>
              </a:rPr>
              <a:t>ANTONIO CARLOS PESSOA CHAVES</a:t>
            </a:r>
          </a:p>
          <a:p>
            <a:pPr>
              <a:lnSpc>
                <a:spcPct val="150000"/>
              </a:lnSpc>
            </a:pPr>
            <a:r>
              <a:rPr lang="pt-BR" sz="1200" dirty="0">
                <a:latin typeface="Simplified Arabic Fixed" panose="02070309020205020404" pitchFamily="49" charset="-78"/>
                <a:cs typeface="Simplified Arabic Fixed" panose="02070309020205020404" pitchFamily="49" charset="-78"/>
              </a:rPr>
              <a:t>CARLA VIRGINIA ANDRADE CHAVES</a:t>
            </a:r>
          </a:p>
          <a:p>
            <a:pPr>
              <a:lnSpc>
                <a:spcPct val="150000"/>
              </a:lnSpc>
            </a:pPr>
            <a:r>
              <a:rPr lang="pt-BR" sz="1200" dirty="0">
                <a:latin typeface="Simplified Arabic Fixed" panose="02070309020205020404" pitchFamily="49" charset="-78"/>
                <a:cs typeface="Simplified Arabic Fixed" panose="02070309020205020404" pitchFamily="49" charset="-78"/>
              </a:rPr>
              <a:t>JOSÉ RENATO ONOFRE DUARTE</a:t>
            </a:r>
          </a:p>
          <a:p>
            <a:pPr>
              <a:lnSpc>
                <a:spcPct val="150000"/>
              </a:lnSpc>
            </a:pPr>
            <a:r>
              <a:rPr lang="pt-BR" sz="1200" dirty="0">
                <a:latin typeface="Simplified Arabic Fixed" panose="02070309020205020404" pitchFamily="49" charset="-78"/>
                <a:cs typeface="Simplified Arabic Fixed" panose="02070309020205020404" pitchFamily="49" charset="-78"/>
              </a:rPr>
              <a:t>MAYARA MARIA PINTO MARTINS</a:t>
            </a:r>
          </a:p>
          <a:p>
            <a:pPr>
              <a:lnSpc>
                <a:spcPct val="150000"/>
              </a:lnSpc>
            </a:pPr>
            <a:r>
              <a:rPr lang="pt-BR" sz="1200" dirty="0">
                <a:latin typeface="Simplified Arabic Fixed" panose="02070309020205020404" pitchFamily="49" charset="-78"/>
                <a:cs typeface="Simplified Arabic Fixed" panose="02070309020205020404" pitchFamily="49" charset="-78"/>
              </a:rPr>
              <a:t>RAIMUNDO BARRETO PESSOA</a:t>
            </a:r>
          </a:p>
          <a:p>
            <a:pPr>
              <a:lnSpc>
                <a:spcPct val="150000"/>
              </a:lnSpc>
            </a:pPr>
            <a:r>
              <a:rPr lang="pt-BR" sz="1200" dirty="0">
                <a:latin typeface="Simplified Arabic Fixed" panose="02070309020205020404" pitchFamily="49" charset="-78"/>
                <a:cs typeface="Simplified Arabic Fixed" panose="02070309020205020404" pitchFamily="49" charset="-78"/>
              </a:rPr>
              <a:t>RANALFO GLADISTONE FREITAS MAIA</a:t>
            </a:r>
          </a:p>
          <a:p>
            <a:pPr>
              <a:lnSpc>
                <a:spcPct val="150000"/>
              </a:lnSpc>
            </a:pPr>
            <a:r>
              <a:rPr lang="pt-BR" sz="1200" dirty="0">
                <a:latin typeface="Simplified Arabic Fixed" panose="02070309020205020404" pitchFamily="49" charset="-78"/>
                <a:cs typeface="Simplified Arabic Fixed" panose="02070309020205020404" pitchFamily="49" charset="-78"/>
              </a:rPr>
              <a:t>ZAIRAMA SOCORRO S. NUNES</a:t>
            </a:r>
          </a:p>
          <a:p>
            <a:pPr>
              <a:lnSpc>
                <a:spcPct val="150000"/>
              </a:lnSpc>
            </a:pPr>
            <a:r>
              <a:rPr lang="pt-BR" sz="1200" dirty="0">
                <a:latin typeface="Simplified Arabic Fixed" panose="02070309020205020404" pitchFamily="49" charset="-78"/>
                <a:cs typeface="Simplified Arabic Fixed" panose="02070309020205020404" pitchFamily="49" charset="-78"/>
              </a:rPr>
              <a:t>FRANCISCO MAURO FILHO</a:t>
            </a:r>
          </a:p>
          <a:p>
            <a:pPr>
              <a:lnSpc>
                <a:spcPct val="150000"/>
              </a:lnSpc>
            </a:pPr>
            <a:r>
              <a:rPr lang="pt-BR" sz="1200" dirty="0">
                <a:latin typeface="Simplified Arabic Fixed" panose="02070309020205020404" pitchFamily="49" charset="-78"/>
                <a:cs typeface="Simplified Arabic Fixed" panose="02070309020205020404" pitchFamily="49" charset="-78"/>
              </a:rPr>
              <a:t>ANTÔNIO ORLANDO DA COSTA	</a:t>
            </a:r>
          </a:p>
          <a:p>
            <a:endParaRPr lang="pt-BR" sz="1200" dirty="0">
              <a:latin typeface="Simplified Arabic Fixed" panose="02070309020205020404" pitchFamily="49" charset="-78"/>
              <a:cs typeface="Simplified Arabic Fixed" panose="02070309020205020404" pitchFamily="49" charset="-78"/>
            </a:endParaRPr>
          </a:p>
          <a:p>
            <a:endParaRPr lang="pt-BR" sz="1200" dirty="0">
              <a:latin typeface="Simplified Arabic Fixed" panose="02070309020205020404" pitchFamily="49" charset="-78"/>
              <a:cs typeface="Simplified Arabic Fixed" panose="02070309020205020404" pitchFamily="49" charset="-78"/>
            </a:endParaRPr>
          </a:p>
          <a:p>
            <a:endParaRPr lang="pt-BR" sz="1200" dirty="0">
              <a:latin typeface="Simplified Arabic Fixed" panose="02070309020205020404" pitchFamily="49" charset="-78"/>
              <a:cs typeface="Simplified Arabic Fixed" panose="02070309020205020404" pitchFamily="49" charset="-78"/>
            </a:endParaRPr>
          </a:p>
          <a:p>
            <a:endParaRPr lang="pt-BR" sz="1200" dirty="0">
              <a:latin typeface="Simplified Arabic Fixed" panose="02070309020205020404" pitchFamily="49" charset="-78"/>
              <a:cs typeface="Simplified Arabic Fixed" panose="02070309020205020404" pitchFamily="49" charset="-78"/>
            </a:endParaRPr>
          </a:p>
        </p:txBody>
      </p:sp>
      <p:sp>
        <p:nvSpPr>
          <p:cNvPr id="19" name="Retângulo: Cantos Arredondados 18">
            <a:extLst>
              <a:ext uri="{FF2B5EF4-FFF2-40B4-BE49-F238E27FC236}">
                <a16:creationId xmlns:a16="http://schemas.microsoft.com/office/drawing/2014/main" id="{690E4CCC-E0D9-4F51-A38C-6893245C427E}"/>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AF0A3732-99E0-482A-B35F-B2531F254F0D}"/>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21" name="Retângulo: Cantos Arredondados 20">
            <a:extLst>
              <a:ext uri="{FF2B5EF4-FFF2-40B4-BE49-F238E27FC236}">
                <a16:creationId xmlns:a16="http://schemas.microsoft.com/office/drawing/2014/main" id="{950CA46C-909E-44BD-A5AB-CE8B810A8AD4}"/>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Cantos Arredondados 21">
            <a:extLst>
              <a:ext uri="{FF2B5EF4-FFF2-40B4-BE49-F238E27FC236}">
                <a16:creationId xmlns:a16="http://schemas.microsoft.com/office/drawing/2014/main" id="{910D211B-3271-4D53-B57F-3B3ADB5C92E1}"/>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Cantos Arredondados 22">
            <a:extLst>
              <a:ext uri="{FF2B5EF4-FFF2-40B4-BE49-F238E27FC236}">
                <a16:creationId xmlns:a16="http://schemas.microsoft.com/office/drawing/2014/main" id="{2B8C09AF-42A7-48A5-8788-0FC5FFCA198E}"/>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Cantos Arredondados 23">
            <a:extLst>
              <a:ext uri="{FF2B5EF4-FFF2-40B4-BE49-F238E27FC236}">
                <a16:creationId xmlns:a16="http://schemas.microsoft.com/office/drawing/2014/main" id="{EE6D0DFD-C41B-4652-8348-D7821232880F}"/>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Cantos Arredondados 24">
            <a:extLst>
              <a:ext uri="{FF2B5EF4-FFF2-40B4-BE49-F238E27FC236}">
                <a16:creationId xmlns:a16="http://schemas.microsoft.com/office/drawing/2014/main" id="{6A276265-7172-4262-AE72-878D6A02DFEC}"/>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AEA68223-8295-4058-84FC-BFB21E5993A2}"/>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27" name="CaixaDeTexto 26">
            <a:extLst>
              <a:ext uri="{FF2B5EF4-FFF2-40B4-BE49-F238E27FC236}">
                <a16:creationId xmlns:a16="http://schemas.microsoft.com/office/drawing/2014/main" id="{047F9AE9-864C-48C3-A23E-50483A620A69}"/>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29" name="CaixaDeTexto 28">
            <a:extLst>
              <a:ext uri="{FF2B5EF4-FFF2-40B4-BE49-F238E27FC236}">
                <a16:creationId xmlns:a16="http://schemas.microsoft.com/office/drawing/2014/main" id="{6010E904-1F88-437A-841E-782D2C7DED43}"/>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30" name="CaixaDeTexto 29">
            <a:extLst>
              <a:ext uri="{FF2B5EF4-FFF2-40B4-BE49-F238E27FC236}">
                <a16:creationId xmlns:a16="http://schemas.microsoft.com/office/drawing/2014/main" id="{460F33D2-28BA-489A-BCF7-57E3CF87372A}"/>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33" name="CaixaDeTexto 32">
            <a:extLst>
              <a:ext uri="{FF2B5EF4-FFF2-40B4-BE49-F238E27FC236}">
                <a16:creationId xmlns:a16="http://schemas.microsoft.com/office/drawing/2014/main" id="{E4B1248A-0ADF-43C3-9DA1-4E4775C8EBD9}"/>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28" name="CaixaDeTexto 27">
            <a:extLst>
              <a:ext uri="{FF2B5EF4-FFF2-40B4-BE49-F238E27FC236}">
                <a16:creationId xmlns:a16="http://schemas.microsoft.com/office/drawing/2014/main" id="{01E43DF8-E560-4EE8-96A3-C4A198DD1B79}"/>
              </a:ext>
            </a:extLst>
          </p:cNvPr>
          <p:cNvSpPr txBox="1"/>
          <p:nvPr/>
        </p:nvSpPr>
        <p:spPr>
          <a:xfrm>
            <a:off x="5452944" y="2995404"/>
            <a:ext cx="5452949" cy="3108543"/>
          </a:xfrm>
          <a:prstGeom prst="rect">
            <a:avLst/>
          </a:prstGeom>
          <a:noFill/>
        </p:spPr>
        <p:txBody>
          <a:bodyPr wrap="square">
            <a:spAutoFit/>
          </a:bodyPr>
          <a:lstStyle/>
          <a:p>
            <a:pPr>
              <a:lnSpc>
                <a:spcPct val="150000"/>
              </a:lnSpc>
            </a:pPr>
            <a:r>
              <a:rPr lang="pt-BR" sz="1400" dirty="0">
                <a:latin typeface="Simplified Arabic Fixed" panose="02070309020205020404" pitchFamily="49" charset="-78"/>
                <a:cs typeface="Simplified Arabic Fixed" panose="02070309020205020404" pitchFamily="49" charset="-78"/>
              </a:rPr>
              <a:t>CURSO URGÊNCIAS CLÍNICAS E TRAUMÁTICAS</a:t>
            </a:r>
          </a:p>
          <a:p>
            <a:pPr>
              <a:lnSpc>
                <a:spcPct val="150000"/>
              </a:lnSpc>
            </a:pPr>
            <a:r>
              <a:rPr lang="pt-BR" sz="1400" dirty="0">
                <a:latin typeface="Simplified Arabic Fixed" panose="02070309020205020404" pitchFamily="49" charset="-78"/>
                <a:cs typeface="Simplified Arabic Fixed" panose="02070309020205020404" pitchFamily="49" charset="-78"/>
              </a:rPr>
              <a:t>CURSO URGÊNCIAS CLÍNICAS E TRAUMÁTICAS</a:t>
            </a:r>
          </a:p>
          <a:p>
            <a:pPr>
              <a:lnSpc>
                <a:spcPct val="150000"/>
              </a:lnSpc>
            </a:pPr>
            <a:r>
              <a:rPr lang="pt-BR" sz="1400" dirty="0">
                <a:latin typeface="Simplified Arabic Fixed" panose="02070309020205020404" pitchFamily="49" charset="-78"/>
                <a:cs typeface="Simplified Arabic Fixed" panose="02070309020205020404" pitchFamily="49" charset="-78"/>
              </a:rPr>
              <a:t>CURSO URGÊNCIAS CLÍNICAS E TRAUMÁTICAS</a:t>
            </a:r>
          </a:p>
          <a:p>
            <a:pPr>
              <a:lnSpc>
                <a:spcPct val="150000"/>
              </a:lnSpc>
            </a:pPr>
            <a:r>
              <a:rPr lang="pt-BR" sz="1400" dirty="0">
                <a:latin typeface="Simplified Arabic Fixed" panose="02070309020205020404" pitchFamily="49" charset="-78"/>
                <a:cs typeface="Simplified Arabic Fixed" panose="02070309020205020404" pitchFamily="49" charset="-78"/>
              </a:rPr>
              <a:t>CURSO URGÊNCIAS CLÍNICAS E TRAUMÁTICAS</a:t>
            </a:r>
          </a:p>
          <a:p>
            <a:pPr>
              <a:lnSpc>
                <a:spcPct val="150000"/>
              </a:lnSpc>
            </a:pPr>
            <a:r>
              <a:rPr lang="pt-BR" sz="1400" dirty="0">
                <a:latin typeface="Simplified Arabic Fixed" panose="02070309020205020404" pitchFamily="49" charset="-78"/>
                <a:cs typeface="Simplified Arabic Fixed" panose="02070309020205020404" pitchFamily="49" charset="-78"/>
              </a:rPr>
              <a:t>CURSO URGÊNCIAS CLÍNICAS E TRAUMÁTICAS</a:t>
            </a:r>
          </a:p>
          <a:p>
            <a:pPr>
              <a:lnSpc>
                <a:spcPct val="150000"/>
              </a:lnSpc>
            </a:pPr>
            <a:r>
              <a:rPr lang="pt-BR" sz="1400" dirty="0">
                <a:latin typeface="Simplified Arabic Fixed" panose="02070309020205020404" pitchFamily="49" charset="-78"/>
                <a:cs typeface="Simplified Arabic Fixed" panose="02070309020205020404" pitchFamily="49" charset="-78"/>
              </a:rPr>
              <a:t>CURSO URGÊNCIAS CLÍNICAS E TRAUMÁTICAS</a:t>
            </a:r>
          </a:p>
          <a:p>
            <a:pPr>
              <a:lnSpc>
                <a:spcPct val="150000"/>
              </a:lnSpc>
            </a:pPr>
            <a:r>
              <a:rPr lang="pt-BR" sz="1400" dirty="0">
                <a:latin typeface="Simplified Arabic Fixed" panose="02070309020205020404" pitchFamily="49" charset="-78"/>
                <a:cs typeface="Simplified Arabic Fixed" panose="02070309020205020404" pitchFamily="49" charset="-78"/>
              </a:rPr>
              <a:t>CURSO URGÊNCIAS CLÍNICAS E TRAUMÁTICAS</a:t>
            </a:r>
          </a:p>
          <a:p>
            <a:pPr>
              <a:lnSpc>
                <a:spcPct val="150000"/>
              </a:lnSpc>
            </a:pPr>
            <a:r>
              <a:rPr lang="pt-BR" sz="1400" dirty="0">
                <a:latin typeface="Simplified Arabic Fixed" panose="02070309020205020404" pitchFamily="49" charset="-78"/>
                <a:cs typeface="Simplified Arabic Fixed" panose="02070309020205020404" pitchFamily="49" charset="-78"/>
              </a:rPr>
              <a:t>CURSO URGÊNCIAS CLÍNICAS E TRAUMÁTICAS</a:t>
            </a:r>
          </a:p>
          <a:p>
            <a:endParaRPr lang="pt-BR" sz="1400" dirty="0">
              <a:latin typeface="Simplified Arabic Fixed" panose="02070309020205020404" pitchFamily="49" charset="-78"/>
              <a:cs typeface="Simplified Arabic Fixed" panose="02070309020205020404" pitchFamily="49" charset="-78"/>
            </a:endParaRPr>
          </a:p>
          <a:p>
            <a:endParaRPr lang="pt-BR" sz="1400" dirty="0">
              <a:latin typeface="Simplified Arabic Fixed" panose="02070309020205020404" pitchFamily="49" charset="-78"/>
              <a:cs typeface="Simplified Arabic Fixed" panose="02070309020205020404" pitchFamily="49" charset="-78"/>
            </a:endParaRPr>
          </a:p>
        </p:txBody>
      </p:sp>
      <p:sp>
        <p:nvSpPr>
          <p:cNvPr id="35" name="CaixaDeTexto 34">
            <a:extLst>
              <a:ext uri="{FF2B5EF4-FFF2-40B4-BE49-F238E27FC236}">
                <a16:creationId xmlns:a16="http://schemas.microsoft.com/office/drawing/2014/main" id="{2CE850C9-C0AC-45AB-8FA9-0C2116E09D72}"/>
              </a:ext>
            </a:extLst>
          </p:cNvPr>
          <p:cNvSpPr txBox="1"/>
          <p:nvPr/>
        </p:nvSpPr>
        <p:spPr>
          <a:xfrm>
            <a:off x="5417636" y="2285331"/>
            <a:ext cx="6161048" cy="307777"/>
          </a:xfrm>
          <a:prstGeom prst="rect">
            <a:avLst/>
          </a:prstGeom>
          <a:noFill/>
        </p:spPr>
        <p:txBody>
          <a:bodyPr wrap="square">
            <a:spAutoFit/>
          </a:bodyPr>
          <a:lstStyle/>
          <a:p>
            <a:r>
              <a:rPr lang="pt-BR" sz="1400" dirty="0">
                <a:latin typeface="Simplified Arabic Fixed" panose="02070309020205020404" pitchFamily="49" charset="-78"/>
                <a:cs typeface="Simplified Arabic Fixed" panose="02070309020205020404" pitchFamily="49" charset="-78"/>
              </a:rPr>
              <a:t>ULTRASOM DPMI – DOPPLER MEDICINA INTERNA, </a:t>
            </a:r>
          </a:p>
        </p:txBody>
      </p:sp>
      <p:sp>
        <p:nvSpPr>
          <p:cNvPr id="36" name="CaixaDeTexto 35">
            <a:extLst>
              <a:ext uri="{FF2B5EF4-FFF2-40B4-BE49-F238E27FC236}">
                <a16:creationId xmlns:a16="http://schemas.microsoft.com/office/drawing/2014/main" id="{E2E4C4C2-9F59-4388-8AA8-0549E1765E19}"/>
              </a:ext>
            </a:extLst>
          </p:cNvPr>
          <p:cNvSpPr txBox="1"/>
          <p:nvPr/>
        </p:nvSpPr>
        <p:spPr>
          <a:xfrm>
            <a:off x="5408340" y="2023275"/>
            <a:ext cx="7002964" cy="307777"/>
          </a:xfrm>
          <a:prstGeom prst="rect">
            <a:avLst/>
          </a:prstGeom>
          <a:noFill/>
        </p:spPr>
        <p:txBody>
          <a:bodyPr wrap="square">
            <a:spAutoFit/>
          </a:bodyPr>
          <a:lstStyle/>
          <a:p>
            <a:r>
              <a:rPr lang="pt-BR" sz="1400" dirty="0">
                <a:solidFill>
                  <a:srgbClr val="000000"/>
                </a:solidFill>
                <a:effectLst/>
                <a:latin typeface="Simplified Arabic Fixed" panose="02070309020205020404" pitchFamily="49" charset="-78"/>
                <a:ea typeface="Times New Roman" panose="02020603050405020304" pitchFamily="18" charset="0"/>
                <a:cs typeface="Simplified Arabic Fixed" panose="02070309020205020404" pitchFamily="49" charset="-78"/>
              </a:rPr>
              <a:t>PÓS GRADUAÇÃO EM CARDIO-ONCOLOGIA</a:t>
            </a:r>
            <a:endParaRPr lang="pt-BR" sz="1200" dirty="0">
              <a:latin typeface="Simplified Arabic Fixed" panose="02070309020205020404" pitchFamily="49" charset="-78"/>
              <a:cs typeface="Simplified Arabic Fixed" panose="02070309020205020404" pitchFamily="49" charset="-78"/>
            </a:endParaRPr>
          </a:p>
        </p:txBody>
      </p:sp>
      <p:sp>
        <p:nvSpPr>
          <p:cNvPr id="37" name="CaixaDeTexto 36">
            <a:extLst>
              <a:ext uri="{FF2B5EF4-FFF2-40B4-BE49-F238E27FC236}">
                <a16:creationId xmlns:a16="http://schemas.microsoft.com/office/drawing/2014/main" id="{8DBBE554-12FD-4158-A803-0C1BAFB3284B}"/>
              </a:ext>
            </a:extLst>
          </p:cNvPr>
          <p:cNvSpPr txBox="1"/>
          <p:nvPr/>
        </p:nvSpPr>
        <p:spPr>
          <a:xfrm>
            <a:off x="5428785" y="2564111"/>
            <a:ext cx="6529038" cy="307777"/>
          </a:xfrm>
          <a:prstGeom prst="rect">
            <a:avLst/>
          </a:prstGeom>
          <a:noFill/>
        </p:spPr>
        <p:txBody>
          <a:bodyPr wrap="square">
            <a:spAutoFit/>
          </a:bodyPr>
          <a:lstStyle/>
          <a:p>
            <a:r>
              <a:rPr lang="pt-BR" sz="1400" dirty="0">
                <a:effectLst/>
                <a:latin typeface="Simplified Arabic Fixed" panose="02070309020205020404" pitchFamily="49" charset="-78"/>
                <a:ea typeface="Times New Roman" panose="02020603050405020304" pitchFamily="18" charset="0"/>
                <a:cs typeface="Simplified Arabic Fixed" panose="02070309020205020404" pitchFamily="49" charset="-78"/>
              </a:rPr>
              <a:t>CURSO DE IMERSÃO EM CIRURGIA E ENDOSCOPIA</a:t>
            </a:r>
            <a:endParaRPr lang="pt-BR" sz="1400" dirty="0">
              <a:latin typeface="Simplified Arabic Fixed" panose="02070309020205020404" pitchFamily="49" charset="-78"/>
              <a:cs typeface="Simplified Arabic Fixed" panose="02070309020205020404" pitchFamily="49" charset="-78"/>
            </a:endParaRPr>
          </a:p>
        </p:txBody>
      </p:sp>
      <p:sp>
        <p:nvSpPr>
          <p:cNvPr id="38" name="CaixaDeTexto 37">
            <a:extLst>
              <a:ext uri="{FF2B5EF4-FFF2-40B4-BE49-F238E27FC236}">
                <a16:creationId xmlns:a16="http://schemas.microsoft.com/office/drawing/2014/main" id="{35FD5111-8B37-43C5-9C64-3A7842D2E589}"/>
              </a:ext>
            </a:extLst>
          </p:cNvPr>
          <p:cNvSpPr txBox="1"/>
          <p:nvPr/>
        </p:nvSpPr>
        <p:spPr>
          <a:xfrm>
            <a:off x="5462240" y="2831739"/>
            <a:ext cx="6529038" cy="307777"/>
          </a:xfrm>
          <a:prstGeom prst="rect">
            <a:avLst/>
          </a:prstGeom>
          <a:noFill/>
        </p:spPr>
        <p:txBody>
          <a:bodyPr wrap="square">
            <a:spAutoFit/>
          </a:bodyPr>
          <a:lstStyle/>
          <a:p>
            <a:r>
              <a:rPr lang="pt-BR" sz="1400" dirty="0">
                <a:effectLst/>
                <a:latin typeface="Simplified Arabic Fixed" panose="02070309020205020404" pitchFamily="49" charset="-78"/>
                <a:ea typeface="Times New Roman" panose="02020603050405020304" pitchFamily="18" charset="0"/>
                <a:cs typeface="Simplified Arabic Fixed" panose="02070309020205020404" pitchFamily="49" charset="-78"/>
              </a:rPr>
              <a:t>PÓS GRADUAÇÃO EM MEDICINA FETAL </a:t>
            </a:r>
            <a:endParaRPr lang="pt-BR" sz="1400" dirty="0">
              <a:latin typeface="Simplified Arabic Fixed" panose="02070309020205020404" pitchFamily="49" charset="-78"/>
              <a:cs typeface="Simplified Arabic Fixed" panose="02070309020205020404" pitchFamily="49" charset="-78"/>
            </a:endParaRPr>
          </a:p>
        </p:txBody>
      </p:sp>
      <p:sp>
        <p:nvSpPr>
          <p:cNvPr id="39" name="CaixaDeTexto 38">
            <a:extLst>
              <a:ext uri="{FF2B5EF4-FFF2-40B4-BE49-F238E27FC236}">
                <a16:creationId xmlns:a16="http://schemas.microsoft.com/office/drawing/2014/main" id="{B9370640-C222-4C97-9B0C-E961F74C2B0A}"/>
              </a:ext>
            </a:extLst>
          </p:cNvPr>
          <p:cNvSpPr txBox="1"/>
          <p:nvPr/>
        </p:nvSpPr>
        <p:spPr>
          <a:xfrm>
            <a:off x="5439938" y="1761222"/>
            <a:ext cx="6529038" cy="307777"/>
          </a:xfrm>
          <a:prstGeom prst="rect">
            <a:avLst/>
          </a:prstGeom>
          <a:noFill/>
        </p:spPr>
        <p:txBody>
          <a:bodyPr wrap="square">
            <a:spAutoFit/>
          </a:bodyPr>
          <a:lstStyle/>
          <a:p>
            <a:r>
              <a:rPr lang="pt-BR" sz="1400" dirty="0">
                <a:effectLst/>
                <a:latin typeface="Simplified Arabic Fixed" panose="02070309020205020404" pitchFamily="49" charset="-78"/>
                <a:ea typeface="Times New Roman" panose="02020603050405020304" pitchFamily="18" charset="0"/>
                <a:cs typeface="Simplified Arabic Fixed" panose="02070309020205020404" pitchFamily="49" charset="-78"/>
              </a:rPr>
              <a:t>ULTRASSONOGRAFIA PELO INSTITUTO CETRUS</a:t>
            </a:r>
            <a:endParaRPr lang="pt-BR" sz="1400" dirty="0">
              <a:latin typeface="Simplified Arabic Fixed" panose="02070309020205020404" pitchFamily="49" charset="-78"/>
              <a:cs typeface="Simplified Arabic Fixed" panose="02070309020205020404" pitchFamily="49" charset="-78"/>
            </a:endParaRPr>
          </a:p>
        </p:txBody>
      </p:sp>
      <p:sp>
        <p:nvSpPr>
          <p:cNvPr id="46" name="CaixaDeTexto 45">
            <a:extLst>
              <a:ext uri="{FF2B5EF4-FFF2-40B4-BE49-F238E27FC236}">
                <a16:creationId xmlns:a16="http://schemas.microsoft.com/office/drawing/2014/main" id="{CFDED0D2-1F5B-445F-9B6E-C7D5DC490440}"/>
              </a:ext>
            </a:extLst>
          </p:cNvPr>
          <p:cNvSpPr txBox="1"/>
          <p:nvPr/>
        </p:nvSpPr>
        <p:spPr>
          <a:xfrm>
            <a:off x="5445511" y="5608084"/>
            <a:ext cx="5452949" cy="307777"/>
          </a:xfrm>
          <a:prstGeom prst="rect">
            <a:avLst/>
          </a:prstGeom>
          <a:noFill/>
        </p:spPr>
        <p:txBody>
          <a:bodyPr wrap="square">
            <a:spAutoFit/>
          </a:bodyPr>
          <a:lstStyle/>
          <a:p>
            <a:r>
              <a:rPr lang="pt-BR" sz="1400" dirty="0">
                <a:latin typeface="Simplified Arabic Fixed" panose="02070309020205020404" pitchFamily="49" charset="-78"/>
                <a:cs typeface="Simplified Arabic Fixed" panose="02070309020205020404" pitchFamily="49" charset="-78"/>
              </a:rPr>
              <a:t>PÓS GRADUAÇÃO EM MARKETING DIGITAL</a:t>
            </a:r>
          </a:p>
        </p:txBody>
      </p:sp>
    </p:spTree>
    <p:extLst>
      <p:ext uri="{BB962C8B-B14F-4D97-AF65-F5344CB8AC3E}">
        <p14:creationId xmlns:p14="http://schemas.microsoft.com/office/powerpoint/2010/main" val="351563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cxnSp>
        <p:nvCxnSpPr>
          <p:cNvPr id="152" name="Google Shape;1232;p39">
            <a:extLst>
              <a:ext uri="{FF2B5EF4-FFF2-40B4-BE49-F238E27FC236}">
                <a16:creationId xmlns:a16="http://schemas.microsoft.com/office/drawing/2014/main" id="{493FD9B3-491D-4131-B9B7-C549B918232D}"/>
              </a:ext>
            </a:extLst>
          </p:cNvPr>
          <p:cNvCxnSpPr/>
          <p:nvPr/>
        </p:nvCxnSpPr>
        <p:spPr>
          <a:xfrm rot="5400000">
            <a:off x="3936888" y="4763209"/>
            <a:ext cx="370200" cy="609600"/>
          </a:xfrm>
          <a:prstGeom prst="bentConnector3">
            <a:avLst>
              <a:gd name="adj1" fmla="val 50000"/>
            </a:avLst>
          </a:prstGeom>
          <a:noFill/>
          <a:ln w="38100" cap="flat" cmpd="sng">
            <a:solidFill>
              <a:srgbClr val="003300"/>
            </a:solidFill>
            <a:prstDash val="solid"/>
            <a:round/>
            <a:headEnd type="none" w="med" len="med"/>
            <a:tailEnd type="triangle" w="med" len="med"/>
          </a:ln>
        </p:spPr>
      </p:cxnSp>
      <p:cxnSp>
        <p:nvCxnSpPr>
          <p:cNvPr id="153" name="Google Shape;1232;p39">
            <a:extLst>
              <a:ext uri="{FF2B5EF4-FFF2-40B4-BE49-F238E27FC236}">
                <a16:creationId xmlns:a16="http://schemas.microsoft.com/office/drawing/2014/main" id="{77F45D1C-6C2C-457C-B529-F29C215917EC}"/>
              </a:ext>
            </a:extLst>
          </p:cNvPr>
          <p:cNvCxnSpPr/>
          <p:nvPr/>
        </p:nvCxnSpPr>
        <p:spPr>
          <a:xfrm rot="5400000">
            <a:off x="4780664" y="3655522"/>
            <a:ext cx="370200" cy="609600"/>
          </a:xfrm>
          <a:prstGeom prst="bentConnector3">
            <a:avLst>
              <a:gd name="adj1" fmla="val 50000"/>
            </a:avLst>
          </a:prstGeom>
          <a:noFill/>
          <a:ln w="38100" cap="flat" cmpd="sng">
            <a:solidFill>
              <a:srgbClr val="003300"/>
            </a:solidFill>
            <a:prstDash val="solid"/>
            <a:round/>
            <a:headEnd type="none" w="med" len="med"/>
            <a:tailEnd type="triangle" w="med" len="med"/>
          </a:ln>
        </p:spPr>
      </p:cxnSp>
      <p:cxnSp>
        <p:nvCxnSpPr>
          <p:cNvPr id="151" name="Google Shape;1232;p39">
            <a:extLst>
              <a:ext uri="{FF2B5EF4-FFF2-40B4-BE49-F238E27FC236}">
                <a16:creationId xmlns:a16="http://schemas.microsoft.com/office/drawing/2014/main" id="{30E68D4B-1456-4AB9-BDC9-7E3DD9765D0A}"/>
              </a:ext>
            </a:extLst>
          </p:cNvPr>
          <p:cNvCxnSpPr/>
          <p:nvPr/>
        </p:nvCxnSpPr>
        <p:spPr>
          <a:xfrm rot="5400000">
            <a:off x="5509210" y="2577570"/>
            <a:ext cx="370200" cy="609600"/>
          </a:xfrm>
          <a:prstGeom prst="bentConnector3">
            <a:avLst>
              <a:gd name="adj1" fmla="val 50000"/>
            </a:avLst>
          </a:prstGeom>
          <a:noFill/>
          <a:ln w="38100" cap="flat" cmpd="sng">
            <a:solidFill>
              <a:srgbClr val="003300"/>
            </a:solidFill>
            <a:prstDash val="solid"/>
            <a:round/>
            <a:headEnd type="none" w="med" len="med"/>
            <a:tailEnd type="triangle" w="med" len="med"/>
          </a:ln>
        </p:spPr>
      </p:cxnSp>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Valores pagos em Benefícios</a:t>
            </a:r>
            <a:endParaRPr lang="pt-BR" sz="1600" dirty="0">
              <a:solidFill>
                <a:schemeClr val="accent6">
                  <a:lumMod val="50000"/>
                </a:schemeClr>
              </a:solidFill>
              <a:latin typeface="Agency FB" panose="020B0503020202020204" pitchFamily="34" charset="0"/>
            </a:endParaRPr>
          </a:p>
        </p:txBody>
      </p:sp>
      <p:sp>
        <p:nvSpPr>
          <p:cNvPr id="173" name="Google Shape;805;p26">
            <a:extLst>
              <a:ext uri="{FF2B5EF4-FFF2-40B4-BE49-F238E27FC236}">
                <a16:creationId xmlns:a16="http://schemas.microsoft.com/office/drawing/2014/main" id="{A952C9F3-5317-4FD5-A2F2-AEB58321A522}"/>
              </a:ext>
            </a:extLst>
          </p:cNvPr>
          <p:cNvSpPr txBox="1"/>
          <p:nvPr/>
        </p:nvSpPr>
        <p:spPr>
          <a:xfrm>
            <a:off x="5495181" y="4231121"/>
            <a:ext cx="6774879" cy="8538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200" b="1" dirty="0">
                <a:solidFill>
                  <a:schemeClr val="dk1"/>
                </a:solidFill>
                <a:ea typeface="Roboto"/>
                <a:cs typeface="Roboto"/>
                <a:sym typeface="Roboto"/>
              </a:rPr>
              <a:t>REFERENTE PROGRAMA </a:t>
            </a:r>
            <a:r>
              <a:rPr lang="pt-BR" sz="2200" b="1" dirty="0">
                <a:solidFill>
                  <a:srgbClr val="003300"/>
                </a:solidFill>
                <a:ea typeface="Roboto"/>
                <a:cs typeface="Roboto"/>
                <a:sym typeface="Roboto"/>
              </a:rPr>
              <a:t>PAE-</a:t>
            </a:r>
            <a:r>
              <a:rPr lang="pt-BR" sz="2200" b="1" dirty="0">
                <a:solidFill>
                  <a:schemeClr val="dk1"/>
                </a:solidFill>
                <a:ea typeface="Roboto"/>
                <a:cs typeface="Roboto"/>
                <a:sym typeface="Roboto"/>
              </a:rPr>
              <a:t> Programa de Auxílio a Educação.</a:t>
            </a:r>
          </a:p>
        </p:txBody>
      </p:sp>
      <p:sp>
        <p:nvSpPr>
          <p:cNvPr id="98" name="Retângulo: Cantos Arredondados 97">
            <a:extLst>
              <a:ext uri="{FF2B5EF4-FFF2-40B4-BE49-F238E27FC236}">
                <a16:creationId xmlns:a16="http://schemas.microsoft.com/office/drawing/2014/main" id="{39830A50-65CD-4835-9FCD-A1CBC7D77C6B}"/>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9" name="CaixaDeTexto 98">
            <a:extLst>
              <a:ext uri="{FF2B5EF4-FFF2-40B4-BE49-F238E27FC236}">
                <a16:creationId xmlns:a16="http://schemas.microsoft.com/office/drawing/2014/main" id="{A3E36566-53FD-43DB-9138-D19ADABBB3E4}"/>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100" name="Retângulo: Cantos Arredondados 99">
            <a:extLst>
              <a:ext uri="{FF2B5EF4-FFF2-40B4-BE49-F238E27FC236}">
                <a16:creationId xmlns:a16="http://schemas.microsoft.com/office/drawing/2014/main" id="{6F71AC9F-C599-44E2-8387-9EDE152A0A6F}"/>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1" name="Retângulo: Cantos Arredondados 100">
            <a:extLst>
              <a:ext uri="{FF2B5EF4-FFF2-40B4-BE49-F238E27FC236}">
                <a16:creationId xmlns:a16="http://schemas.microsoft.com/office/drawing/2014/main" id="{143C2BA5-7377-404D-9BD9-4C325C4CC73A}"/>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 name="Retângulo: Cantos Arredondados 101">
            <a:extLst>
              <a:ext uri="{FF2B5EF4-FFF2-40B4-BE49-F238E27FC236}">
                <a16:creationId xmlns:a16="http://schemas.microsoft.com/office/drawing/2014/main" id="{8F5A69CF-527A-4918-8B51-D9E4206B7A0F}"/>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3" name="Retângulo: Cantos Arredondados 102">
            <a:extLst>
              <a:ext uri="{FF2B5EF4-FFF2-40B4-BE49-F238E27FC236}">
                <a16:creationId xmlns:a16="http://schemas.microsoft.com/office/drawing/2014/main" id="{C4207BC5-9C29-49AE-8519-734AF1D107E4}"/>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 name="Retângulo: Cantos Arredondados 103">
            <a:extLst>
              <a:ext uri="{FF2B5EF4-FFF2-40B4-BE49-F238E27FC236}">
                <a16:creationId xmlns:a16="http://schemas.microsoft.com/office/drawing/2014/main" id="{58F4ACCB-8E8F-466B-A7D0-7F7AF54BF2BC}"/>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5" name="CaixaDeTexto 104">
            <a:extLst>
              <a:ext uri="{FF2B5EF4-FFF2-40B4-BE49-F238E27FC236}">
                <a16:creationId xmlns:a16="http://schemas.microsoft.com/office/drawing/2014/main" id="{3E027A56-DECA-4780-AAE4-372BB9EAF112}"/>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106" name="CaixaDeTexto 105">
            <a:extLst>
              <a:ext uri="{FF2B5EF4-FFF2-40B4-BE49-F238E27FC236}">
                <a16:creationId xmlns:a16="http://schemas.microsoft.com/office/drawing/2014/main" id="{4164647C-A905-4160-AFB1-3A5953188972}"/>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107" name="CaixaDeTexto 106">
            <a:extLst>
              <a:ext uri="{FF2B5EF4-FFF2-40B4-BE49-F238E27FC236}">
                <a16:creationId xmlns:a16="http://schemas.microsoft.com/office/drawing/2014/main" id="{3D772C7B-C00E-4AE6-AF43-72968FBEB24F}"/>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108" name="CaixaDeTexto 107">
            <a:extLst>
              <a:ext uri="{FF2B5EF4-FFF2-40B4-BE49-F238E27FC236}">
                <a16:creationId xmlns:a16="http://schemas.microsoft.com/office/drawing/2014/main" id="{07615735-2736-47C8-9D32-9AAC71922B5B}"/>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109" name="CaixaDeTexto 108">
            <a:extLst>
              <a:ext uri="{FF2B5EF4-FFF2-40B4-BE49-F238E27FC236}">
                <a16:creationId xmlns:a16="http://schemas.microsoft.com/office/drawing/2014/main" id="{2DF0A73A-6573-4918-8D61-0E41C5541F01}"/>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175" name="Google Shape;805;p26">
            <a:extLst>
              <a:ext uri="{FF2B5EF4-FFF2-40B4-BE49-F238E27FC236}">
                <a16:creationId xmlns:a16="http://schemas.microsoft.com/office/drawing/2014/main" id="{20183B5B-1147-4844-9B19-9B846D355399}"/>
              </a:ext>
            </a:extLst>
          </p:cNvPr>
          <p:cNvSpPr txBox="1"/>
          <p:nvPr/>
        </p:nvSpPr>
        <p:spPr>
          <a:xfrm>
            <a:off x="6161124" y="3243945"/>
            <a:ext cx="5636868" cy="77861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200" b="1" dirty="0">
                <a:solidFill>
                  <a:schemeClr val="dk1"/>
                </a:solidFill>
                <a:ea typeface="Roboto"/>
                <a:cs typeface="Roboto"/>
                <a:sym typeface="Roboto"/>
              </a:rPr>
              <a:t>REFERENTE AO BENEFÍCIO SEGURO </a:t>
            </a:r>
            <a:r>
              <a:rPr lang="pt-BR" sz="2200" b="1" dirty="0">
                <a:solidFill>
                  <a:srgbClr val="003300"/>
                </a:solidFill>
                <a:ea typeface="Roboto"/>
                <a:cs typeface="Roboto"/>
                <a:sym typeface="Roboto"/>
              </a:rPr>
              <a:t>SERIT</a:t>
            </a:r>
          </a:p>
        </p:txBody>
      </p:sp>
      <p:sp>
        <p:nvSpPr>
          <p:cNvPr id="113" name="Google Shape;805;p26">
            <a:extLst>
              <a:ext uri="{FF2B5EF4-FFF2-40B4-BE49-F238E27FC236}">
                <a16:creationId xmlns:a16="http://schemas.microsoft.com/office/drawing/2014/main" id="{988A6844-F868-47AB-836B-71722F21E600}"/>
              </a:ext>
            </a:extLst>
          </p:cNvPr>
          <p:cNvSpPr txBox="1"/>
          <p:nvPr/>
        </p:nvSpPr>
        <p:spPr>
          <a:xfrm>
            <a:off x="4417228" y="5320223"/>
            <a:ext cx="7692997" cy="8538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200" b="1" dirty="0">
                <a:solidFill>
                  <a:schemeClr val="dk1"/>
                </a:solidFill>
                <a:ea typeface="Roboto"/>
                <a:cs typeface="Roboto"/>
                <a:sym typeface="Roboto"/>
              </a:rPr>
              <a:t>Referente programa </a:t>
            </a:r>
            <a:r>
              <a:rPr lang="pt-BR" sz="2200" b="1" dirty="0">
                <a:solidFill>
                  <a:srgbClr val="003300"/>
                </a:solidFill>
                <a:ea typeface="Roboto"/>
                <a:cs typeface="Roboto"/>
                <a:sym typeface="Roboto"/>
              </a:rPr>
              <a:t>PEP-</a:t>
            </a:r>
            <a:r>
              <a:rPr lang="pt-BR" sz="2200" b="1" dirty="0">
                <a:solidFill>
                  <a:schemeClr val="dk1"/>
                </a:solidFill>
                <a:ea typeface="Roboto"/>
                <a:cs typeface="Roboto"/>
                <a:sym typeface="Roboto"/>
              </a:rPr>
              <a:t> Prontuário Eletrônico do Paciente</a:t>
            </a:r>
          </a:p>
        </p:txBody>
      </p:sp>
      <p:cxnSp>
        <p:nvCxnSpPr>
          <p:cNvPr id="135" name="Google Shape;1207;p39">
            <a:extLst>
              <a:ext uri="{FF2B5EF4-FFF2-40B4-BE49-F238E27FC236}">
                <a16:creationId xmlns:a16="http://schemas.microsoft.com/office/drawing/2014/main" id="{3A031337-A4EA-4A4B-9E19-CA59D150EE97}"/>
              </a:ext>
            </a:extLst>
          </p:cNvPr>
          <p:cNvCxnSpPr>
            <a:cxnSpLocks/>
          </p:cNvCxnSpPr>
          <p:nvPr/>
        </p:nvCxnSpPr>
        <p:spPr>
          <a:xfrm>
            <a:off x="6489998" y="2383765"/>
            <a:ext cx="695400" cy="0"/>
          </a:xfrm>
          <a:prstGeom prst="straightConnector1">
            <a:avLst/>
          </a:prstGeom>
          <a:noFill/>
          <a:ln w="9525" cap="flat" cmpd="sng">
            <a:solidFill>
              <a:schemeClr val="tx1"/>
            </a:solidFill>
            <a:prstDash val="dash"/>
            <a:round/>
            <a:headEnd type="none" w="med" len="med"/>
            <a:tailEnd type="none" w="med" len="med"/>
          </a:ln>
        </p:spPr>
      </p:cxnSp>
      <p:sp>
        <p:nvSpPr>
          <p:cNvPr id="138" name="Google Shape;1211;p39">
            <a:extLst>
              <a:ext uri="{FF2B5EF4-FFF2-40B4-BE49-F238E27FC236}">
                <a16:creationId xmlns:a16="http://schemas.microsoft.com/office/drawing/2014/main" id="{A90ED6B5-07E0-49C2-B275-B0F5BE002AAE}"/>
              </a:ext>
            </a:extLst>
          </p:cNvPr>
          <p:cNvSpPr/>
          <p:nvPr/>
        </p:nvSpPr>
        <p:spPr>
          <a:xfrm>
            <a:off x="-1" y="2191285"/>
            <a:ext cx="5118411" cy="652275"/>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200" b="1" dirty="0">
                <a:solidFill>
                  <a:schemeClr val="bg1"/>
                </a:solidFill>
              </a:rPr>
              <a:t>R$ 3.000.000,00</a:t>
            </a:r>
            <a:endParaRPr sz="3200" b="1" dirty="0">
              <a:solidFill>
                <a:schemeClr val="bg1"/>
              </a:solidFill>
            </a:endParaRPr>
          </a:p>
        </p:txBody>
      </p:sp>
      <p:sp>
        <p:nvSpPr>
          <p:cNvPr id="139" name="Google Shape;1212;p39">
            <a:extLst>
              <a:ext uri="{FF2B5EF4-FFF2-40B4-BE49-F238E27FC236}">
                <a16:creationId xmlns:a16="http://schemas.microsoft.com/office/drawing/2014/main" id="{4C5516E5-B780-4613-8186-F6C01D4165EE}"/>
              </a:ext>
            </a:extLst>
          </p:cNvPr>
          <p:cNvSpPr/>
          <p:nvPr/>
        </p:nvSpPr>
        <p:spPr>
          <a:xfrm>
            <a:off x="0" y="3209116"/>
            <a:ext cx="4304371" cy="649206"/>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200" b="1" dirty="0">
                <a:solidFill>
                  <a:schemeClr val="bg1"/>
                </a:solidFill>
              </a:rPr>
              <a:t>R$ 96.828,60</a:t>
            </a:r>
            <a:endParaRPr sz="3200" dirty="0">
              <a:solidFill>
                <a:schemeClr val="bg1"/>
              </a:solidFill>
            </a:endParaRPr>
          </a:p>
        </p:txBody>
      </p:sp>
      <p:sp>
        <p:nvSpPr>
          <p:cNvPr id="140" name="Google Shape;1213;p39">
            <a:extLst>
              <a:ext uri="{FF2B5EF4-FFF2-40B4-BE49-F238E27FC236}">
                <a16:creationId xmlns:a16="http://schemas.microsoft.com/office/drawing/2014/main" id="{617F9BED-18F0-4C03-A4F3-8DC009A7B396}"/>
              </a:ext>
            </a:extLst>
          </p:cNvPr>
          <p:cNvSpPr/>
          <p:nvPr/>
        </p:nvSpPr>
        <p:spPr>
          <a:xfrm>
            <a:off x="0" y="4249224"/>
            <a:ext cx="3568390" cy="646162"/>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200" b="1" dirty="0">
                <a:solidFill>
                  <a:schemeClr val="bg1"/>
                </a:solidFill>
              </a:rPr>
              <a:t>R$ 27.320,79</a:t>
            </a:r>
            <a:endParaRPr sz="3200" dirty="0">
              <a:solidFill>
                <a:schemeClr val="bg1"/>
              </a:solidFill>
            </a:endParaRPr>
          </a:p>
        </p:txBody>
      </p:sp>
      <p:sp>
        <p:nvSpPr>
          <p:cNvPr id="147" name="Google Shape;1214;p39">
            <a:extLst>
              <a:ext uri="{FF2B5EF4-FFF2-40B4-BE49-F238E27FC236}">
                <a16:creationId xmlns:a16="http://schemas.microsoft.com/office/drawing/2014/main" id="{FD54DFE3-D7BF-474A-B598-57FE78F7AA4E}"/>
              </a:ext>
            </a:extLst>
          </p:cNvPr>
          <p:cNvSpPr/>
          <p:nvPr/>
        </p:nvSpPr>
        <p:spPr>
          <a:xfrm>
            <a:off x="0" y="5267052"/>
            <a:ext cx="2720898" cy="60964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3200" b="1" dirty="0">
                <a:solidFill>
                  <a:schemeClr val="bg1"/>
                </a:solidFill>
              </a:rPr>
              <a:t>R$ 16.856,53</a:t>
            </a:r>
            <a:endParaRPr lang="pt-BR" sz="3200" dirty="0">
              <a:solidFill>
                <a:schemeClr val="bg1"/>
              </a:solidFill>
            </a:endParaRPr>
          </a:p>
        </p:txBody>
      </p:sp>
      <p:sp>
        <p:nvSpPr>
          <p:cNvPr id="148" name="Google Shape;1202;p39">
            <a:extLst>
              <a:ext uri="{FF2B5EF4-FFF2-40B4-BE49-F238E27FC236}">
                <a16:creationId xmlns:a16="http://schemas.microsoft.com/office/drawing/2014/main" id="{C0D7092C-C358-460C-B015-BF72138A0C60}"/>
              </a:ext>
            </a:extLst>
          </p:cNvPr>
          <p:cNvSpPr/>
          <p:nvPr/>
        </p:nvSpPr>
        <p:spPr>
          <a:xfrm>
            <a:off x="4816844" y="3057359"/>
            <a:ext cx="944617" cy="853001"/>
          </a:xfrm>
          <a:prstGeom prst="ellips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91425" rIns="91425" bIns="91425" anchor="ctr" anchorCtr="0">
            <a:noAutofit/>
          </a:bodyPr>
          <a:lstStyle/>
          <a:p>
            <a:pPr marL="0" lvl="0" indent="0" algn="ctr" rtl="0">
              <a:spcBef>
                <a:spcPts val="0"/>
              </a:spcBef>
              <a:spcAft>
                <a:spcPts val="0"/>
              </a:spcAft>
              <a:buNone/>
            </a:pPr>
            <a:r>
              <a:rPr lang="es" sz="3200" b="1" dirty="0">
                <a:solidFill>
                  <a:schemeClr val="lt1"/>
                </a:solidFill>
                <a:latin typeface="Fira Sans Extra Condensed"/>
                <a:ea typeface="Fira Sans Extra Condensed"/>
                <a:cs typeface="Fira Sans Extra Condensed"/>
                <a:sym typeface="Fira Sans Extra Condensed"/>
              </a:rPr>
              <a:t>02</a:t>
            </a:r>
            <a:endParaRPr sz="3200" b="1" dirty="0">
              <a:solidFill>
                <a:schemeClr val="lt1"/>
              </a:solidFill>
              <a:latin typeface="Fira Sans Extra Condensed"/>
              <a:ea typeface="Fira Sans Extra Condensed"/>
              <a:cs typeface="Fira Sans Extra Condensed"/>
              <a:sym typeface="Fira Sans Extra Condensed"/>
            </a:endParaRPr>
          </a:p>
        </p:txBody>
      </p:sp>
      <p:sp>
        <p:nvSpPr>
          <p:cNvPr id="149" name="Google Shape;1202;p39">
            <a:extLst>
              <a:ext uri="{FF2B5EF4-FFF2-40B4-BE49-F238E27FC236}">
                <a16:creationId xmlns:a16="http://schemas.microsoft.com/office/drawing/2014/main" id="{8734FA5F-B8DB-4525-BC7F-385AFC9DF267}"/>
              </a:ext>
            </a:extLst>
          </p:cNvPr>
          <p:cNvSpPr/>
          <p:nvPr/>
        </p:nvSpPr>
        <p:spPr>
          <a:xfrm>
            <a:off x="4065996" y="4135311"/>
            <a:ext cx="944617" cy="853001"/>
          </a:xfrm>
          <a:prstGeom prst="ellipse">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91425" rIns="91425" bIns="91425" anchor="ctr" anchorCtr="0">
            <a:noAutofit/>
          </a:bodyPr>
          <a:lstStyle/>
          <a:p>
            <a:pPr marL="0" lvl="0" indent="0" algn="ctr" rtl="0">
              <a:spcBef>
                <a:spcPts val="0"/>
              </a:spcBef>
              <a:spcAft>
                <a:spcPts val="0"/>
              </a:spcAft>
              <a:buNone/>
            </a:pPr>
            <a:r>
              <a:rPr lang="es" sz="3200" b="1" dirty="0">
                <a:solidFill>
                  <a:schemeClr val="lt1"/>
                </a:solidFill>
                <a:latin typeface="Fira Sans Extra Condensed"/>
                <a:ea typeface="Fira Sans Extra Condensed"/>
                <a:cs typeface="Fira Sans Extra Condensed"/>
                <a:sym typeface="Fira Sans Extra Condensed"/>
              </a:rPr>
              <a:t>03</a:t>
            </a:r>
            <a:endParaRPr sz="3200" b="1" dirty="0">
              <a:solidFill>
                <a:schemeClr val="lt1"/>
              </a:solidFill>
              <a:latin typeface="Fira Sans Extra Condensed"/>
              <a:ea typeface="Fira Sans Extra Condensed"/>
              <a:cs typeface="Fira Sans Extra Condensed"/>
              <a:sym typeface="Fira Sans Extra Condensed"/>
            </a:endParaRPr>
          </a:p>
        </p:txBody>
      </p:sp>
      <p:sp>
        <p:nvSpPr>
          <p:cNvPr id="150" name="Google Shape;1202;p39">
            <a:extLst>
              <a:ext uri="{FF2B5EF4-FFF2-40B4-BE49-F238E27FC236}">
                <a16:creationId xmlns:a16="http://schemas.microsoft.com/office/drawing/2014/main" id="{59FCAF69-6F17-4189-A2DD-D904BD7968A6}"/>
              </a:ext>
            </a:extLst>
          </p:cNvPr>
          <p:cNvSpPr/>
          <p:nvPr/>
        </p:nvSpPr>
        <p:spPr>
          <a:xfrm>
            <a:off x="3136727" y="5235564"/>
            <a:ext cx="944617" cy="853001"/>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91425" rIns="91425" bIns="91425" anchor="ctr" anchorCtr="0">
            <a:noAutofit/>
          </a:bodyPr>
          <a:lstStyle/>
          <a:p>
            <a:pPr marL="0" lvl="0" indent="0" algn="ctr" rtl="0">
              <a:spcBef>
                <a:spcPts val="0"/>
              </a:spcBef>
              <a:spcAft>
                <a:spcPts val="0"/>
              </a:spcAft>
              <a:buNone/>
            </a:pPr>
            <a:r>
              <a:rPr lang="es" sz="3200" b="1" dirty="0">
                <a:solidFill>
                  <a:schemeClr val="lt1"/>
                </a:solidFill>
                <a:latin typeface="Fira Sans Extra Condensed"/>
                <a:ea typeface="Fira Sans Extra Condensed"/>
                <a:cs typeface="Fira Sans Extra Condensed"/>
                <a:sym typeface="Fira Sans Extra Condensed"/>
              </a:rPr>
              <a:t>04</a:t>
            </a:r>
            <a:endParaRPr sz="3200" b="1" dirty="0">
              <a:solidFill>
                <a:schemeClr val="lt1"/>
              </a:solidFill>
              <a:latin typeface="Fira Sans Extra Condensed"/>
              <a:ea typeface="Fira Sans Extra Condensed"/>
              <a:cs typeface="Fira Sans Extra Condensed"/>
              <a:sym typeface="Fira Sans Extra Condensed"/>
            </a:endParaRPr>
          </a:p>
        </p:txBody>
      </p:sp>
      <p:cxnSp>
        <p:nvCxnSpPr>
          <p:cNvPr id="154" name="Google Shape;1207;p39">
            <a:extLst>
              <a:ext uri="{FF2B5EF4-FFF2-40B4-BE49-F238E27FC236}">
                <a16:creationId xmlns:a16="http://schemas.microsoft.com/office/drawing/2014/main" id="{402FD14B-D759-4A0F-9EE3-BAF51BDD057D}"/>
              </a:ext>
            </a:extLst>
          </p:cNvPr>
          <p:cNvCxnSpPr>
            <a:cxnSpLocks/>
          </p:cNvCxnSpPr>
          <p:nvPr/>
        </p:nvCxnSpPr>
        <p:spPr>
          <a:xfrm>
            <a:off x="5025471" y="4565687"/>
            <a:ext cx="695400" cy="0"/>
          </a:xfrm>
          <a:prstGeom prst="straightConnector1">
            <a:avLst/>
          </a:prstGeom>
          <a:noFill/>
          <a:ln w="9525" cap="flat" cmpd="sng">
            <a:solidFill>
              <a:schemeClr val="tx1"/>
            </a:solidFill>
            <a:prstDash val="dash"/>
            <a:round/>
            <a:headEnd type="none" w="med" len="med"/>
            <a:tailEnd type="none" w="med" len="med"/>
          </a:ln>
        </p:spPr>
      </p:cxnSp>
      <p:cxnSp>
        <p:nvCxnSpPr>
          <p:cNvPr id="155" name="Google Shape;1207;p39">
            <a:extLst>
              <a:ext uri="{FF2B5EF4-FFF2-40B4-BE49-F238E27FC236}">
                <a16:creationId xmlns:a16="http://schemas.microsoft.com/office/drawing/2014/main" id="{04A42BD4-4681-43C9-A277-6A9E0ABAC26F}"/>
              </a:ext>
            </a:extLst>
          </p:cNvPr>
          <p:cNvCxnSpPr>
            <a:cxnSpLocks/>
          </p:cNvCxnSpPr>
          <p:nvPr/>
        </p:nvCxnSpPr>
        <p:spPr>
          <a:xfrm>
            <a:off x="5768886" y="3558361"/>
            <a:ext cx="695400" cy="0"/>
          </a:xfrm>
          <a:prstGeom prst="straightConnector1">
            <a:avLst/>
          </a:prstGeom>
          <a:noFill/>
          <a:ln w="9525" cap="flat" cmpd="sng">
            <a:solidFill>
              <a:schemeClr val="tx1"/>
            </a:solidFill>
            <a:prstDash val="dash"/>
            <a:round/>
            <a:headEnd type="none" w="med" len="med"/>
            <a:tailEnd type="none" w="med" len="med"/>
          </a:ln>
        </p:spPr>
      </p:cxnSp>
      <p:cxnSp>
        <p:nvCxnSpPr>
          <p:cNvPr id="156" name="Google Shape;1207;p39">
            <a:extLst>
              <a:ext uri="{FF2B5EF4-FFF2-40B4-BE49-F238E27FC236}">
                <a16:creationId xmlns:a16="http://schemas.microsoft.com/office/drawing/2014/main" id="{175C47C0-742C-4E9E-902E-8AF0077A3FEE}"/>
              </a:ext>
            </a:extLst>
          </p:cNvPr>
          <p:cNvCxnSpPr>
            <a:cxnSpLocks/>
          </p:cNvCxnSpPr>
          <p:nvPr/>
        </p:nvCxnSpPr>
        <p:spPr>
          <a:xfrm>
            <a:off x="4077618" y="5602750"/>
            <a:ext cx="695400" cy="0"/>
          </a:xfrm>
          <a:prstGeom prst="straightConnector1">
            <a:avLst/>
          </a:prstGeom>
          <a:noFill/>
          <a:ln w="9525" cap="flat" cmpd="sng">
            <a:solidFill>
              <a:schemeClr val="tx1"/>
            </a:solidFill>
            <a:prstDash val="dash"/>
            <a:round/>
            <a:headEnd type="none" w="med" len="med"/>
            <a:tailEnd type="none" w="med" len="med"/>
          </a:ln>
        </p:spPr>
      </p:cxnSp>
      <p:sp>
        <p:nvSpPr>
          <p:cNvPr id="157" name="CaixaDeTexto 156">
            <a:extLst>
              <a:ext uri="{FF2B5EF4-FFF2-40B4-BE49-F238E27FC236}">
                <a16:creationId xmlns:a16="http://schemas.microsoft.com/office/drawing/2014/main" id="{DDB04888-0C96-44C1-B4EA-39E185C52F00}"/>
              </a:ext>
            </a:extLst>
          </p:cNvPr>
          <p:cNvSpPr txBox="1"/>
          <p:nvPr/>
        </p:nvSpPr>
        <p:spPr>
          <a:xfrm>
            <a:off x="7136781" y="2084608"/>
            <a:ext cx="6222380" cy="430887"/>
          </a:xfrm>
          <a:prstGeom prst="rect">
            <a:avLst/>
          </a:prstGeom>
          <a:noFill/>
        </p:spPr>
        <p:txBody>
          <a:bodyPr wrap="square">
            <a:spAutoFit/>
          </a:bodyPr>
          <a:lstStyle/>
          <a:p>
            <a:pPr marL="0" lvl="0" indent="0" algn="l" rtl="0">
              <a:spcBef>
                <a:spcPts val="0"/>
              </a:spcBef>
              <a:spcAft>
                <a:spcPts val="0"/>
              </a:spcAft>
              <a:buNone/>
            </a:pPr>
            <a:r>
              <a:rPr lang="pt-BR" sz="2200" b="1" dirty="0"/>
              <a:t>REFERENTE RESERVA DE CONTINGÊNCIA</a:t>
            </a:r>
          </a:p>
        </p:txBody>
      </p:sp>
      <p:grpSp>
        <p:nvGrpSpPr>
          <p:cNvPr id="130" name="Google Shape;1198;p39">
            <a:extLst>
              <a:ext uri="{FF2B5EF4-FFF2-40B4-BE49-F238E27FC236}">
                <a16:creationId xmlns:a16="http://schemas.microsoft.com/office/drawing/2014/main" id="{5AD94B15-5A88-436D-95F6-F045B87FDE55}"/>
              </a:ext>
            </a:extLst>
          </p:cNvPr>
          <p:cNvGrpSpPr/>
          <p:nvPr/>
        </p:nvGrpSpPr>
        <p:grpSpPr>
          <a:xfrm>
            <a:off x="5467332" y="1945954"/>
            <a:ext cx="3596121" cy="853001"/>
            <a:chOff x="3605079" y="1131913"/>
            <a:chExt cx="3596121" cy="853001"/>
          </a:xfrm>
        </p:grpSpPr>
        <p:sp>
          <p:nvSpPr>
            <p:cNvPr id="133" name="Google Shape;1200;p39">
              <a:extLst>
                <a:ext uri="{FF2B5EF4-FFF2-40B4-BE49-F238E27FC236}">
                  <a16:creationId xmlns:a16="http://schemas.microsoft.com/office/drawing/2014/main" id="{62EEECFC-3047-47BB-B7C7-FE35CD195C28}"/>
                </a:ext>
              </a:extLst>
            </p:cNvPr>
            <p:cNvSpPr txBox="1"/>
            <p:nvPr/>
          </p:nvSpPr>
          <p:spPr>
            <a:xfrm>
              <a:off x="5404500" y="1176515"/>
              <a:ext cx="1796700" cy="27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solidFill>
                  <a:srgbClr val="000000"/>
                </a:solidFill>
                <a:latin typeface="Fira Sans Extra Condensed"/>
                <a:ea typeface="Fira Sans Extra Condensed"/>
                <a:cs typeface="Fira Sans Extra Condensed"/>
                <a:sym typeface="Fira Sans Extra Condensed"/>
              </a:endParaRPr>
            </a:p>
          </p:txBody>
        </p:sp>
        <p:sp>
          <p:nvSpPr>
            <p:cNvPr id="132" name="Google Shape;1202;p39">
              <a:extLst>
                <a:ext uri="{FF2B5EF4-FFF2-40B4-BE49-F238E27FC236}">
                  <a16:creationId xmlns:a16="http://schemas.microsoft.com/office/drawing/2014/main" id="{965E4760-93C2-4AF1-A753-8754D3FF8C88}"/>
                </a:ext>
              </a:extLst>
            </p:cNvPr>
            <p:cNvSpPr/>
            <p:nvPr/>
          </p:nvSpPr>
          <p:spPr>
            <a:xfrm>
              <a:off x="3605079" y="1131913"/>
              <a:ext cx="944617" cy="853001"/>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91425" rIns="91425" bIns="91425" anchor="ctr" anchorCtr="0">
              <a:noAutofit/>
            </a:bodyPr>
            <a:lstStyle/>
            <a:p>
              <a:pPr marL="0" lvl="0" indent="0" algn="ctr" rtl="0">
                <a:spcBef>
                  <a:spcPts val="0"/>
                </a:spcBef>
                <a:spcAft>
                  <a:spcPts val="0"/>
                </a:spcAft>
                <a:buNone/>
              </a:pPr>
              <a:r>
                <a:rPr lang="es" sz="3200" b="1" dirty="0">
                  <a:solidFill>
                    <a:schemeClr val="lt1"/>
                  </a:solidFill>
                  <a:latin typeface="Fira Sans Extra Condensed"/>
                  <a:ea typeface="Fira Sans Extra Condensed"/>
                  <a:cs typeface="Fira Sans Extra Condensed"/>
                  <a:sym typeface="Fira Sans Extra Condensed"/>
                </a:rPr>
                <a:t>01</a:t>
              </a:r>
              <a:endParaRPr sz="3200" b="1" dirty="0">
                <a:solidFill>
                  <a:schemeClr val="lt1"/>
                </a:solidFill>
                <a:latin typeface="Fira Sans Extra Condensed"/>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426026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7FFA7">
            <a:alpha val="81000"/>
          </a:srgb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706750"/>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00809" y="1146160"/>
            <a:ext cx="3182281" cy="553998"/>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303030204020804" pitchFamily="34" charset="0"/>
                <a:cs typeface="Biome Light" panose="020B0303030204020804" pitchFamily="34" charset="0"/>
              </a:rPr>
              <a:t>RELATÓRIO DE GESTÃO UVJ -2021</a:t>
            </a:r>
          </a:p>
          <a:p>
            <a:r>
              <a:rPr lang="pt-BR" sz="1600" dirty="0">
                <a:solidFill>
                  <a:schemeClr val="accent6">
                    <a:lumMod val="50000"/>
                  </a:schemeClr>
                </a:solidFill>
                <a:latin typeface="Agency FB" panose="020B0503020202020204" pitchFamily="34" charset="0"/>
              </a:rPr>
              <a:t>          </a:t>
            </a:r>
          </a:p>
        </p:txBody>
      </p:sp>
      <p:sp>
        <p:nvSpPr>
          <p:cNvPr id="16" name="CaixaDeTexto 15">
            <a:extLst>
              <a:ext uri="{FF2B5EF4-FFF2-40B4-BE49-F238E27FC236}">
                <a16:creationId xmlns:a16="http://schemas.microsoft.com/office/drawing/2014/main" id="{516F1C24-678F-4AAE-A237-DC367EF4A269}"/>
              </a:ext>
            </a:extLst>
          </p:cNvPr>
          <p:cNvSpPr txBox="1"/>
          <p:nvPr/>
        </p:nvSpPr>
        <p:spPr>
          <a:xfrm>
            <a:off x="319694" y="2026676"/>
            <a:ext cx="11201746" cy="3539430"/>
          </a:xfrm>
          <a:prstGeom prst="rect">
            <a:avLst/>
          </a:prstGeom>
          <a:noFill/>
        </p:spPr>
        <p:txBody>
          <a:bodyPr wrap="square" rtlCol="0">
            <a:spAutoFit/>
          </a:bodyPr>
          <a:lstStyle/>
          <a:p>
            <a:pPr algn="just"/>
            <a:r>
              <a:rPr lang="pt-BR" sz="2800" dirty="0">
                <a:solidFill>
                  <a:schemeClr val="bg2">
                    <a:lumMod val="25000"/>
                  </a:schemeClr>
                </a:solidFill>
                <a:latin typeface="Bahnschrift Light SemiCondensed" panose="020B0502040204020203" pitchFamily="34" charset="0"/>
                <a:cs typeface="Simplified Arabic Fixed" panose="02070309020205020404" pitchFamily="49" charset="-78"/>
              </a:rPr>
              <a:t>Este relatório  é uma publicação dos resultados das atividades executadas pela Unimed Vale do Jaguaribe, como parte do compromisso e transparência da gestão com divulgação para seus cooperados, colaboradores, fornecedores e sociedade. </a:t>
            </a:r>
          </a:p>
          <a:p>
            <a:pPr algn="just"/>
            <a:endParaRPr lang="pt-BR" sz="2800" dirty="0">
              <a:solidFill>
                <a:schemeClr val="bg2">
                  <a:lumMod val="25000"/>
                </a:schemeClr>
              </a:solidFill>
              <a:latin typeface="Bahnschrift Light SemiCondensed" panose="020B0502040204020203" pitchFamily="34" charset="0"/>
              <a:cs typeface="Simplified Arabic Fixed" panose="02070309020205020404" pitchFamily="49" charset="-78"/>
            </a:endParaRPr>
          </a:p>
          <a:p>
            <a:pPr algn="just"/>
            <a:r>
              <a:rPr lang="pt-BR" sz="2800" dirty="0">
                <a:solidFill>
                  <a:schemeClr val="bg2">
                    <a:lumMod val="25000"/>
                  </a:schemeClr>
                </a:solidFill>
                <a:latin typeface="Bahnschrift Light SemiCondensed" panose="020B0502040204020203" pitchFamily="34" charset="0"/>
                <a:cs typeface="Simplified Arabic Fixed" panose="02070309020205020404" pitchFamily="49" charset="-78"/>
              </a:rPr>
              <a:t>O objetivo é apresentar com clareza o aspecto organizacional, fiscal e social, abrangendo todas as ações e seus resultados durante o ano de 2021.</a:t>
            </a:r>
          </a:p>
        </p:txBody>
      </p:sp>
      <p:sp>
        <p:nvSpPr>
          <p:cNvPr id="9" name="CaixaDeTexto 8">
            <a:extLst>
              <a:ext uri="{FF2B5EF4-FFF2-40B4-BE49-F238E27FC236}">
                <a16:creationId xmlns:a16="http://schemas.microsoft.com/office/drawing/2014/main" id="{D2A9230B-6CE8-4D32-9D8E-4BA23FB128CE}"/>
              </a:ext>
            </a:extLst>
          </p:cNvPr>
          <p:cNvSpPr txBox="1"/>
          <p:nvPr/>
        </p:nvSpPr>
        <p:spPr>
          <a:xfrm>
            <a:off x="100362" y="367321"/>
            <a:ext cx="6127594" cy="523220"/>
          </a:xfrm>
          <a:prstGeom prst="rect">
            <a:avLst/>
          </a:prstGeom>
          <a:noFill/>
        </p:spPr>
        <p:txBody>
          <a:bodyPr wrap="square">
            <a:spAutoFit/>
          </a:bodyPr>
          <a:lstStyle/>
          <a:p>
            <a:r>
              <a:rPr lang="pt-BR" sz="2800" dirty="0">
                <a:solidFill>
                  <a:schemeClr val="accent2">
                    <a:lumMod val="75000"/>
                  </a:schemeClr>
                </a:solidFill>
                <a:latin typeface="Bahnschrift Light SemiCondensed" panose="020B0502040204020203" pitchFamily="34" charset="0"/>
                <a:cs typeface="Simplified Arabic Fixed" panose="02070309020205020404" pitchFamily="49" charset="-78"/>
              </a:rPr>
              <a:t>SOBRE O RELATÓRIO</a:t>
            </a:r>
          </a:p>
        </p:txBody>
      </p:sp>
    </p:spTree>
    <p:extLst>
      <p:ext uri="{BB962C8B-B14F-4D97-AF65-F5344CB8AC3E}">
        <p14:creationId xmlns:p14="http://schemas.microsoft.com/office/powerpoint/2010/main" val="408269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Pagamento Produção Médica</a:t>
            </a:r>
            <a:endParaRPr lang="pt-BR" sz="1600" dirty="0">
              <a:solidFill>
                <a:schemeClr val="accent6">
                  <a:lumMod val="50000"/>
                </a:schemeClr>
              </a:solidFill>
              <a:latin typeface="Agency FB" panose="020B0503020202020204" pitchFamily="34" charset="0"/>
            </a:endParaRPr>
          </a:p>
        </p:txBody>
      </p:sp>
      <p:sp>
        <p:nvSpPr>
          <p:cNvPr id="102" name="Google Shape;936;p41">
            <a:extLst>
              <a:ext uri="{FF2B5EF4-FFF2-40B4-BE49-F238E27FC236}">
                <a16:creationId xmlns:a16="http://schemas.microsoft.com/office/drawing/2014/main" id="{880875E7-D871-462A-8BD8-D379F5393312}"/>
              </a:ext>
            </a:extLst>
          </p:cNvPr>
          <p:cNvSpPr/>
          <p:nvPr/>
        </p:nvSpPr>
        <p:spPr>
          <a:xfrm>
            <a:off x="0" y="3706064"/>
            <a:ext cx="3964183" cy="697493"/>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chemeClr val="bg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36;p41">
            <a:extLst>
              <a:ext uri="{FF2B5EF4-FFF2-40B4-BE49-F238E27FC236}">
                <a16:creationId xmlns:a16="http://schemas.microsoft.com/office/drawing/2014/main" id="{D62FDA9B-A036-4AE6-A1E7-612F759EF8B2}"/>
              </a:ext>
            </a:extLst>
          </p:cNvPr>
          <p:cNvSpPr/>
          <p:nvPr/>
        </p:nvSpPr>
        <p:spPr>
          <a:xfrm>
            <a:off x="3930315" y="3677990"/>
            <a:ext cx="3964183" cy="697493"/>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chemeClr val="bg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36;p41">
            <a:extLst>
              <a:ext uri="{FF2B5EF4-FFF2-40B4-BE49-F238E27FC236}">
                <a16:creationId xmlns:a16="http://schemas.microsoft.com/office/drawing/2014/main" id="{C8616A21-4F32-4907-B885-BDB4EACA2A51}"/>
              </a:ext>
            </a:extLst>
          </p:cNvPr>
          <p:cNvSpPr/>
          <p:nvPr/>
        </p:nvSpPr>
        <p:spPr>
          <a:xfrm>
            <a:off x="7884694" y="3637884"/>
            <a:ext cx="3964183" cy="697493"/>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chemeClr val="bg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43;p41">
            <a:extLst>
              <a:ext uri="{FF2B5EF4-FFF2-40B4-BE49-F238E27FC236}">
                <a16:creationId xmlns:a16="http://schemas.microsoft.com/office/drawing/2014/main" id="{1A270644-B2EC-4668-99F7-CAA547DF0537}"/>
              </a:ext>
            </a:extLst>
          </p:cNvPr>
          <p:cNvSpPr/>
          <p:nvPr/>
        </p:nvSpPr>
        <p:spPr>
          <a:xfrm>
            <a:off x="84222" y="3768918"/>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953;p41">
            <a:extLst>
              <a:ext uri="{FF2B5EF4-FFF2-40B4-BE49-F238E27FC236}">
                <a16:creationId xmlns:a16="http://schemas.microsoft.com/office/drawing/2014/main" id="{A0F4B96F-8D4F-4AD9-817D-3FF2D5700C82}"/>
              </a:ext>
            </a:extLst>
          </p:cNvPr>
          <p:cNvSpPr/>
          <p:nvPr/>
        </p:nvSpPr>
        <p:spPr>
          <a:xfrm>
            <a:off x="204536" y="2983832"/>
            <a:ext cx="445170" cy="1156755"/>
          </a:xfrm>
          <a:prstGeom prst="can">
            <a:avLst>
              <a:gd name="adj" fmla="val 56038"/>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aixaDeTexto 1">
            <a:extLst>
              <a:ext uri="{FF2B5EF4-FFF2-40B4-BE49-F238E27FC236}">
                <a16:creationId xmlns:a16="http://schemas.microsoft.com/office/drawing/2014/main" id="{982D5401-45A2-451A-A27B-C5DED6499F14}"/>
              </a:ext>
            </a:extLst>
          </p:cNvPr>
          <p:cNvSpPr txBox="1"/>
          <p:nvPr/>
        </p:nvSpPr>
        <p:spPr>
          <a:xfrm>
            <a:off x="0" y="5134476"/>
            <a:ext cx="12047620" cy="369332"/>
          </a:xfrm>
          <a:prstGeom prst="rect">
            <a:avLst/>
          </a:prstGeom>
          <a:noFill/>
        </p:spPr>
        <p:txBody>
          <a:bodyPr wrap="square" rtlCol="0">
            <a:spAutoFit/>
          </a:bodyPr>
          <a:lstStyle/>
          <a:p>
            <a:r>
              <a:rPr lang="pt-BR" b="1" dirty="0">
                <a:solidFill>
                  <a:schemeClr val="accent2">
                    <a:lumMod val="75000"/>
                  </a:schemeClr>
                </a:solidFill>
                <a:latin typeface="Bahnschrift Light SemiCondensed" panose="020B0502040204020203" pitchFamily="34" charset="0"/>
              </a:rPr>
              <a:t>JAN        FEV            MAR        ABR          MAI       JUN          JUL            AGO        SET          OUT       NOV           DEZ </a:t>
            </a:r>
          </a:p>
        </p:txBody>
      </p:sp>
      <p:sp>
        <p:nvSpPr>
          <p:cNvPr id="117" name="Google Shape;943;p41">
            <a:extLst>
              <a:ext uri="{FF2B5EF4-FFF2-40B4-BE49-F238E27FC236}">
                <a16:creationId xmlns:a16="http://schemas.microsoft.com/office/drawing/2014/main" id="{E0D723FF-435C-4C2D-BEED-69E59222534B}"/>
              </a:ext>
            </a:extLst>
          </p:cNvPr>
          <p:cNvSpPr/>
          <p:nvPr/>
        </p:nvSpPr>
        <p:spPr>
          <a:xfrm>
            <a:off x="2173706" y="3776939"/>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943;p41">
            <a:extLst>
              <a:ext uri="{FF2B5EF4-FFF2-40B4-BE49-F238E27FC236}">
                <a16:creationId xmlns:a16="http://schemas.microsoft.com/office/drawing/2014/main" id="{B3E06BC2-EA32-43F5-934B-92C88F874BF7}"/>
              </a:ext>
            </a:extLst>
          </p:cNvPr>
          <p:cNvSpPr/>
          <p:nvPr/>
        </p:nvSpPr>
        <p:spPr>
          <a:xfrm>
            <a:off x="3252537" y="3784960"/>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943;p41">
            <a:extLst>
              <a:ext uri="{FF2B5EF4-FFF2-40B4-BE49-F238E27FC236}">
                <a16:creationId xmlns:a16="http://schemas.microsoft.com/office/drawing/2014/main" id="{404CF19F-B997-4293-8825-4B46FF0282AB}"/>
              </a:ext>
            </a:extLst>
          </p:cNvPr>
          <p:cNvSpPr/>
          <p:nvPr/>
        </p:nvSpPr>
        <p:spPr>
          <a:xfrm>
            <a:off x="4006517" y="3744854"/>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943;p41">
            <a:extLst>
              <a:ext uri="{FF2B5EF4-FFF2-40B4-BE49-F238E27FC236}">
                <a16:creationId xmlns:a16="http://schemas.microsoft.com/office/drawing/2014/main" id="{0596A0B4-5F5D-458A-8069-99578F9E017C}"/>
              </a:ext>
            </a:extLst>
          </p:cNvPr>
          <p:cNvSpPr/>
          <p:nvPr/>
        </p:nvSpPr>
        <p:spPr>
          <a:xfrm>
            <a:off x="5061285" y="3740844"/>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943;p41">
            <a:extLst>
              <a:ext uri="{FF2B5EF4-FFF2-40B4-BE49-F238E27FC236}">
                <a16:creationId xmlns:a16="http://schemas.microsoft.com/office/drawing/2014/main" id="{754FB070-312C-4B31-81D0-A765BB067943}"/>
              </a:ext>
            </a:extLst>
          </p:cNvPr>
          <p:cNvSpPr/>
          <p:nvPr/>
        </p:nvSpPr>
        <p:spPr>
          <a:xfrm>
            <a:off x="6152148" y="3760897"/>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943;p41">
            <a:extLst>
              <a:ext uri="{FF2B5EF4-FFF2-40B4-BE49-F238E27FC236}">
                <a16:creationId xmlns:a16="http://schemas.microsoft.com/office/drawing/2014/main" id="{11A82B00-E6AD-452E-A071-4CE157F40208}"/>
              </a:ext>
            </a:extLst>
          </p:cNvPr>
          <p:cNvSpPr/>
          <p:nvPr/>
        </p:nvSpPr>
        <p:spPr>
          <a:xfrm>
            <a:off x="7170822" y="3744855"/>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943;p41">
            <a:extLst>
              <a:ext uri="{FF2B5EF4-FFF2-40B4-BE49-F238E27FC236}">
                <a16:creationId xmlns:a16="http://schemas.microsoft.com/office/drawing/2014/main" id="{84B7D895-07D9-4991-A91C-7E3D493942A8}"/>
              </a:ext>
            </a:extLst>
          </p:cNvPr>
          <p:cNvSpPr/>
          <p:nvPr/>
        </p:nvSpPr>
        <p:spPr>
          <a:xfrm>
            <a:off x="7948864" y="3692719"/>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943;p41">
            <a:extLst>
              <a:ext uri="{FF2B5EF4-FFF2-40B4-BE49-F238E27FC236}">
                <a16:creationId xmlns:a16="http://schemas.microsoft.com/office/drawing/2014/main" id="{382CBE7C-1514-4F1C-B7FC-235F11F124D4}"/>
              </a:ext>
            </a:extLst>
          </p:cNvPr>
          <p:cNvSpPr/>
          <p:nvPr/>
        </p:nvSpPr>
        <p:spPr>
          <a:xfrm>
            <a:off x="9015664" y="3700740"/>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943;p41">
            <a:extLst>
              <a:ext uri="{FF2B5EF4-FFF2-40B4-BE49-F238E27FC236}">
                <a16:creationId xmlns:a16="http://schemas.microsoft.com/office/drawing/2014/main" id="{1C55CF2A-05CB-40E1-80F2-D88165E88C8F}"/>
              </a:ext>
            </a:extLst>
          </p:cNvPr>
          <p:cNvSpPr/>
          <p:nvPr/>
        </p:nvSpPr>
        <p:spPr>
          <a:xfrm>
            <a:off x="10082464" y="3720792"/>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943;p41">
            <a:extLst>
              <a:ext uri="{FF2B5EF4-FFF2-40B4-BE49-F238E27FC236}">
                <a16:creationId xmlns:a16="http://schemas.microsoft.com/office/drawing/2014/main" id="{013342B3-D1BE-4800-A9EE-AD31706D97E0}"/>
              </a:ext>
            </a:extLst>
          </p:cNvPr>
          <p:cNvSpPr/>
          <p:nvPr/>
        </p:nvSpPr>
        <p:spPr>
          <a:xfrm>
            <a:off x="11137232" y="3680686"/>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943;p41">
            <a:extLst>
              <a:ext uri="{FF2B5EF4-FFF2-40B4-BE49-F238E27FC236}">
                <a16:creationId xmlns:a16="http://schemas.microsoft.com/office/drawing/2014/main" id="{E64F121D-164D-4DDC-84C7-353F87D5C5BC}"/>
              </a:ext>
            </a:extLst>
          </p:cNvPr>
          <p:cNvSpPr/>
          <p:nvPr/>
        </p:nvSpPr>
        <p:spPr>
          <a:xfrm>
            <a:off x="1138991" y="3801003"/>
            <a:ext cx="661737" cy="526355"/>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tx2">
              <a:lumMod val="75000"/>
            </a:schemeClr>
          </a:solidFill>
          <a:ln>
            <a:solidFill>
              <a:schemeClr val="accent4">
                <a:lumMod val="75000"/>
              </a:schemeClr>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953;p41">
            <a:extLst>
              <a:ext uri="{FF2B5EF4-FFF2-40B4-BE49-F238E27FC236}">
                <a16:creationId xmlns:a16="http://schemas.microsoft.com/office/drawing/2014/main" id="{4C98AFC9-FB92-4930-890A-098F6041BAD8}"/>
              </a:ext>
            </a:extLst>
          </p:cNvPr>
          <p:cNvSpPr/>
          <p:nvPr/>
        </p:nvSpPr>
        <p:spPr>
          <a:xfrm>
            <a:off x="1227223" y="2803358"/>
            <a:ext cx="450590" cy="1325196"/>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3;p41">
            <a:extLst>
              <a:ext uri="{FF2B5EF4-FFF2-40B4-BE49-F238E27FC236}">
                <a16:creationId xmlns:a16="http://schemas.microsoft.com/office/drawing/2014/main" id="{174872EE-0E06-449D-8B4D-F30A14916D46}"/>
              </a:ext>
            </a:extLst>
          </p:cNvPr>
          <p:cNvSpPr/>
          <p:nvPr/>
        </p:nvSpPr>
        <p:spPr>
          <a:xfrm>
            <a:off x="10177834" y="1406814"/>
            <a:ext cx="538821" cy="2671012"/>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3;p41">
            <a:extLst>
              <a:ext uri="{FF2B5EF4-FFF2-40B4-BE49-F238E27FC236}">
                <a16:creationId xmlns:a16="http://schemas.microsoft.com/office/drawing/2014/main" id="{F31920B9-8BC3-4085-A811-8F4D8679575A}"/>
              </a:ext>
            </a:extLst>
          </p:cNvPr>
          <p:cNvSpPr/>
          <p:nvPr/>
        </p:nvSpPr>
        <p:spPr>
          <a:xfrm>
            <a:off x="3308685" y="2069432"/>
            <a:ext cx="517357" cy="2031048"/>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3;p41">
            <a:extLst>
              <a:ext uri="{FF2B5EF4-FFF2-40B4-BE49-F238E27FC236}">
                <a16:creationId xmlns:a16="http://schemas.microsoft.com/office/drawing/2014/main" id="{BF010B84-C360-49C8-961B-E3AF2CE3BD02}"/>
              </a:ext>
            </a:extLst>
          </p:cNvPr>
          <p:cNvSpPr/>
          <p:nvPr/>
        </p:nvSpPr>
        <p:spPr>
          <a:xfrm>
            <a:off x="4090737" y="2791326"/>
            <a:ext cx="502728" cy="1293111"/>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3;p41">
            <a:extLst>
              <a:ext uri="{FF2B5EF4-FFF2-40B4-BE49-F238E27FC236}">
                <a16:creationId xmlns:a16="http://schemas.microsoft.com/office/drawing/2014/main" id="{E647B616-4B41-42A4-BC0A-E666825B447A}"/>
              </a:ext>
            </a:extLst>
          </p:cNvPr>
          <p:cNvSpPr/>
          <p:nvPr/>
        </p:nvSpPr>
        <p:spPr>
          <a:xfrm>
            <a:off x="5125452" y="2334126"/>
            <a:ext cx="510747" cy="1722235"/>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3;p41">
            <a:extLst>
              <a:ext uri="{FF2B5EF4-FFF2-40B4-BE49-F238E27FC236}">
                <a16:creationId xmlns:a16="http://schemas.microsoft.com/office/drawing/2014/main" id="{0379AA09-6E74-4B81-B605-3404CAB86C52}"/>
              </a:ext>
            </a:extLst>
          </p:cNvPr>
          <p:cNvSpPr/>
          <p:nvPr/>
        </p:nvSpPr>
        <p:spPr>
          <a:xfrm>
            <a:off x="6208296" y="1961147"/>
            <a:ext cx="530800" cy="2103237"/>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3;p41">
            <a:extLst>
              <a:ext uri="{FF2B5EF4-FFF2-40B4-BE49-F238E27FC236}">
                <a16:creationId xmlns:a16="http://schemas.microsoft.com/office/drawing/2014/main" id="{2D16D7B5-2EB9-41BC-8503-22D69DF0A0C7}"/>
              </a:ext>
            </a:extLst>
          </p:cNvPr>
          <p:cNvSpPr/>
          <p:nvPr/>
        </p:nvSpPr>
        <p:spPr>
          <a:xfrm>
            <a:off x="7230980" y="2514601"/>
            <a:ext cx="514758" cy="1593898"/>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3;p41">
            <a:extLst>
              <a:ext uri="{FF2B5EF4-FFF2-40B4-BE49-F238E27FC236}">
                <a16:creationId xmlns:a16="http://schemas.microsoft.com/office/drawing/2014/main" id="{8187EA5D-6BB3-4E45-AF48-4CF70AD3C534}"/>
              </a:ext>
            </a:extLst>
          </p:cNvPr>
          <p:cNvSpPr/>
          <p:nvPr/>
        </p:nvSpPr>
        <p:spPr>
          <a:xfrm>
            <a:off x="7988969" y="2153653"/>
            <a:ext cx="558874" cy="1878647"/>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3;p41">
            <a:extLst>
              <a:ext uri="{FF2B5EF4-FFF2-40B4-BE49-F238E27FC236}">
                <a16:creationId xmlns:a16="http://schemas.microsoft.com/office/drawing/2014/main" id="{89A1DD43-4AC3-47B7-AA3E-B0A364FDC30D}"/>
              </a:ext>
            </a:extLst>
          </p:cNvPr>
          <p:cNvSpPr/>
          <p:nvPr/>
        </p:nvSpPr>
        <p:spPr>
          <a:xfrm>
            <a:off x="9023684" y="1888958"/>
            <a:ext cx="565484" cy="2163393"/>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3;p41">
            <a:extLst>
              <a:ext uri="{FF2B5EF4-FFF2-40B4-BE49-F238E27FC236}">
                <a16:creationId xmlns:a16="http://schemas.microsoft.com/office/drawing/2014/main" id="{7D2FA530-9D72-4FA0-A80D-3BAD1B9073F4}"/>
              </a:ext>
            </a:extLst>
          </p:cNvPr>
          <p:cNvSpPr/>
          <p:nvPr/>
        </p:nvSpPr>
        <p:spPr>
          <a:xfrm>
            <a:off x="2273969" y="2562726"/>
            <a:ext cx="490696" cy="1545775"/>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CaixaDeTexto 130">
            <a:extLst>
              <a:ext uri="{FF2B5EF4-FFF2-40B4-BE49-F238E27FC236}">
                <a16:creationId xmlns:a16="http://schemas.microsoft.com/office/drawing/2014/main" id="{9019B8FC-C2AE-4820-9E33-28B77A104893}"/>
              </a:ext>
            </a:extLst>
          </p:cNvPr>
          <p:cNvSpPr txBox="1"/>
          <p:nvPr/>
        </p:nvSpPr>
        <p:spPr>
          <a:xfrm>
            <a:off x="-102870" y="4671473"/>
            <a:ext cx="13499432" cy="276999"/>
          </a:xfrm>
          <a:prstGeom prst="rect">
            <a:avLst/>
          </a:prstGeom>
          <a:noFill/>
        </p:spPr>
        <p:txBody>
          <a:bodyPr wrap="square">
            <a:spAutoFit/>
          </a:bodyPr>
          <a:lstStyle/>
          <a:p>
            <a:r>
              <a:rPr lang="pt-BR" sz="1200" i="0" u="none" strike="noStrike" dirty="0">
                <a:solidFill>
                  <a:schemeClr val="tx1">
                    <a:lumMod val="95000"/>
                    <a:lumOff val="5000"/>
                  </a:schemeClr>
                </a:solidFill>
                <a:effectLst/>
                <a:latin typeface="Bahnschrift Light Condensed" panose="020B0502040204020203" pitchFamily="34" charset="0"/>
              </a:rPr>
              <a:t> R$244.252,33  R$248.861,18  R$261.687,76  R$284.208,09  R</a:t>
            </a:r>
            <a:r>
              <a:rPr lang="pt-BR" sz="1200" dirty="0">
                <a:solidFill>
                  <a:schemeClr val="tx1">
                    <a:lumMod val="95000"/>
                    <a:lumOff val="5000"/>
                  </a:schemeClr>
                </a:solidFill>
                <a:latin typeface="Bahnschrift Light Condensed" panose="020B0502040204020203" pitchFamily="34" charset="0"/>
              </a:rPr>
              <a:t>$</a:t>
            </a:r>
            <a:r>
              <a:rPr lang="pt-BR" sz="1200" i="0" u="none" strike="noStrike" dirty="0">
                <a:solidFill>
                  <a:schemeClr val="tx1">
                    <a:lumMod val="95000"/>
                    <a:lumOff val="5000"/>
                  </a:schemeClr>
                </a:solidFill>
                <a:effectLst/>
                <a:latin typeface="Bahnschrift Light Condensed" panose="020B0502040204020203" pitchFamily="34" charset="0"/>
              </a:rPr>
              <a:t>241.647,04  R$283.553,20  R$284.802,44  R$279.107,07  R$285.907,40  R$297.245,68   R$290.654,26    R$291.210,03 </a:t>
            </a:r>
            <a:endParaRPr lang="pt-BR" sz="1200" dirty="0">
              <a:solidFill>
                <a:schemeClr val="tx1">
                  <a:lumMod val="95000"/>
                  <a:lumOff val="5000"/>
                </a:schemeClr>
              </a:solidFill>
              <a:latin typeface="Bahnschrift Light Condensed" panose="020B0502040204020203" pitchFamily="34" charset="0"/>
            </a:endParaRPr>
          </a:p>
        </p:txBody>
      </p:sp>
      <p:sp>
        <p:nvSpPr>
          <p:cNvPr id="45" name="Retângulo: Cantos Arredondados 44">
            <a:extLst>
              <a:ext uri="{FF2B5EF4-FFF2-40B4-BE49-F238E27FC236}">
                <a16:creationId xmlns:a16="http://schemas.microsoft.com/office/drawing/2014/main" id="{63D26969-C722-466A-AB21-31BE90DB1E82}"/>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CaixaDeTexto 45">
            <a:extLst>
              <a:ext uri="{FF2B5EF4-FFF2-40B4-BE49-F238E27FC236}">
                <a16:creationId xmlns:a16="http://schemas.microsoft.com/office/drawing/2014/main" id="{BCF42BC9-11BA-47DD-85C9-E400F252C227}"/>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47" name="Retângulo: Cantos Arredondados 46">
            <a:extLst>
              <a:ext uri="{FF2B5EF4-FFF2-40B4-BE49-F238E27FC236}">
                <a16:creationId xmlns:a16="http://schemas.microsoft.com/office/drawing/2014/main" id="{0B45DE44-E614-4E3D-ACA8-B9A7CFB27536}"/>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Cantos Arredondados 47">
            <a:extLst>
              <a:ext uri="{FF2B5EF4-FFF2-40B4-BE49-F238E27FC236}">
                <a16:creationId xmlns:a16="http://schemas.microsoft.com/office/drawing/2014/main" id="{4EAEE74A-0E0B-4DA7-87E4-D4BE81863731}"/>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tângulo: Cantos Arredondados 54">
            <a:extLst>
              <a:ext uri="{FF2B5EF4-FFF2-40B4-BE49-F238E27FC236}">
                <a16:creationId xmlns:a16="http://schemas.microsoft.com/office/drawing/2014/main" id="{D0B4BE2A-6B2C-41EE-8A19-37A34F907A38}"/>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Cantos Arredondados 55">
            <a:extLst>
              <a:ext uri="{FF2B5EF4-FFF2-40B4-BE49-F238E27FC236}">
                <a16:creationId xmlns:a16="http://schemas.microsoft.com/office/drawing/2014/main" id="{E5E87B20-6A85-4209-BB9F-E3103C9681B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Cantos Arredondados 56">
            <a:extLst>
              <a:ext uri="{FF2B5EF4-FFF2-40B4-BE49-F238E27FC236}">
                <a16:creationId xmlns:a16="http://schemas.microsoft.com/office/drawing/2014/main" id="{5C23F5A2-B9B3-40D1-AD31-9AC07D0F8EF7}"/>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a:extLst>
              <a:ext uri="{FF2B5EF4-FFF2-40B4-BE49-F238E27FC236}">
                <a16:creationId xmlns:a16="http://schemas.microsoft.com/office/drawing/2014/main" id="{E521401C-AEAD-4340-BCB5-EDC1124296F1}"/>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9" name="CaixaDeTexto 58">
            <a:extLst>
              <a:ext uri="{FF2B5EF4-FFF2-40B4-BE49-F238E27FC236}">
                <a16:creationId xmlns:a16="http://schemas.microsoft.com/office/drawing/2014/main" id="{5019FE71-FE66-4F14-B61C-8E293EF35DBD}"/>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60" name="CaixaDeTexto 59">
            <a:extLst>
              <a:ext uri="{FF2B5EF4-FFF2-40B4-BE49-F238E27FC236}">
                <a16:creationId xmlns:a16="http://schemas.microsoft.com/office/drawing/2014/main" id="{9A06F000-56ED-4350-A576-224F55A850B4}"/>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61" name="CaixaDeTexto 60">
            <a:extLst>
              <a:ext uri="{FF2B5EF4-FFF2-40B4-BE49-F238E27FC236}">
                <a16:creationId xmlns:a16="http://schemas.microsoft.com/office/drawing/2014/main" id="{A4876F27-3ACA-43D0-AE1B-F2C809E4FC3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2" name="CaixaDeTexto 61">
            <a:extLst>
              <a:ext uri="{FF2B5EF4-FFF2-40B4-BE49-F238E27FC236}">
                <a16:creationId xmlns:a16="http://schemas.microsoft.com/office/drawing/2014/main" id="{6EAC1ABC-241C-471E-8282-EFB1ECE812CB}"/>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49" name="Google Shape;953;p41">
            <a:extLst>
              <a:ext uri="{FF2B5EF4-FFF2-40B4-BE49-F238E27FC236}">
                <a16:creationId xmlns:a16="http://schemas.microsoft.com/office/drawing/2014/main" id="{991172AA-FB67-4C63-BBBB-FF1012268651}"/>
              </a:ext>
            </a:extLst>
          </p:cNvPr>
          <p:cNvSpPr/>
          <p:nvPr/>
        </p:nvSpPr>
        <p:spPr>
          <a:xfrm>
            <a:off x="11211181" y="1260088"/>
            <a:ext cx="538821" cy="2802869"/>
          </a:xfrm>
          <a:prstGeom prst="can">
            <a:avLst>
              <a:gd name="adj" fmla="val 25000"/>
            </a:avLst>
          </a:prstGeom>
          <a:solidFill>
            <a:schemeClr val="tx2">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084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sp>
        <p:nvSpPr>
          <p:cNvPr id="170" name="Fluxograma: Conector 169">
            <a:extLst>
              <a:ext uri="{FF2B5EF4-FFF2-40B4-BE49-F238E27FC236}">
                <a16:creationId xmlns:a16="http://schemas.microsoft.com/office/drawing/2014/main" id="{D637F84D-76A4-4C97-815A-692263186AE8}"/>
              </a:ext>
            </a:extLst>
          </p:cNvPr>
          <p:cNvSpPr/>
          <p:nvPr/>
        </p:nvSpPr>
        <p:spPr>
          <a:xfrm>
            <a:off x="10222831" y="4892844"/>
            <a:ext cx="144380" cy="108283"/>
          </a:xfrm>
          <a:prstGeom prst="flowChartConnector">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-2020</a:t>
            </a:r>
          </a:p>
          <a:p>
            <a:r>
              <a:rPr lang="pt-BR" sz="1600" dirty="0">
                <a:solidFill>
                  <a:schemeClr val="bg1"/>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Evolução da Produção Médica</a:t>
            </a:r>
            <a:endParaRPr lang="pt-BR" sz="1600" dirty="0">
              <a:solidFill>
                <a:schemeClr val="accent6">
                  <a:lumMod val="50000"/>
                </a:schemeClr>
              </a:solidFill>
              <a:latin typeface="Agency FB" panose="020B0503020202020204" pitchFamily="34" charset="0"/>
            </a:endParaRPr>
          </a:p>
        </p:txBody>
      </p:sp>
      <p:grpSp>
        <p:nvGrpSpPr>
          <p:cNvPr id="46" name="Google Shape;931;p29">
            <a:extLst>
              <a:ext uri="{FF2B5EF4-FFF2-40B4-BE49-F238E27FC236}">
                <a16:creationId xmlns:a16="http://schemas.microsoft.com/office/drawing/2014/main" id="{1D2151CD-2E7A-423E-9C4D-CCB68B4FDAFF}"/>
              </a:ext>
            </a:extLst>
          </p:cNvPr>
          <p:cNvGrpSpPr/>
          <p:nvPr/>
        </p:nvGrpSpPr>
        <p:grpSpPr>
          <a:xfrm>
            <a:off x="457202" y="1046747"/>
            <a:ext cx="11562346" cy="5486399"/>
            <a:chOff x="1144937" y="1370041"/>
            <a:chExt cx="6926050" cy="3366560"/>
          </a:xfrm>
        </p:grpSpPr>
        <p:sp>
          <p:nvSpPr>
            <p:cNvPr id="47" name="Google Shape;932;p29">
              <a:extLst>
                <a:ext uri="{FF2B5EF4-FFF2-40B4-BE49-F238E27FC236}">
                  <a16:creationId xmlns:a16="http://schemas.microsoft.com/office/drawing/2014/main" id="{8E3C2814-67EB-413E-9072-287C52BDA14C}"/>
                </a:ext>
              </a:extLst>
            </p:cNvPr>
            <p:cNvSpPr/>
            <p:nvPr/>
          </p:nvSpPr>
          <p:spPr>
            <a:xfrm rot="-5400000">
              <a:off x="4332088" y="2151504"/>
              <a:ext cx="603669" cy="54"/>
            </a:xfrm>
            <a:custGeom>
              <a:avLst/>
              <a:gdLst/>
              <a:ahLst/>
              <a:cxnLst/>
              <a:rect l="l" t="t" r="r" b="b"/>
              <a:pathLst>
                <a:path w="11273" h="1" fill="none" extrusionOk="0">
                  <a:moveTo>
                    <a:pt x="11273" y="1"/>
                  </a:moveTo>
                  <a:lnTo>
                    <a:pt x="1" y="1"/>
                  </a:lnTo>
                </a:path>
              </a:pathLst>
            </a:custGeom>
            <a:noFill/>
            <a:ln w="19050" cap="rnd" cmpd="sng">
              <a:solidFill>
                <a:schemeClr val="dk2"/>
              </a:solidFill>
              <a:prstDash val="solid"/>
              <a:miter lim="15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33;p29">
              <a:extLst>
                <a:ext uri="{FF2B5EF4-FFF2-40B4-BE49-F238E27FC236}">
                  <a16:creationId xmlns:a16="http://schemas.microsoft.com/office/drawing/2014/main" id="{35172A12-C315-49F3-A61E-829D7D354D9B}"/>
                </a:ext>
              </a:extLst>
            </p:cNvPr>
            <p:cNvSpPr/>
            <p:nvPr/>
          </p:nvSpPr>
          <p:spPr>
            <a:xfrm rot="-5400000">
              <a:off x="6543323" y="2415238"/>
              <a:ext cx="990943" cy="990996"/>
            </a:xfrm>
            <a:custGeom>
              <a:avLst/>
              <a:gdLst/>
              <a:ahLst/>
              <a:cxnLst/>
              <a:rect l="l" t="t" r="r" b="b"/>
              <a:pathLst>
                <a:path w="18505" h="18506" extrusionOk="0">
                  <a:moveTo>
                    <a:pt x="9252" y="1"/>
                  </a:moveTo>
                  <a:cubicBezTo>
                    <a:pt x="6798" y="1"/>
                    <a:pt x="4444" y="976"/>
                    <a:pt x="2711" y="2711"/>
                  </a:cubicBezTo>
                  <a:cubicBezTo>
                    <a:pt x="975" y="4446"/>
                    <a:pt x="0" y="6798"/>
                    <a:pt x="0" y="9252"/>
                  </a:cubicBezTo>
                  <a:cubicBezTo>
                    <a:pt x="0" y="11707"/>
                    <a:pt x="975" y="14059"/>
                    <a:pt x="2711" y="15795"/>
                  </a:cubicBezTo>
                  <a:cubicBezTo>
                    <a:pt x="4444" y="17530"/>
                    <a:pt x="6798" y="18505"/>
                    <a:pt x="9252" y="18505"/>
                  </a:cubicBezTo>
                  <a:cubicBezTo>
                    <a:pt x="11705" y="18505"/>
                    <a:pt x="14059" y="17530"/>
                    <a:pt x="15794" y="15795"/>
                  </a:cubicBezTo>
                  <a:cubicBezTo>
                    <a:pt x="17530" y="14059"/>
                    <a:pt x="18505" y="11707"/>
                    <a:pt x="18505" y="9252"/>
                  </a:cubicBezTo>
                  <a:cubicBezTo>
                    <a:pt x="18505" y="6798"/>
                    <a:pt x="17530" y="4446"/>
                    <a:pt x="15794" y="2711"/>
                  </a:cubicBezTo>
                  <a:cubicBezTo>
                    <a:pt x="14059" y="976"/>
                    <a:pt x="11705" y="1"/>
                    <a:pt x="9252" y="1"/>
                  </a:cubicBezTo>
                  <a:close/>
                </a:path>
              </a:pathLst>
            </a:cu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4;p29">
              <a:extLst>
                <a:ext uri="{FF2B5EF4-FFF2-40B4-BE49-F238E27FC236}">
                  <a16:creationId xmlns:a16="http://schemas.microsoft.com/office/drawing/2014/main" id="{6DB54004-6A54-438D-87B6-45AB9B642AAE}"/>
                </a:ext>
              </a:extLst>
            </p:cNvPr>
            <p:cNvSpPr/>
            <p:nvPr/>
          </p:nvSpPr>
          <p:spPr>
            <a:xfrm rot="-5400000">
              <a:off x="6595397" y="2467266"/>
              <a:ext cx="886681" cy="886681"/>
            </a:xfrm>
            <a:custGeom>
              <a:avLst/>
              <a:gdLst/>
              <a:ahLst/>
              <a:cxnLst/>
              <a:rect l="l" t="t" r="r" b="b"/>
              <a:pathLst>
                <a:path w="16558" h="16558" extrusionOk="0">
                  <a:moveTo>
                    <a:pt x="16557" y="8279"/>
                  </a:moveTo>
                  <a:cubicBezTo>
                    <a:pt x="16557" y="10473"/>
                    <a:pt x="15685" y="12579"/>
                    <a:pt x="14133" y="14132"/>
                  </a:cubicBezTo>
                  <a:cubicBezTo>
                    <a:pt x="12581" y="15684"/>
                    <a:pt x="10474" y="16557"/>
                    <a:pt x="8279" y="16557"/>
                  </a:cubicBezTo>
                  <a:cubicBezTo>
                    <a:pt x="6083" y="16557"/>
                    <a:pt x="3979" y="15684"/>
                    <a:pt x="2426" y="14132"/>
                  </a:cubicBezTo>
                  <a:cubicBezTo>
                    <a:pt x="874" y="12579"/>
                    <a:pt x="1" y="10473"/>
                    <a:pt x="1" y="8279"/>
                  </a:cubicBezTo>
                  <a:cubicBezTo>
                    <a:pt x="1" y="6084"/>
                    <a:pt x="874" y="3977"/>
                    <a:pt x="2426" y="2425"/>
                  </a:cubicBezTo>
                  <a:cubicBezTo>
                    <a:pt x="3979" y="873"/>
                    <a:pt x="6083" y="1"/>
                    <a:pt x="8279" y="1"/>
                  </a:cubicBezTo>
                  <a:cubicBezTo>
                    <a:pt x="10474" y="1"/>
                    <a:pt x="12581" y="873"/>
                    <a:pt x="14133" y="2425"/>
                  </a:cubicBezTo>
                  <a:cubicBezTo>
                    <a:pt x="15685" y="3977"/>
                    <a:pt x="16557" y="6084"/>
                    <a:pt x="16557" y="8279"/>
                  </a:cubicBezTo>
                  <a:close/>
                </a:path>
              </a:pathLst>
            </a:cu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5;p29">
              <a:extLst>
                <a:ext uri="{FF2B5EF4-FFF2-40B4-BE49-F238E27FC236}">
                  <a16:creationId xmlns:a16="http://schemas.microsoft.com/office/drawing/2014/main" id="{2DBD453C-C6D0-4EDE-9DD4-2D88232C4895}"/>
                </a:ext>
              </a:extLst>
            </p:cNvPr>
            <p:cNvSpPr/>
            <p:nvPr/>
          </p:nvSpPr>
          <p:spPr>
            <a:xfrm rot="-5400000">
              <a:off x="3834700" y="-412210"/>
              <a:ext cx="1546524" cy="6926050"/>
            </a:xfrm>
            <a:custGeom>
              <a:avLst/>
              <a:gdLst/>
              <a:ahLst/>
              <a:cxnLst/>
              <a:rect l="l" t="t" r="r" b="b"/>
              <a:pathLst>
                <a:path w="28880" h="129338" extrusionOk="0">
                  <a:moveTo>
                    <a:pt x="18082" y="128496"/>
                  </a:moveTo>
                  <a:cubicBezTo>
                    <a:pt x="18079" y="128123"/>
                    <a:pt x="17829" y="127818"/>
                    <a:pt x="17489" y="127718"/>
                  </a:cubicBezTo>
                  <a:lnTo>
                    <a:pt x="17442" y="121560"/>
                  </a:lnTo>
                  <a:cubicBezTo>
                    <a:pt x="23763" y="121486"/>
                    <a:pt x="28880" y="116326"/>
                    <a:pt x="28880" y="109991"/>
                  </a:cubicBezTo>
                  <a:cubicBezTo>
                    <a:pt x="28880" y="103609"/>
                    <a:pt x="23689" y="98416"/>
                    <a:pt x="17306" y="98416"/>
                  </a:cubicBezTo>
                  <a:lnTo>
                    <a:pt x="11572" y="98416"/>
                  </a:lnTo>
                  <a:cubicBezTo>
                    <a:pt x="5460" y="98416"/>
                    <a:pt x="485" y="93444"/>
                    <a:pt x="485" y="87328"/>
                  </a:cubicBezTo>
                  <a:cubicBezTo>
                    <a:pt x="485" y="81216"/>
                    <a:pt x="5458" y="76241"/>
                    <a:pt x="11572" y="76241"/>
                  </a:cubicBezTo>
                  <a:lnTo>
                    <a:pt x="17306" y="76241"/>
                  </a:lnTo>
                  <a:cubicBezTo>
                    <a:pt x="23689" y="76241"/>
                    <a:pt x="28880" y="71051"/>
                    <a:pt x="28880" y="64667"/>
                  </a:cubicBezTo>
                  <a:cubicBezTo>
                    <a:pt x="28880" y="58284"/>
                    <a:pt x="23689" y="53094"/>
                    <a:pt x="17306" y="53094"/>
                  </a:cubicBezTo>
                  <a:lnTo>
                    <a:pt x="11572" y="53094"/>
                  </a:lnTo>
                  <a:cubicBezTo>
                    <a:pt x="5460" y="53094"/>
                    <a:pt x="485" y="48120"/>
                    <a:pt x="485" y="42006"/>
                  </a:cubicBezTo>
                  <a:cubicBezTo>
                    <a:pt x="485" y="35894"/>
                    <a:pt x="5458" y="30919"/>
                    <a:pt x="11572" y="30919"/>
                  </a:cubicBezTo>
                  <a:lnTo>
                    <a:pt x="17306" y="30919"/>
                  </a:lnTo>
                  <a:cubicBezTo>
                    <a:pt x="23689" y="30919"/>
                    <a:pt x="28880" y="25727"/>
                    <a:pt x="28880" y="19346"/>
                  </a:cubicBezTo>
                  <a:cubicBezTo>
                    <a:pt x="28880" y="13028"/>
                    <a:pt x="23794" y="7883"/>
                    <a:pt x="17503" y="7776"/>
                  </a:cubicBezTo>
                  <a:lnTo>
                    <a:pt x="17550" y="1617"/>
                  </a:lnTo>
                  <a:cubicBezTo>
                    <a:pt x="17888" y="1517"/>
                    <a:pt x="18139" y="1210"/>
                    <a:pt x="18143" y="841"/>
                  </a:cubicBezTo>
                  <a:cubicBezTo>
                    <a:pt x="18150" y="384"/>
                    <a:pt x="17783" y="13"/>
                    <a:pt x="17330" y="7"/>
                  </a:cubicBezTo>
                  <a:cubicBezTo>
                    <a:pt x="16874" y="1"/>
                    <a:pt x="16502" y="367"/>
                    <a:pt x="16495" y="821"/>
                  </a:cubicBezTo>
                  <a:cubicBezTo>
                    <a:pt x="16492" y="1188"/>
                    <a:pt x="16730" y="1500"/>
                    <a:pt x="17064" y="1609"/>
                  </a:cubicBezTo>
                  <a:lnTo>
                    <a:pt x="17015" y="8013"/>
                  </a:lnTo>
                  <a:lnTo>
                    <a:pt x="17015" y="8016"/>
                  </a:lnTo>
                  <a:cubicBezTo>
                    <a:pt x="17015" y="8149"/>
                    <a:pt x="17121" y="8258"/>
                    <a:pt x="17258" y="8260"/>
                  </a:cubicBezTo>
                  <a:cubicBezTo>
                    <a:pt x="17267" y="8260"/>
                    <a:pt x="17275" y="8255"/>
                    <a:pt x="17283" y="8254"/>
                  </a:cubicBezTo>
                  <a:cubicBezTo>
                    <a:pt x="17290" y="8254"/>
                    <a:pt x="17298" y="8260"/>
                    <a:pt x="17308" y="8260"/>
                  </a:cubicBezTo>
                  <a:cubicBezTo>
                    <a:pt x="23420" y="8260"/>
                    <a:pt x="28395" y="13232"/>
                    <a:pt x="28395" y="19347"/>
                  </a:cubicBezTo>
                  <a:cubicBezTo>
                    <a:pt x="28395" y="25460"/>
                    <a:pt x="23422" y="30434"/>
                    <a:pt x="17308" y="30434"/>
                  </a:cubicBezTo>
                  <a:lnTo>
                    <a:pt x="11574" y="30434"/>
                  </a:lnTo>
                  <a:cubicBezTo>
                    <a:pt x="5194" y="30434"/>
                    <a:pt x="0" y="35625"/>
                    <a:pt x="0" y="42008"/>
                  </a:cubicBezTo>
                  <a:cubicBezTo>
                    <a:pt x="0" y="48388"/>
                    <a:pt x="5191" y="53582"/>
                    <a:pt x="11574" y="53582"/>
                  </a:cubicBezTo>
                  <a:lnTo>
                    <a:pt x="17308" y="53582"/>
                  </a:lnTo>
                  <a:cubicBezTo>
                    <a:pt x="23420" y="53582"/>
                    <a:pt x="28395" y="58555"/>
                    <a:pt x="28395" y="64669"/>
                  </a:cubicBezTo>
                  <a:cubicBezTo>
                    <a:pt x="28395" y="70785"/>
                    <a:pt x="23422" y="75756"/>
                    <a:pt x="17308" y="75756"/>
                  </a:cubicBezTo>
                  <a:lnTo>
                    <a:pt x="11574" y="75756"/>
                  </a:lnTo>
                  <a:cubicBezTo>
                    <a:pt x="5194" y="75756"/>
                    <a:pt x="0" y="80948"/>
                    <a:pt x="0" y="87332"/>
                  </a:cubicBezTo>
                  <a:cubicBezTo>
                    <a:pt x="0" y="93713"/>
                    <a:pt x="5191" y="98905"/>
                    <a:pt x="11574" y="98905"/>
                  </a:cubicBezTo>
                  <a:lnTo>
                    <a:pt x="17308" y="98905"/>
                  </a:lnTo>
                  <a:cubicBezTo>
                    <a:pt x="23420" y="98905"/>
                    <a:pt x="28395" y="103877"/>
                    <a:pt x="28395" y="109992"/>
                  </a:cubicBezTo>
                  <a:cubicBezTo>
                    <a:pt x="28395" y="116105"/>
                    <a:pt x="23422" y="121080"/>
                    <a:pt x="17308" y="121080"/>
                  </a:cubicBezTo>
                  <a:cubicBezTo>
                    <a:pt x="17287" y="121080"/>
                    <a:pt x="17270" y="121086"/>
                    <a:pt x="17253" y="121091"/>
                  </a:cubicBezTo>
                  <a:cubicBezTo>
                    <a:pt x="17233" y="121087"/>
                    <a:pt x="17215" y="121080"/>
                    <a:pt x="17197" y="121080"/>
                  </a:cubicBezTo>
                  <a:cubicBezTo>
                    <a:pt x="17064" y="121080"/>
                    <a:pt x="16954" y="121189"/>
                    <a:pt x="16954" y="121324"/>
                  </a:cubicBezTo>
                  <a:lnTo>
                    <a:pt x="16954" y="121325"/>
                  </a:lnTo>
                  <a:lnTo>
                    <a:pt x="17003" y="127730"/>
                  </a:lnTo>
                  <a:cubicBezTo>
                    <a:pt x="16671" y="127840"/>
                    <a:pt x="16431" y="128151"/>
                    <a:pt x="16436" y="128519"/>
                  </a:cubicBezTo>
                  <a:cubicBezTo>
                    <a:pt x="16441" y="128974"/>
                    <a:pt x="16815" y="129337"/>
                    <a:pt x="17269" y="129333"/>
                  </a:cubicBezTo>
                  <a:cubicBezTo>
                    <a:pt x="17724" y="129325"/>
                    <a:pt x="18089" y="128951"/>
                    <a:pt x="18082" y="1284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936;p29">
              <a:extLst>
                <a:ext uri="{FF2B5EF4-FFF2-40B4-BE49-F238E27FC236}">
                  <a16:creationId xmlns:a16="http://schemas.microsoft.com/office/drawing/2014/main" id="{DF4CCBC2-2530-428C-8D84-5B414ADE90BF}"/>
                </a:ext>
              </a:extLst>
            </p:cNvPr>
            <p:cNvSpPr/>
            <p:nvPr/>
          </p:nvSpPr>
          <p:spPr>
            <a:xfrm rot="16200000">
              <a:off x="1673787" y="2367399"/>
              <a:ext cx="990943" cy="990943"/>
            </a:xfrm>
            <a:custGeom>
              <a:avLst/>
              <a:gdLst/>
              <a:ahLst/>
              <a:cxnLst/>
              <a:rect l="l" t="t" r="r" b="b"/>
              <a:pathLst>
                <a:path w="18505" h="18505" extrusionOk="0">
                  <a:moveTo>
                    <a:pt x="9253" y="0"/>
                  </a:moveTo>
                  <a:cubicBezTo>
                    <a:pt x="6800" y="0"/>
                    <a:pt x="4446" y="975"/>
                    <a:pt x="2711" y="2711"/>
                  </a:cubicBezTo>
                  <a:cubicBezTo>
                    <a:pt x="975" y="4446"/>
                    <a:pt x="0" y="6798"/>
                    <a:pt x="0" y="9253"/>
                  </a:cubicBezTo>
                  <a:cubicBezTo>
                    <a:pt x="0" y="11707"/>
                    <a:pt x="975" y="14059"/>
                    <a:pt x="2711" y="15794"/>
                  </a:cubicBezTo>
                  <a:cubicBezTo>
                    <a:pt x="4446" y="17530"/>
                    <a:pt x="6800" y="18505"/>
                    <a:pt x="9253" y="18505"/>
                  </a:cubicBezTo>
                  <a:cubicBezTo>
                    <a:pt x="11707" y="18505"/>
                    <a:pt x="14061" y="17530"/>
                    <a:pt x="15796" y="15794"/>
                  </a:cubicBezTo>
                  <a:cubicBezTo>
                    <a:pt x="17530" y="14059"/>
                    <a:pt x="18505" y="11707"/>
                    <a:pt x="18505" y="9253"/>
                  </a:cubicBezTo>
                  <a:cubicBezTo>
                    <a:pt x="18505" y="6798"/>
                    <a:pt x="17530" y="4446"/>
                    <a:pt x="15796" y="2711"/>
                  </a:cubicBezTo>
                  <a:cubicBezTo>
                    <a:pt x="14061" y="975"/>
                    <a:pt x="11707" y="0"/>
                    <a:pt x="9253" y="0"/>
                  </a:cubicBezTo>
                  <a:close/>
                </a:path>
              </a:pathLst>
            </a:cu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37;p29">
              <a:extLst>
                <a:ext uri="{FF2B5EF4-FFF2-40B4-BE49-F238E27FC236}">
                  <a16:creationId xmlns:a16="http://schemas.microsoft.com/office/drawing/2014/main" id="{8ACF8425-C3FE-4D0D-A514-6A3BB8197C23}"/>
                </a:ext>
              </a:extLst>
            </p:cNvPr>
            <p:cNvSpPr/>
            <p:nvPr/>
          </p:nvSpPr>
          <p:spPr>
            <a:xfrm>
              <a:off x="1728713" y="2422709"/>
              <a:ext cx="843235" cy="832199"/>
            </a:xfrm>
            <a:custGeom>
              <a:avLst/>
              <a:gdLst/>
              <a:ahLst/>
              <a:cxnLst/>
              <a:rect l="l" t="t" r="r" b="b"/>
              <a:pathLst>
                <a:path w="16558" h="16558" extrusionOk="0">
                  <a:moveTo>
                    <a:pt x="16557" y="8279"/>
                  </a:moveTo>
                  <a:cubicBezTo>
                    <a:pt x="16557" y="10475"/>
                    <a:pt x="15685" y="12581"/>
                    <a:pt x="14133" y="14133"/>
                  </a:cubicBezTo>
                  <a:cubicBezTo>
                    <a:pt x="12581" y="15686"/>
                    <a:pt x="10474" y="16557"/>
                    <a:pt x="8279" y="16557"/>
                  </a:cubicBezTo>
                  <a:cubicBezTo>
                    <a:pt x="6083" y="16557"/>
                    <a:pt x="3979" y="15686"/>
                    <a:pt x="2426" y="14133"/>
                  </a:cubicBezTo>
                  <a:cubicBezTo>
                    <a:pt x="874" y="12581"/>
                    <a:pt x="1" y="10475"/>
                    <a:pt x="1" y="8279"/>
                  </a:cubicBezTo>
                  <a:cubicBezTo>
                    <a:pt x="1" y="6084"/>
                    <a:pt x="874" y="3979"/>
                    <a:pt x="2426" y="2426"/>
                  </a:cubicBezTo>
                  <a:cubicBezTo>
                    <a:pt x="3979" y="874"/>
                    <a:pt x="6083" y="1"/>
                    <a:pt x="8279" y="1"/>
                  </a:cubicBezTo>
                  <a:cubicBezTo>
                    <a:pt x="10474" y="1"/>
                    <a:pt x="12581" y="874"/>
                    <a:pt x="14133" y="2426"/>
                  </a:cubicBezTo>
                  <a:cubicBezTo>
                    <a:pt x="15685" y="3979"/>
                    <a:pt x="16557" y="6084"/>
                    <a:pt x="16557" y="8279"/>
                  </a:cubicBezTo>
                  <a:close/>
                </a:path>
              </a:pathLst>
            </a:custGeom>
            <a:gradFill>
              <a:gsLst>
                <a:gs pos="0">
                  <a:schemeClr val="accent6"/>
                </a:gs>
                <a:gs pos="100000">
                  <a:schemeClr val="accent5"/>
                </a:gs>
              </a:gsLst>
              <a:lin ang="2700006"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b="1" dirty="0"/>
                <a:t>2017</a:t>
              </a:r>
              <a:endParaRPr sz="3600" b="1" dirty="0"/>
            </a:p>
          </p:txBody>
        </p:sp>
        <p:sp>
          <p:nvSpPr>
            <p:cNvPr id="59" name="Google Shape;938;p29">
              <a:extLst>
                <a:ext uri="{FF2B5EF4-FFF2-40B4-BE49-F238E27FC236}">
                  <a16:creationId xmlns:a16="http://schemas.microsoft.com/office/drawing/2014/main" id="{6FD3B772-ABAB-4A8E-88B8-B2CCD903BECF}"/>
                </a:ext>
              </a:extLst>
            </p:cNvPr>
            <p:cNvSpPr/>
            <p:nvPr/>
          </p:nvSpPr>
          <p:spPr>
            <a:xfrm rot="-5400000">
              <a:off x="4136077" y="2383138"/>
              <a:ext cx="990996" cy="990996"/>
            </a:xfrm>
            <a:custGeom>
              <a:avLst/>
              <a:gdLst/>
              <a:ahLst/>
              <a:cxnLst/>
              <a:rect l="l" t="t" r="r" b="b"/>
              <a:pathLst>
                <a:path w="18506" h="18506" extrusionOk="0">
                  <a:moveTo>
                    <a:pt x="9252" y="1"/>
                  </a:moveTo>
                  <a:cubicBezTo>
                    <a:pt x="6798" y="1"/>
                    <a:pt x="4445" y="976"/>
                    <a:pt x="2711" y="2711"/>
                  </a:cubicBezTo>
                  <a:cubicBezTo>
                    <a:pt x="975" y="4447"/>
                    <a:pt x="0" y="6800"/>
                    <a:pt x="0" y="9254"/>
                  </a:cubicBezTo>
                  <a:cubicBezTo>
                    <a:pt x="0" y="11708"/>
                    <a:pt x="975" y="14061"/>
                    <a:pt x="2711" y="15797"/>
                  </a:cubicBezTo>
                  <a:cubicBezTo>
                    <a:pt x="4445" y="17531"/>
                    <a:pt x="6798" y="18506"/>
                    <a:pt x="9252" y="18506"/>
                  </a:cubicBezTo>
                  <a:cubicBezTo>
                    <a:pt x="11706" y="18506"/>
                    <a:pt x="14059" y="17531"/>
                    <a:pt x="15795" y="15797"/>
                  </a:cubicBezTo>
                  <a:cubicBezTo>
                    <a:pt x="17530" y="14061"/>
                    <a:pt x="18505" y="11708"/>
                    <a:pt x="18505" y="9254"/>
                  </a:cubicBezTo>
                  <a:cubicBezTo>
                    <a:pt x="18505" y="6800"/>
                    <a:pt x="17530" y="4447"/>
                    <a:pt x="15795" y="2711"/>
                  </a:cubicBezTo>
                  <a:cubicBezTo>
                    <a:pt x="14059" y="976"/>
                    <a:pt x="11706" y="1"/>
                    <a:pt x="9252" y="1"/>
                  </a:cubicBezTo>
                  <a:close/>
                </a:path>
              </a:pathLst>
            </a:cu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39;p29">
              <a:extLst>
                <a:ext uri="{FF2B5EF4-FFF2-40B4-BE49-F238E27FC236}">
                  <a16:creationId xmlns:a16="http://schemas.microsoft.com/office/drawing/2014/main" id="{F5636CB1-BD00-4979-9A42-A4E67837439E}"/>
                </a:ext>
              </a:extLst>
            </p:cNvPr>
            <p:cNvSpPr/>
            <p:nvPr/>
          </p:nvSpPr>
          <p:spPr>
            <a:xfrm rot="-5400000">
              <a:off x="4188204" y="2435219"/>
              <a:ext cx="886681" cy="886627"/>
            </a:xfrm>
            <a:custGeom>
              <a:avLst/>
              <a:gdLst/>
              <a:ahLst/>
              <a:cxnLst/>
              <a:rect l="l" t="t" r="r" b="b"/>
              <a:pathLst>
                <a:path w="16558" h="16557" extrusionOk="0">
                  <a:moveTo>
                    <a:pt x="16557" y="8278"/>
                  </a:moveTo>
                  <a:cubicBezTo>
                    <a:pt x="16557" y="10474"/>
                    <a:pt x="15684" y="12580"/>
                    <a:pt x="14132" y="14133"/>
                  </a:cubicBezTo>
                  <a:cubicBezTo>
                    <a:pt x="12579" y="15685"/>
                    <a:pt x="10475" y="16557"/>
                    <a:pt x="8279" y="16557"/>
                  </a:cubicBezTo>
                  <a:cubicBezTo>
                    <a:pt x="6084" y="16557"/>
                    <a:pt x="3977" y="15685"/>
                    <a:pt x="2425" y="14133"/>
                  </a:cubicBezTo>
                  <a:cubicBezTo>
                    <a:pt x="873" y="12580"/>
                    <a:pt x="1" y="10474"/>
                    <a:pt x="1" y="8278"/>
                  </a:cubicBezTo>
                  <a:cubicBezTo>
                    <a:pt x="1" y="6083"/>
                    <a:pt x="873" y="3977"/>
                    <a:pt x="2425" y="2424"/>
                  </a:cubicBezTo>
                  <a:cubicBezTo>
                    <a:pt x="3977" y="872"/>
                    <a:pt x="6084" y="0"/>
                    <a:pt x="8279" y="0"/>
                  </a:cubicBezTo>
                  <a:cubicBezTo>
                    <a:pt x="10475" y="0"/>
                    <a:pt x="12579" y="872"/>
                    <a:pt x="14132" y="2424"/>
                  </a:cubicBezTo>
                  <a:cubicBezTo>
                    <a:pt x="15684" y="3977"/>
                    <a:pt x="16557" y="6083"/>
                    <a:pt x="16557" y="8278"/>
                  </a:cubicBezTo>
                  <a:close/>
                </a:path>
              </a:pathLst>
            </a:cu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0;p29">
              <a:extLst>
                <a:ext uri="{FF2B5EF4-FFF2-40B4-BE49-F238E27FC236}">
                  <a16:creationId xmlns:a16="http://schemas.microsoft.com/office/drawing/2014/main" id="{2D3CE136-7A82-40D6-8E92-8EF0C631E739}"/>
                </a:ext>
              </a:extLst>
            </p:cNvPr>
            <p:cNvSpPr/>
            <p:nvPr/>
          </p:nvSpPr>
          <p:spPr>
            <a:xfrm rot="-5400000">
              <a:off x="5326595" y="2700689"/>
              <a:ext cx="990943" cy="990889"/>
            </a:xfrm>
            <a:custGeom>
              <a:avLst/>
              <a:gdLst/>
              <a:ahLst/>
              <a:cxnLst/>
              <a:rect l="l" t="t" r="r" b="b"/>
              <a:pathLst>
                <a:path w="18505" h="18504" extrusionOk="0">
                  <a:moveTo>
                    <a:pt x="9253" y="1"/>
                  </a:moveTo>
                  <a:cubicBezTo>
                    <a:pt x="6798" y="1"/>
                    <a:pt x="4446" y="974"/>
                    <a:pt x="2711" y="2709"/>
                  </a:cubicBezTo>
                  <a:cubicBezTo>
                    <a:pt x="975" y="4445"/>
                    <a:pt x="0" y="6798"/>
                    <a:pt x="0" y="9252"/>
                  </a:cubicBezTo>
                  <a:cubicBezTo>
                    <a:pt x="0" y="11706"/>
                    <a:pt x="975" y="14059"/>
                    <a:pt x="2711" y="15795"/>
                  </a:cubicBezTo>
                  <a:cubicBezTo>
                    <a:pt x="4446" y="17530"/>
                    <a:pt x="6798" y="18504"/>
                    <a:pt x="9253" y="18504"/>
                  </a:cubicBezTo>
                  <a:cubicBezTo>
                    <a:pt x="11707" y="18504"/>
                    <a:pt x="14059" y="17530"/>
                    <a:pt x="15794" y="15795"/>
                  </a:cubicBezTo>
                  <a:cubicBezTo>
                    <a:pt x="17530" y="14059"/>
                    <a:pt x="18505" y="11706"/>
                    <a:pt x="18505" y="9252"/>
                  </a:cubicBezTo>
                  <a:cubicBezTo>
                    <a:pt x="18505" y="6798"/>
                    <a:pt x="17530" y="4445"/>
                    <a:pt x="15794" y="2709"/>
                  </a:cubicBezTo>
                  <a:cubicBezTo>
                    <a:pt x="14059" y="974"/>
                    <a:pt x="11707" y="1"/>
                    <a:pt x="9253" y="1"/>
                  </a:cubicBezTo>
                  <a:close/>
                </a:path>
              </a:pathLst>
            </a:cu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41;p29">
              <a:extLst>
                <a:ext uri="{FF2B5EF4-FFF2-40B4-BE49-F238E27FC236}">
                  <a16:creationId xmlns:a16="http://schemas.microsoft.com/office/drawing/2014/main" id="{04A9AAFD-A0C6-4FE6-9838-203A12656D4B}"/>
                </a:ext>
              </a:extLst>
            </p:cNvPr>
            <p:cNvSpPr/>
            <p:nvPr/>
          </p:nvSpPr>
          <p:spPr>
            <a:xfrm rot="-5400000">
              <a:off x="5378695" y="2752637"/>
              <a:ext cx="886681" cy="886734"/>
            </a:xfrm>
            <a:custGeom>
              <a:avLst/>
              <a:gdLst/>
              <a:ahLst/>
              <a:cxnLst/>
              <a:rect l="l" t="t" r="r" b="b"/>
              <a:pathLst>
                <a:path w="16558" h="16559" extrusionOk="0">
                  <a:moveTo>
                    <a:pt x="16557" y="8280"/>
                  </a:moveTo>
                  <a:cubicBezTo>
                    <a:pt x="16557" y="10474"/>
                    <a:pt x="15685" y="12580"/>
                    <a:pt x="14133" y="14133"/>
                  </a:cubicBezTo>
                  <a:cubicBezTo>
                    <a:pt x="12581" y="15685"/>
                    <a:pt x="10474" y="16558"/>
                    <a:pt x="8279" y="16558"/>
                  </a:cubicBezTo>
                  <a:cubicBezTo>
                    <a:pt x="6083" y="16558"/>
                    <a:pt x="3977" y="15685"/>
                    <a:pt x="2425" y="14133"/>
                  </a:cubicBezTo>
                  <a:cubicBezTo>
                    <a:pt x="872" y="12580"/>
                    <a:pt x="1" y="10474"/>
                    <a:pt x="1" y="8280"/>
                  </a:cubicBezTo>
                  <a:cubicBezTo>
                    <a:pt x="1" y="6085"/>
                    <a:pt x="872" y="3978"/>
                    <a:pt x="2425" y="2426"/>
                  </a:cubicBezTo>
                  <a:cubicBezTo>
                    <a:pt x="3977" y="874"/>
                    <a:pt x="6083" y="0"/>
                    <a:pt x="8279" y="0"/>
                  </a:cubicBezTo>
                  <a:cubicBezTo>
                    <a:pt x="10474" y="0"/>
                    <a:pt x="12581" y="874"/>
                    <a:pt x="14133" y="2426"/>
                  </a:cubicBezTo>
                  <a:cubicBezTo>
                    <a:pt x="15685" y="3978"/>
                    <a:pt x="16557" y="6085"/>
                    <a:pt x="16557" y="8280"/>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42;p29">
              <a:extLst>
                <a:ext uri="{FF2B5EF4-FFF2-40B4-BE49-F238E27FC236}">
                  <a16:creationId xmlns:a16="http://schemas.microsoft.com/office/drawing/2014/main" id="{D860A7E3-94B4-4552-9D57-06BA047A0657}"/>
                </a:ext>
              </a:extLst>
            </p:cNvPr>
            <p:cNvSpPr/>
            <p:nvPr/>
          </p:nvSpPr>
          <p:spPr>
            <a:xfrm rot="-5400000">
              <a:off x="2906444" y="2700663"/>
              <a:ext cx="990943" cy="990943"/>
            </a:xfrm>
            <a:custGeom>
              <a:avLst/>
              <a:gdLst/>
              <a:ahLst/>
              <a:cxnLst/>
              <a:rect l="l" t="t" r="r" b="b"/>
              <a:pathLst>
                <a:path w="18505" h="18505" extrusionOk="0">
                  <a:moveTo>
                    <a:pt x="9253" y="0"/>
                  </a:moveTo>
                  <a:cubicBezTo>
                    <a:pt x="6798" y="0"/>
                    <a:pt x="4446" y="975"/>
                    <a:pt x="2711" y="2711"/>
                  </a:cubicBezTo>
                  <a:cubicBezTo>
                    <a:pt x="975" y="4446"/>
                    <a:pt x="0" y="6800"/>
                    <a:pt x="0" y="9253"/>
                  </a:cubicBezTo>
                  <a:cubicBezTo>
                    <a:pt x="0" y="11707"/>
                    <a:pt x="975" y="14061"/>
                    <a:pt x="2711" y="15796"/>
                  </a:cubicBezTo>
                  <a:cubicBezTo>
                    <a:pt x="4446" y="17530"/>
                    <a:pt x="6798" y="18505"/>
                    <a:pt x="9253" y="18505"/>
                  </a:cubicBezTo>
                  <a:cubicBezTo>
                    <a:pt x="11707" y="18505"/>
                    <a:pt x="14061" y="17530"/>
                    <a:pt x="15794" y="15796"/>
                  </a:cubicBezTo>
                  <a:cubicBezTo>
                    <a:pt x="17530" y="14061"/>
                    <a:pt x="18505" y="11707"/>
                    <a:pt x="18505" y="9253"/>
                  </a:cubicBezTo>
                  <a:cubicBezTo>
                    <a:pt x="18505" y="6800"/>
                    <a:pt x="17530" y="4446"/>
                    <a:pt x="15794" y="2711"/>
                  </a:cubicBezTo>
                  <a:cubicBezTo>
                    <a:pt x="14061" y="975"/>
                    <a:pt x="11707" y="0"/>
                    <a:pt x="9253" y="0"/>
                  </a:cubicBezTo>
                  <a:close/>
                </a:path>
              </a:pathLst>
            </a:cu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43;p29">
              <a:extLst>
                <a:ext uri="{FF2B5EF4-FFF2-40B4-BE49-F238E27FC236}">
                  <a16:creationId xmlns:a16="http://schemas.microsoft.com/office/drawing/2014/main" id="{9F599C83-54A7-47BB-A8DD-054B2D13B138}"/>
                </a:ext>
              </a:extLst>
            </p:cNvPr>
            <p:cNvSpPr/>
            <p:nvPr/>
          </p:nvSpPr>
          <p:spPr>
            <a:xfrm rot="-5400000">
              <a:off x="2958545" y="2752664"/>
              <a:ext cx="886681" cy="886681"/>
            </a:xfrm>
            <a:custGeom>
              <a:avLst/>
              <a:gdLst/>
              <a:ahLst/>
              <a:cxnLst/>
              <a:rect l="l" t="t" r="r" b="b"/>
              <a:pathLst>
                <a:path w="16558" h="16558" extrusionOk="0">
                  <a:moveTo>
                    <a:pt x="16557" y="8279"/>
                  </a:moveTo>
                  <a:cubicBezTo>
                    <a:pt x="16557" y="10474"/>
                    <a:pt x="15685" y="12581"/>
                    <a:pt x="14133" y="14133"/>
                  </a:cubicBezTo>
                  <a:cubicBezTo>
                    <a:pt x="12581" y="15685"/>
                    <a:pt x="10474" y="16557"/>
                    <a:pt x="8279" y="16557"/>
                  </a:cubicBezTo>
                  <a:cubicBezTo>
                    <a:pt x="6083" y="16557"/>
                    <a:pt x="3977" y="15685"/>
                    <a:pt x="2425" y="14133"/>
                  </a:cubicBezTo>
                  <a:cubicBezTo>
                    <a:pt x="872" y="12581"/>
                    <a:pt x="1" y="10474"/>
                    <a:pt x="1" y="8279"/>
                  </a:cubicBezTo>
                  <a:cubicBezTo>
                    <a:pt x="1" y="6083"/>
                    <a:pt x="872" y="3977"/>
                    <a:pt x="2425" y="2425"/>
                  </a:cubicBezTo>
                  <a:cubicBezTo>
                    <a:pt x="3977" y="872"/>
                    <a:pt x="6083" y="1"/>
                    <a:pt x="8279" y="1"/>
                  </a:cubicBezTo>
                  <a:cubicBezTo>
                    <a:pt x="10474" y="1"/>
                    <a:pt x="12581" y="872"/>
                    <a:pt x="14133" y="2425"/>
                  </a:cubicBezTo>
                  <a:cubicBezTo>
                    <a:pt x="15685" y="3977"/>
                    <a:pt x="16557" y="6083"/>
                    <a:pt x="16557" y="8279"/>
                  </a:cubicBezTo>
                  <a:close/>
                </a:path>
              </a:pathLst>
            </a:cu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4;p29">
              <a:extLst>
                <a:ext uri="{FF2B5EF4-FFF2-40B4-BE49-F238E27FC236}">
                  <a16:creationId xmlns:a16="http://schemas.microsoft.com/office/drawing/2014/main" id="{A50CFE84-516B-412C-9A91-8DB41CDEEBC0}"/>
                </a:ext>
              </a:extLst>
            </p:cNvPr>
            <p:cNvSpPr/>
            <p:nvPr/>
          </p:nvSpPr>
          <p:spPr>
            <a:xfrm rot="-5400000">
              <a:off x="4368332" y="1393416"/>
              <a:ext cx="524415" cy="477666"/>
            </a:xfrm>
            <a:custGeom>
              <a:avLst/>
              <a:gdLst/>
              <a:ahLst/>
              <a:cxnLst/>
              <a:rect l="l" t="t" r="r" b="b"/>
              <a:pathLst>
                <a:path w="9793" h="8920" extrusionOk="0">
                  <a:moveTo>
                    <a:pt x="4896" y="0"/>
                  </a:moveTo>
                  <a:cubicBezTo>
                    <a:pt x="3755" y="0"/>
                    <a:pt x="2613" y="436"/>
                    <a:pt x="1742" y="1306"/>
                  </a:cubicBezTo>
                  <a:cubicBezTo>
                    <a:pt x="1" y="3048"/>
                    <a:pt x="1" y="5871"/>
                    <a:pt x="1742" y="7613"/>
                  </a:cubicBezTo>
                  <a:cubicBezTo>
                    <a:pt x="2613" y="8484"/>
                    <a:pt x="3755" y="8919"/>
                    <a:pt x="4896" y="8919"/>
                  </a:cubicBezTo>
                  <a:cubicBezTo>
                    <a:pt x="6038" y="8919"/>
                    <a:pt x="7180" y="8484"/>
                    <a:pt x="8050" y="7613"/>
                  </a:cubicBezTo>
                  <a:cubicBezTo>
                    <a:pt x="9792" y="5871"/>
                    <a:pt x="9792" y="3048"/>
                    <a:pt x="8050" y="1306"/>
                  </a:cubicBezTo>
                  <a:cubicBezTo>
                    <a:pt x="7180" y="436"/>
                    <a:pt x="6038" y="0"/>
                    <a:pt x="4896" y="0"/>
                  </a:cubicBezTo>
                  <a:close/>
                </a:path>
              </a:pathLst>
            </a:cu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5;p29">
              <a:extLst>
                <a:ext uri="{FF2B5EF4-FFF2-40B4-BE49-F238E27FC236}">
                  <a16:creationId xmlns:a16="http://schemas.microsoft.com/office/drawing/2014/main" id="{C71B364B-829A-4C4D-8057-4FA36574E10B}"/>
                </a:ext>
              </a:extLst>
            </p:cNvPr>
            <p:cNvSpPr/>
            <p:nvPr/>
          </p:nvSpPr>
          <p:spPr>
            <a:xfrm rot="-5400000">
              <a:off x="4553254" y="2356495"/>
              <a:ext cx="98318" cy="57299"/>
            </a:xfrm>
            <a:custGeom>
              <a:avLst/>
              <a:gdLst/>
              <a:ahLst/>
              <a:cxnLst/>
              <a:rect l="l" t="t" r="r" b="b"/>
              <a:pathLst>
                <a:path w="1836" h="1070" extrusionOk="0">
                  <a:moveTo>
                    <a:pt x="301" y="0"/>
                  </a:moveTo>
                  <a:lnTo>
                    <a:pt x="0" y="1069"/>
                  </a:lnTo>
                  <a:lnTo>
                    <a:pt x="1836" y="1069"/>
                  </a:lnTo>
                  <a:lnTo>
                    <a:pt x="1836" y="981"/>
                  </a:lnTo>
                  <a:cubicBezTo>
                    <a:pt x="474" y="981"/>
                    <a:pt x="301"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6;p29">
              <a:extLst>
                <a:ext uri="{FF2B5EF4-FFF2-40B4-BE49-F238E27FC236}">
                  <a16:creationId xmlns:a16="http://schemas.microsoft.com/office/drawing/2014/main" id="{FA7242CA-90C7-40E3-8DC4-3625E3FB1AC4}"/>
                </a:ext>
              </a:extLst>
            </p:cNvPr>
            <p:cNvSpPr/>
            <p:nvPr/>
          </p:nvSpPr>
          <p:spPr>
            <a:xfrm rot="-5400000">
              <a:off x="4616786" y="2356200"/>
              <a:ext cx="98318" cy="57888"/>
            </a:xfrm>
            <a:custGeom>
              <a:avLst/>
              <a:gdLst/>
              <a:ahLst/>
              <a:cxnLst/>
              <a:rect l="l" t="t" r="r" b="b"/>
              <a:pathLst>
                <a:path w="1836" h="1081" extrusionOk="0">
                  <a:moveTo>
                    <a:pt x="0" y="1"/>
                  </a:moveTo>
                  <a:lnTo>
                    <a:pt x="280" y="1080"/>
                  </a:lnTo>
                  <a:cubicBezTo>
                    <a:pt x="280" y="1080"/>
                    <a:pt x="474" y="90"/>
                    <a:pt x="1836" y="90"/>
                  </a:cubicBezTo>
                  <a:lnTo>
                    <a:pt x="1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p29">
              <a:extLst>
                <a:ext uri="{FF2B5EF4-FFF2-40B4-BE49-F238E27FC236}">
                  <a16:creationId xmlns:a16="http://schemas.microsoft.com/office/drawing/2014/main" id="{57DE71B8-A293-4F96-AA0D-F52B68598815}"/>
                </a:ext>
              </a:extLst>
            </p:cNvPr>
            <p:cNvSpPr/>
            <p:nvPr/>
          </p:nvSpPr>
          <p:spPr>
            <a:xfrm rot="-5400000">
              <a:off x="4553254" y="2356495"/>
              <a:ext cx="98318" cy="57299"/>
            </a:xfrm>
            <a:custGeom>
              <a:avLst/>
              <a:gdLst/>
              <a:ahLst/>
              <a:cxnLst/>
              <a:rect l="l" t="t" r="r" b="b"/>
              <a:pathLst>
                <a:path w="1836" h="1070" extrusionOk="0">
                  <a:moveTo>
                    <a:pt x="301" y="0"/>
                  </a:moveTo>
                  <a:lnTo>
                    <a:pt x="0" y="1069"/>
                  </a:lnTo>
                  <a:lnTo>
                    <a:pt x="1836" y="1069"/>
                  </a:lnTo>
                  <a:lnTo>
                    <a:pt x="1836" y="981"/>
                  </a:lnTo>
                  <a:cubicBezTo>
                    <a:pt x="474" y="981"/>
                    <a:pt x="301"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8;p29">
              <a:extLst>
                <a:ext uri="{FF2B5EF4-FFF2-40B4-BE49-F238E27FC236}">
                  <a16:creationId xmlns:a16="http://schemas.microsoft.com/office/drawing/2014/main" id="{17AA43B6-03E4-4B33-9E4F-BAEA2EE2ADEE}"/>
                </a:ext>
              </a:extLst>
            </p:cNvPr>
            <p:cNvSpPr/>
            <p:nvPr/>
          </p:nvSpPr>
          <p:spPr>
            <a:xfrm rot="-5400000">
              <a:off x="4616786" y="2356200"/>
              <a:ext cx="98318" cy="57888"/>
            </a:xfrm>
            <a:custGeom>
              <a:avLst/>
              <a:gdLst/>
              <a:ahLst/>
              <a:cxnLst/>
              <a:rect l="l" t="t" r="r" b="b"/>
              <a:pathLst>
                <a:path w="1836" h="1081" extrusionOk="0">
                  <a:moveTo>
                    <a:pt x="0" y="1"/>
                  </a:moveTo>
                  <a:lnTo>
                    <a:pt x="280" y="1080"/>
                  </a:lnTo>
                  <a:cubicBezTo>
                    <a:pt x="280" y="1080"/>
                    <a:pt x="474" y="90"/>
                    <a:pt x="1836" y="90"/>
                  </a:cubicBezTo>
                  <a:lnTo>
                    <a:pt x="1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9;p29">
              <a:extLst>
                <a:ext uri="{FF2B5EF4-FFF2-40B4-BE49-F238E27FC236}">
                  <a16:creationId xmlns:a16="http://schemas.microsoft.com/office/drawing/2014/main" id="{6CB02539-1667-4DC8-8D69-933A17221A5C}"/>
                </a:ext>
              </a:extLst>
            </p:cNvPr>
            <p:cNvSpPr/>
            <p:nvPr/>
          </p:nvSpPr>
          <p:spPr>
            <a:xfrm rot="-5400000">
              <a:off x="4553254" y="2356495"/>
              <a:ext cx="98318" cy="57299"/>
            </a:xfrm>
            <a:custGeom>
              <a:avLst/>
              <a:gdLst/>
              <a:ahLst/>
              <a:cxnLst/>
              <a:rect l="l" t="t" r="r" b="b"/>
              <a:pathLst>
                <a:path w="1836" h="1070" extrusionOk="0">
                  <a:moveTo>
                    <a:pt x="301" y="0"/>
                  </a:moveTo>
                  <a:lnTo>
                    <a:pt x="0" y="1069"/>
                  </a:lnTo>
                  <a:lnTo>
                    <a:pt x="1836" y="1069"/>
                  </a:lnTo>
                  <a:lnTo>
                    <a:pt x="1836" y="981"/>
                  </a:lnTo>
                  <a:cubicBezTo>
                    <a:pt x="474" y="981"/>
                    <a:pt x="301"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60;p29">
              <a:extLst>
                <a:ext uri="{FF2B5EF4-FFF2-40B4-BE49-F238E27FC236}">
                  <a16:creationId xmlns:a16="http://schemas.microsoft.com/office/drawing/2014/main" id="{9494A408-EBE2-4EC3-8DB8-103672876253}"/>
                </a:ext>
              </a:extLst>
            </p:cNvPr>
            <p:cNvSpPr/>
            <p:nvPr/>
          </p:nvSpPr>
          <p:spPr>
            <a:xfrm rot="-5400000">
              <a:off x="4616786" y="2356200"/>
              <a:ext cx="98318" cy="57888"/>
            </a:xfrm>
            <a:custGeom>
              <a:avLst/>
              <a:gdLst/>
              <a:ahLst/>
              <a:cxnLst/>
              <a:rect l="l" t="t" r="r" b="b"/>
              <a:pathLst>
                <a:path w="1836" h="1081" extrusionOk="0">
                  <a:moveTo>
                    <a:pt x="0" y="1"/>
                  </a:moveTo>
                  <a:lnTo>
                    <a:pt x="280" y="1080"/>
                  </a:lnTo>
                  <a:cubicBezTo>
                    <a:pt x="280" y="1080"/>
                    <a:pt x="474" y="90"/>
                    <a:pt x="1836" y="90"/>
                  </a:cubicBezTo>
                  <a:lnTo>
                    <a:pt x="1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61;p29">
              <a:extLst>
                <a:ext uri="{FF2B5EF4-FFF2-40B4-BE49-F238E27FC236}">
                  <a16:creationId xmlns:a16="http://schemas.microsoft.com/office/drawing/2014/main" id="{61837B83-7994-40D1-8F28-39C1650BB3FA}"/>
                </a:ext>
              </a:extLst>
            </p:cNvPr>
            <p:cNvSpPr/>
            <p:nvPr/>
          </p:nvSpPr>
          <p:spPr>
            <a:xfrm rot="-5400000">
              <a:off x="4553521" y="1868534"/>
              <a:ext cx="96658" cy="56174"/>
            </a:xfrm>
            <a:custGeom>
              <a:avLst/>
              <a:gdLst/>
              <a:ahLst/>
              <a:cxnLst/>
              <a:rect l="l" t="t" r="r" b="b"/>
              <a:pathLst>
                <a:path w="1805" h="1049" extrusionOk="0">
                  <a:moveTo>
                    <a:pt x="1510" y="0"/>
                  </a:moveTo>
                  <a:cubicBezTo>
                    <a:pt x="1510" y="0"/>
                    <a:pt x="1341" y="963"/>
                    <a:pt x="0" y="963"/>
                  </a:cubicBezTo>
                  <a:lnTo>
                    <a:pt x="0" y="1049"/>
                  </a:lnTo>
                  <a:lnTo>
                    <a:pt x="1804" y="1049"/>
                  </a:lnTo>
                  <a:lnTo>
                    <a:pt x="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62;p29">
              <a:extLst>
                <a:ext uri="{FF2B5EF4-FFF2-40B4-BE49-F238E27FC236}">
                  <a16:creationId xmlns:a16="http://schemas.microsoft.com/office/drawing/2014/main" id="{DE2CFB8A-D45F-41DC-BBC3-DC4CD5DC172A}"/>
                </a:ext>
              </a:extLst>
            </p:cNvPr>
            <p:cNvSpPr/>
            <p:nvPr/>
          </p:nvSpPr>
          <p:spPr>
            <a:xfrm rot="-5400000">
              <a:off x="4616197" y="1868186"/>
              <a:ext cx="96658" cy="56870"/>
            </a:xfrm>
            <a:custGeom>
              <a:avLst/>
              <a:gdLst/>
              <a:ahLst/>
              <a:cxnLst/>
              <a:rect l="l" t="t" r="r" b="b"/>
              <a:pathLst>
                <a:path w="1805" h="1062" extrusionOk="0">
                  <a:moveTo>
                    <a:pt x="0" y="1"/>
                  </a:moveTo>
                  <a:lnTo>
                    <a:pt x="0" y="87"/>
                  </a:lnTo>
                  <a:cubicBezTo>
                    <a:pt x="1341" y="87"/>
                    <a:pt x="1531" y="1061"/>
                    <a:pt x="1531" y="1061"/>
                  </a:cubicBezTo>
                  <a:lnTo>
                    <a:pt x="18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63;p29">
              <a:extLst>
                <a:ext uri="{FF2B5EF4-FFF2-40B4-BE49-F238E27FC236}">
                  <a16:creationId xmlns:a16="http://schemas.microsoft.com/office/drawing/2014/main" id="{8764C7B3-7757-425B-9E05-EE7A76AF68D6}"/>
                </a:ext>
              </a:extLst>
            </p:cNvPr>
            <p:cNvSpPr/>
            <p:nvPr/>
          </p:nvSpPr>
          <p:spPr>
            <a:xfrm rot="-5400000">
              <a:off x="3138297" y="4235533"/>
              <a:ext cx="524362" cy="477773"/>
            </a:xfrm>
            <a:custGeom>
              <a:avLst/>
              <a:gdLst/>
              <a:ahLst/>
              <a:cxnLst/>
              <a:rect l="l" t="t" r="r" b="b"/>
              <a:pathLst>
                <a:path w="9792" h="8922" extrusionOk="0">
                  <a:moveTo>
                    <a:pt x="4896" y="1"/>
                  </a:moveTo>
                  <a:cubicBezTo>
                    <a:pt x="3755" y="1"/>
                    <a:pt x="2613" y="436"/>
                    <a:pt x="1742" y="1307"/>
                  </a:cubicBezTo>
                  <a:cubicBezTo>
                    <a:pt x="1" y="3049"/>
                    <a:pt x="1" y="5873"/>
                    <a:pt x="1742" y="7615"/>
                  </a:cubicBezTo>
                  <a:cubicBezTo>
                    <a:pt x="2613" y="8486"/>
                    <a:pt x="3755" y="8921"/>
                    <a:pt x="4896" y="8921"/>
                  </a:cubicBezTo>
                  <a:cubicBezTo>
                    <a:pt x="6038" y="8921"/>
                    <a:pt x="7179" y="8486"/>
                    <a:pt x="8050" y="7615"/>
                  </a:cubicBezTo>
                  <a:cubicBezTo>
                    <a:pt x="9792" y="5873"/>
                    <a:pt x="9792" y="3049"/>
                    <a:pt x="8050" y="1307"/>
                  </a:cubicBezTo>
                  <a:cubicBezTo>
                    <a:pt x="7179" y="436"/>
                    <a:pt x="6038" y="1"/>
                    <a:pt x="4896" y="1"/>
                  </a:cubicBezTo>
                  <a:close/>
                </a:path>
              </a:pathLst>
            </a:cu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64;p29">
              <a:extLst>
                <a:ext uri="{FF2B5EF4-FFF2-40B4-BE49-F238E27FC236}">
                  <a16:creationId xmlns:a16="http://schemas.microsoft.com/office/drawing/2014/main" id="{760C92F8-AE7C-42FA-A115-63D3A3988E25}"/>
                </a:ext>
              </a:extLst>
            </p:cNvPr>
            <p:cNvSpPr/>
            <p:nvPr/>
          </p:nvSpPr>
          <p:spPr>
            <a:xfrm rot="16200000">
              <a:off x="3102107" y="3954890"/>
              <a:ext cx="603723" cy="54"/>
            </a:xfrm>
            <a:custGeom>
              <a:avLst/>
              <a:gdLst/>
              <a:ahLst/>
              <a:cxnLst/>
              <a:rect l="l" t="t" r="r" b="b"/>
              <a:pathLst>
                <a:path w="11274" h="1" fill="none" extrusionOk="0">
                  <a:moveTo>
                    <a:pt x="0" y="0"/>
                  </a:moveTo>
                  <a:lnTo>
                    <a:pt x="11273" y="0"/>
                  </a:lnTo>
                </a:path>
              </a:pathLst>
            </a:custGeom>
            <a:noFill/>
            <a:ln w="19050" cap="rnd" cmpd="sng">
              <a:solidFill>
                <a:schemeClr val="dk2"/>
              </a:solidFill>
              <a:prstDash val="solid"/>
              <a:miter lim="15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65;p29">
              <a:extLst>
                <a:ext uri="{FF2B5EF4-FFF2-40B4-BE49-F238E27FC236}">
                  <a16:creationId xmlns:a16="http://schemas.microsoft.com/office/drawing/2014/main" id="{09A8348C-4B3F-44B4-B107-6F297C52D408}"/>
                </a:ext>
              </a:extLst>
            </p:cNvPr>
            <p:cNvSpPr/>
            <p:nvPr/>
          </p:nvSpPr>
          <p:spPr>
            <a:xfrm rot="-5400000">
              <a:off x="3323326" y="3692750"/>
              <a:ext cx="98264" cy="57191"/>
            </a:xfrm>
            <a:custGeom>
              <a:avLst/>
              <a:gdLst/>
              <a:ahLst/>
              <a:cxnLst/>
              <a:rect l="l" t="t" r="r" b="b"/>
              <a:pathLst>
                <a:path w="1835" h="1068" extrusionOk="0">
                  <a:moveTo>
                    <a:pt x="1536" y="0"/>
                  </a:moveTo>
                  <a:cubicBezTo>
                    <a:pt x="1536" y="0"/>
                    <a:pt x="1362" y="980"/>
                    <a:pt x="1" y="980"/>
                  </a:cubicBezTo>
                  <a:lnTo>
                    <a:pt x="1" y="1067"/>
                  </a:lnTo>
                  <a:lnTo>
                    <a:pt x="1835" y="1067"/>
                  </a:lnTo>
                  <a:lnTo>
                    <a:pt x="15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66;p29">
              <a:extLst>
                <a:ext uri="{FF2B5EF4-FFF2-40B4-BE49-F238E27FC236}">
                  <a16:creationId xmlns:a16="http://schemas.microsoft.com/office/drawing/2014/main" id="{0D7ACE32-641A-4DD4-99FB-5AE854FC6BE3}"/>
                </a:ext>
              </a:extLst>
            </p:cNvPr>
            <p:cNvSpPr/>
            <p:nvPr/>
          </p:nvSpPr>
          <p:spPr>
            <a:xfrm rot="-5400000">
              <a:off x="3386912" y="3692402"/>
              <a:ext cx="98264" cy="57888"/>
            </a:xfrm>
            <a:custGeom>
              <a:avLst/>
              <a:gdLst/>
              <a:ahLst/>
              <a:cxnLst/>
              <a:rect l="l" t="t" r="r" b="b"/>
              <a:pathLst>
                <a:path w="1835" h="1081" extrusionOk="0">
                  <a:moveTo>
                    <a:pt x="1" y="0"/>
                  </a:moveTo>
                  <a:lnTo>
                    <a:pt x="1" y="88"/>
                  </a:lnTo>
                  <a:cubicBezTo>
                    <a:pt x="1362" y="88"/>
                    <a:pt x="1556" y="1080"/>
                    <a:pt x="1556" y="1080"/>
                  </a:cubicBez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67;p29">
              <a:extLst>
                <a:ext uri="{FF2B5EF4-FFF2-40B4-BE49-F238E27FC236}">
                  <a16:creationId xmlns:a16="http://schemas.microsoft.com/office/drawing/2014/main" id="{A2BA2EC1-D17E-4A73-AC8A-09043D5AC985}"/>
                </a:ext>
              </a:extLst>
            </p:cNvPr>
            <p:cNvSpPr/>
            <p:nvPr/>
          </p:nvSpPr>
          <p:spPr>
            <a:xfrm rot="-5400000">
              <a:off x="3323326" y="3692750"/>
              <a:ext cx="98264" cy="57191"/>
            </a:xfrm>
            <a:custGeom>
              <a:avLst/>
              <a:gdLst/>
              <a:ahLst/>
              <a:cxnLst/>
              <a:rect l="l" t="t" r="r" b="b"/>
              <a:pathLst>
                <a:path w="1835" h="1068" extrusionOk="0">
                  <a:moveTo>
                    <a:pt x="1536" y="0"/>
                  </a:moveTo>
                  <a:cubicBezTo>
                    <a:pt x="1536" y="0"/>
                    <a:pt x="1362" y="980"/>
                    <a:pt x="1" y="980"/>
                  </a:cubicBezTo>
                  <a:lnTo>
                    <a:pt x="1" y="1067"/>
                  </a:lnTo>
                  <a:lnTo>
                    <a:pt x="1835" y="1067"/>
                  </a:lnTo>
                  <a:lnTo>
                    <a:pt x="15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68;p29">
              <a:extLst>
                <a:ext uri="{FF2B5EF4-FFF2-40B4-BE49-F238E27FC236}">
                  <a16:creationId xmlns:a16="http://schemas.microsoft.com/office/drawing/2014/main" id="{8C9CA316-B624-4109-AB7A-D900FC814657}"/>
                </a:ext>
              </a:extLst>
            </p:cNvPr>
            <p:cNvSpPr/>
            <p:nvPr/>
          </p:nvSpPr>
          <p:spPr>
            <a:xfrm rot="16200000">
              <a:off x="3386912" y="3692402"/>
              <a:ext cx="98264" cy="57888"/>
            </a:xfrm>
            <a:custGeom>
              <a:avLst/>
              <a:gdLst/>
              <a:ahLst/>
              <a:cxnLst/>
              <a:rect l="l" t="t" r="r" b="b"/>
              <a:pathLst>
                <a:path w="1835" h="1081" extrusionOk="0">
                  <a:moveTo>
                    <a:pt x="1" y="0"/>
                  </a:moveTo>
                  <a:lnTo>
                    <a:pt x="1" y="88"/>
                  </a:lnTo>
                  <a:cubicBezTo>
                    <a:pt x="1362" y="88"/>
                    <a:pt x="1556" y="1080"/>
                    <a:pt x="1556" y="1080"/>
                  </a:cubicBez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9;p29">
              <a:extLst>
                <a:ext uri="{FF2B5EF4-FFF2-40B4-BE49-F238E27FC236}">
                  <a16:creationId xmlns:a16="http://schemas.microsoft.com/office/drawing/2014/main" id="{D2E9E0A8-BC9F-4050-81D3-24DFFDBF80BC}"/>
                </a:ext>
              </a:extLst>
            </p:cNvPr>
            <p:cNvSpPr/>
            <p:nvPr/>
          </p:nvSpPr>
          <p:spPr>
            <a:xfrm rot="16200000">
              <a:off x="3323326" y="3692750"/>
              <a:ext cx="98264" cy="57191"/>
            </a:xfrm>
            <a:custGeom>
              <a:avLst/>
              <a:gdLst/>
              <a:ahLst/>
              <a:cxnLst/>
              <a:rect l="l" t="t" r="r" b="b"/>
              <a:pathLst>
                <a:path w="1835" h="1068" extrusionOk="0">
                  <a:moveTo>
                    <a:pt x="1536" y="0"/>
                  </a:moveTo>
                  <a:cubicBezTo>
                    <a:pt x="1536" y="0"/>
                    <a:pt x="1362" y="980"/>
                    <a:pt x="1" y="980"/>
                  </a:cubicBezTo>
                  <a:lnTo>
                    <a:pt x="1" y="1067"/>
                  </a:lnTo>
                  <a:lnTo>
                    <a:pt x="1835" y="1067"/>
                  </a:lnTo>
                  <a:lnTo>
                    <a:pt x="15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70;p29">
              <a:extLst>
                <a:ext uri="{FF2B5EF4-FFF2-40B4-BE49-F238E27FC236}">
                  <a16:creationId xmlns:a16="http://schemas.microsoft.com/office/drawing/2014/main" id="{19493481-E119-4036-A2B1-338B8539847F}"/>
                </a:ext>
              </a:extLst>
            </p:cNvPr>
            <p:cNvSpPr/>
            <p:nvPr/>
          </p:nvSpPr>
          <p:spPr>
            <a:xfrm rot="16200000">
              <a:off x="3386912" y="3692402"/>
              <a:ext cx="98264" cy="57888"/>
            </a:xfrm>
            <a:custGeom>
              <a:avLst/>
              <a:gdLst/>
              <a:ahLst/>
              <a:cxnLst/>
              <a:rect l="l" t="t" r="r" b="b"/>
              <a:pathLst>
                <a:path w="1835" h="1081" extrusionOk="0">
                  <a:moveTo>
                    <a:pt x="1" y="0"/>
                  </a:moveTo>
                  <a:lnTo>
                    <a:pt x="1" y="88"/>
                  </a:lnTo>
                  <a:cubicBezTo>
                    <a:pt x="1362" y="88"/>
                    <a:pt x="1556" y="1080"/>
                    <a:pt x="1556" y="1080"/>
                  </a:cubicBez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71;p29">
              <a:extLst>
                <a:ext uri="{FF2B5EF4-FFF2-40B4-BE49-F238E27FC236}">
                  <a16:creationId xmlns:a16="http://schemas.microsoft.com/office/drawing/2014/main" id="{C092BD40-AC68-44C3-82FA-CA6957FCC920}"/>
                </a:ext>
              </a:extLst>
            </p:cNvPr>
            <p:cNvSpPr/>
            <p:nvPr/>
          </p:nvSpPr>
          <p:spPr>
            <a:xfrm rot="-5400000">
              <a:off x="3323621" y="4181701"/>
              <a:ext cx="96658" cy="56174"/>
            </a:xfrm>
            <a:custGeom>
              <a:avLst/>
              <a:gdLst/>
              <a:ahLst/>
              <a:cxnLst/>
              <a:rect l="l" t="t" r="r" b="b"/>
              <a:pathLst>
                <a:path w="1805" h="1049" extrusionOk="0">
                  <a:moveTo>
                    <a:pt x="294" y="0"/>
                  </a:moveTo>
                  <a:lnTo>
                    <a:pt x="0" y="1048"/>
                  </a:lnTo>
                  <a:lnTo>
                    <a:pt x="1804" y="1048"/>
                  </a:lnTo>
                  <a:lnTo>
                    <a:pt x="1804" y="962"/>
                  </a:lnTo>
                  <a:cubicBezTo>
                    <a:pt x="463" y="962"/>
                    <a:pt x="294"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72;p29">
              <a:extLst>
                <a:ext uri="{FF2B5EF4-FFF2-40B4-BE49-F238E27FC236}">
                  <a16:creationId xmlns:a16="http://schemas.microsoft.com/office/drawing/2014/main" id="{BE5B9437-73E4-417C-9007-6D34F68EAA4B}"/>
                </a:ext>
              </a:extLst>
            </p:cNvPr>
            <p:cNvSpPr/>
            <p:nvPr/>
          </p:nvSpPr>
          <p:spPr>
            <a:xfrm rot="16200000">
              <a:off x="3386136" y="4181353"/>
              <a:ext cx="96658" cy="56870"/>
            </a:xfrm>
            <a:custGeom>
              <a:avLst/>
              <a:gdLst/>
              <a:ahLst/>
              <a:cxnLst/>
              <a:rect l="l" t="t" r="r" b="b"/>
              <a:pathLst>
                <a:path w="1805" h="1062" extrusionOk="0">
                  <a:moveTo>
                    <a:pt x="0" y="0"/>
                  </a:moveTo>
                  <a:lnTo>
                    <a:pt x="274" y="1061"/>
                  </a:lnTo>
                  <a:cubicBezTo>
                    <a:pt x="274" y="1061"/>
                    <a:pt x="463" y="86"/>
                    <a:pt x="1804" y="86"/>
                  </a:cubicBezTo>
                  <a:lnTo>
                    <a:pt x="1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73;p29">
              <a:extLst>
                <a:ext uri="{FF2B5EF4-FFF2-40B4-BE49-F238E27FC236}">
                  <a16:creationId xmlns:a16="http://schemas.microsoft.com/office/drawing/2014/main" id="{7D63899F-FF27-464C-AF3F-AE00162E12E6}"/>
                </a:ext>
              </a:extLst>
            </p:cNvPr>
            <p:cNvSpPr/>
            <p:nvPr/>
          </p:nvSpPr>
          <p:spPr>
            <a:xfrm rot="-5400000">
              <a:off x="5569880" y="4235533"/>
              <a:ext cx="524254" cy="477666"/>
            </a:xfrm>
            <a:custGeom>
              <a:avLst/>
              <a:gdLst/>
              <a:ahLst/>
              <a:cxnLst/>
              <a:rect l="l" t="t" r="r" b="b"/>
              <a:pathLst>
                <a:path w="9790" h="8920" extrusionOk="0">
                  <a:moveTo>
                    <a:pt x="4895" y="1"/>
                  </a:moveTo>
                  <a:cubicBezTo>
                    <a:pt x="3754" y="1"/>
                    <a:pt x="2613" y="436"/>
                    <a:pt x="1742" y="1307"/>
                  </a:cubicBezTo>
                  <a:cubicBezTo>
                    <a:pt x="0" y="3049"/>
                    <a:pt x="0" y="5872"/>
                    <a:pt x="1742" y="7614"/>
                  </a:cubicBezTo>
                  <a:cubicBezTo>
                    <a:pt x="2613" y="8484"/>
                    <a:pt x="3754" y="8920"/>
                    <a:pt x="4895" y="8920"/>
                  </a:cubicBezTo>
                  <a:cubicBezTo>
                    <a:pt x="6036" y="8920"/>
                    <a:pt x="7177" y="8484"/>
                    <a:pt x="8048" y="7614"/>
                  </a:cubicBezTo>
                  <a:cubicBezTo>
                    <a:pt x="9790" y="5872"/>
                    <a:pt x="9790" y="3049"/>
                    <a:pt x="8048" y="1307"/>
                  </a:cubicBezTo>
                  <a:cubicBezTo>
                    <a:pt x="7177" y="436"/>
                    <a:pt x="6036" y="1"/>
                    <a:pt x="4895" y="1"/>
                  </a:cubicBezTo>
                  <a:close/>
                </a:path>
              </a:pathLst>
            </a:cu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74;p29">
              <a:extLst>
                <a:ext uri="{FF2B5EF4-FFF2-40B4-BE49-F238E27FC236}">
                  <a16:creationId xmlns:a16="http://schemas.microsoft.com/office/drawing/2014/main" id="{788BF660-FE34-40FD-AC5D-5D9603DE5519}"/>
                </a:ext>
              </a:extLst>
            </p:cNvPr>
            <p:cNvSpPr/>
            <p:nvPr/>
          </p:nvSpPr>
          <p:spPr>
            <a:xfrm rot="-5400000">
              <a:off x="5533689" y="3954890"/>
              <a:ext cx="603723" cy="54"/>
            </a:xfrm>
            <a:custGeom>
              <a:avLst/>
              <a:gdLst/>
              <a:ahLst/>
              <a:cxnLst/>
              <a:rect l="l" t="t" r="r" b="b"/>
              <a:pathLst>
                <a:path w="11274" h="1" fill="none" extrusionOk="0">
                  <a:moveTo>
                    <a:pt x="0" y="0"/>
                  </a:moveTo>
                  <a:lnTo>
                    <a:pt x="11273" y="0"/>
                  </a:lnTo>
                </a:path>
              </a:pathLst>
            </a:custGeom>
            <a:noFill/>
            <a:ln w="19050" cap="rnd" cmpd="sng">
              <a:solidFill>
                <a:schemeClr val="dk2"/>
              </a:solidFill>
              <a:prstDash val="solid"/>
              <a:miter lim="15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75;p29">
              <a:extLst>
                <a:ext uri="{FF2B5EF4-FFF2-40B4-BE49-F238E27FC236}">
                  <a16:creationId xmlns:a16="http://schemas.microsoft.com/office/drawing/2014/main" id="{F91859E6-46C9-433C-A0A7-BA0C59B55555}"/>
                </a:ext>
              </a:extLst>
            </p:cNvPr>
            <p:cNvSpPr/>
            <p:nvPr/>
          </p:nvSpPr>
          <p:spPr>
            <a:xfrm rot="-5400000">
              <a:off x="5754748" y="3692697"/>
              <a:ext cx="98264" cy="57299"/>
            </a:xfrm>
            <a:custGeom>
              <a:avLst/>
              <a:gdLst/>
              <a:ahLst/>
              <a:cxnLst/>
              <a:rect l="l" t="t" r="r" b="b"/>
              <a:pathLst>
                <a:path w="1835" h="1070" extrusionOk="0">
                  <a:moveTo>
                    <a:pt x="1536" y="1"/>
                  </a:moveTo>
                  <a:cubicBezTo>
                    <a:pt x="1536" y="1"/>
                    <a:pt x="1362" y="981"/>
                    <a:pt x="1" y="981"/>
                  </a:cubicBezTo>
                  <a:lnTo>
                    <a:pt x="1" y="1070"/>
                  </a:lnTo>
                  <a:lnTo>
                    <a:pt x="1835" y="1070"/>
                  </a:lnTo>
                  <a:lnTo>
                    <a:pt x="15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6;p29">
              <a:extLst>
                <a:ext uri="{FF2B5EF4-FFF2-40B4-BE49-F238E27FC236}">
                  <a16:creationId xmlns:a16="http://schemas.microsoft.com/office/drawing/2014/main" id="{ECC27ABC-52BD-4D53-A7D2-96E9690BE437}"/>
                </a:ext>
              </a:extLst>
            </p:cNvPr>
            <p:cNvSpPr/>
            <p:nvPr/>
          </p:nvSpPr>
          <p:spPr>
            <a:xfrm rot="-5400000">
              <a:off x="5818334" y="3692402"/>
              <a:ext cx="98264" cy="57888"/>
            </a:xfrm>
            <a:custGeom>
              <a:avLst/>
              <a:gdLst/>
              <a:ahLst/>
              <a:cxnLst/>
              <a:rect l="l" t="t" r="r" b="b"/>
              <a:pathLst>
                <a:path w="1835" h="1081" extrusionOk="0">
                  <a:moveTo>
                    <a:pt x="1" y="0"/>
                  </a:moveTo>
                  <a:lnTo>
                    <a:pt x="1" y="88"/>
                  </a:lnTo>
                  <a:cubicBezTo>
                    <a:pt x="1362" y="88"/>
                    <a:pt x="1556" y="1080"/>
                    <a:pt x="1556" y="1080"/>
                  </a:cubicBez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7;p29">
              <a:extLst>
                <a:ext uri="{FF2B5EF4-FFF2-40B4-BE49-F238E27FC236}">
                  <a16:creationId xmlns:a16="http://schemas.microsoft.com/office/drawing/2014/main" id="{E2E9430F-C63E-4669-9817-F388268C0C74}"/>
                </a:ext>
              </a:extLst>
            </p:cNvPr>
            <p:cNvSpPr/>
            <p:nvPr/>
          </p:nvSpPr>
          <p:spPr>
            <a:xfrm rot="-5400000">
              <a:off x="5754748" y="3692697"/>
              <a:ext cx="98264" cy="57299"/>
            </a:xfrm>
            <a:custGeom>
              <a:avLst/>
              <a:gdLst/>
              <a:ahLst/>
              <a:cxnLst/>
              <a:rect l="l" t="t" r="r" b="b"/>
              <a:pathLst>
                <a:path w="1835" h="1070" extrusionOk="0">
                  <a:moveTo>
                    <a:pt x="1536" y="1"/>
                  </a:moveTo>
                  <a:cubicBezTo>
                    <a:pt x="1536" y="1"/>
                    <a:pt x="1362" y="981"/>
                    <a:pt x="1" y="981"/>
                  </a:cubicBezTo>
                  <a:lnTo>
                    <a:pt x="1" y="1070"/>
                  </a:lnTo>
                  <a:lnTo>
                    <a:pt x="1835" y="1070"/>
                  </a:lnTo>
                  <a:lnTo>
                    <a:pt x="15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8;p29">
              <a:extLst>
                <a:ext uri="{FF2B5EF4-FFF2-40B4-BE49-F238E27FC236}">
                  <a16:creationId xmlns:a16="http://schemas.microsoft.com/office/drawing/2014/main" id="{0AEA094D-4191-4684-BB64-7360EC7B6869}"/>
                </a:ext>
              </a:extLst>
            </p:cNvPr>
            <p:cNvSpPr/>
            <p:nvPr/>
          </p:nvSpPr>
          <p:spPr>
            <a:xfrm rot="-5400000">
              <a:off x="5818334" y="3692402"/>
              <a:ext cx="98264" cy="57888"/>
            </a:xfrm>
            <a:custGeom>
              <a:avLst/>
              <a:gdLst/>
              <a:ahLst/>
              <a:cxnLst/>
              <a:rect l="l" t="t" r="r" b="b"/>
              <a:pathLst>
                <a:path w="1835" h="1081" extrusionOk="0">
                  <a:moveTo>
                    <a:pt x="1" y="0"/>
                  </a:moveTo>
                  <a:lnTo>
                    <a:pt x="1" y="88"/>
                  </a:lnTo>
                  <a:cubicBezTo>
                    <a:pt x="1362" y="88"/>
                    <a:pt x="1556" y="1080"/>
                    <a:pt x="1556" y="1080"/>
                  </a:cubicBez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9;p29">
              <a:extLst>
                <a:ext uri="{FF2B5EF4-FFF2-40B4-BE49-F238E27FC236}">
                  <a16:creationId xmlns:a16="http://schemas.microsoft.com/office/drawing/2014/main" id="{0D8829BE-3DB5-4A44-A012-706B19C13610}"/>
                </a:ext>
              </a:extLst>
            </p:cNvPr>
            <p:cNvSpPr/>
            <p:nvPr/>
          </p:nvSpPr>
          <p:spPr>
            <a:xfrm rot="-5400000">
              <a:off x="5754748" y="3692697"/>
              <a:ext cx="98264" cy="57299"/>
            </a:xfrm>
            <a:custGeom>
              <a:avLst/>
              <a:gdLst/>
              <a:ahLst/>
              <a:cxnLst/>
              <a:rect l="l" t="t" r="r" b="b"/>
              <a:pathLst>
                <a:path w="1835" h="1070" extrusionOk="0">
                  <a:moveTo>
                    <a:pt x="1536" y="1"/>
                  </a:moveTo>
                  <a:cubicBezTo>
                    <a:pt x="1536" y="1"/>
                    <a:pt x="1362" y="981"/>
                    <a:pt x="1" y="981"/>
                  </a:cubicBezTo>
                  <a:lnTo>
                    <a:pt x="1" y="1070"/>
                  </a:lnTo>
                  <a:lnTo>
                    <a:pt x="1835" y="1070"/>
                  </a:lnTo>
                  <a:lnTo>
                    <a:pt x="15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80;p29">
              <a:extLst>
                <a:ext uri="{FF2B5EF4-FFF2-40B4-BE49-F238E27FC236}">
                  <a16:creationId xmlns:a16="http://schemas.microsoft.com/office/drawing/2014/main" id="{C2CB0F08-B08A-4837-97F6-A764A28BAB3B}"/>
                </a:ext>
              </a:extLst>
            </p:cNvPr>
            <p:cNvSpPr/>
            <p:nvPr/>
          </p:nvSpPr>
          <p:spPr>
            <a:xfrm rot="-5400000">
              <a:off x="5818334" y="3692402"/>
              <a:ext cx="98264" cy="57888"/>
            </a:xfrm>
            <a:custGeom>
              <a:avLst/>
              <a:gdLst/>
              <a:ahLst/>
              <a:cxnLst/>
              <a:rect l="l" t="t" r="r" b="b"/>
              <a:pathLst>
                <a:path w="1835" h="1081" extrusionOk="0">
                  <a:moveTo>
                    <a:pt x="1" y="0"/>
                  </a:moveTo>
                  <a:lnTo>
                    <a:pt x="1" y="88"/>
                  </a:lnTo>
                  <a:cubicBezTo>
                    <a:pt x="1362" y="88"/>
                    <a:pt x="1556" y="1080"/>
                    <a:pt x="1556" y="1080"/>
                  </a:cubicBezTo>
                  <a:lnTo>
                    <a:pt x="1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81;p29">
              <a:extLst>
                <a:ext uri="{FF2B5EF4-FFF2-40B4-BE49-F238E27FC236}">
                  <a16:creationId xmlns:a16="http://schemas.microsoft.com/office/drawing/2014/main" id="{8BFE8000-040E-4929-9CA4-D607FF04482A}"/>
                </a:ext>
              </a:extLst>
            </p:cNvPr>
            <p:cNvSpPr/>
            <p:nvPr/>
          </p:nvSpPr>
          <p:spPr>
            <a:xfrm rot="-5400000">
              <a:off x="5755016" y="4181674"/>
              <a:ext cx="96658" cy="56228"/>
            </a:xfrm>
            <a:custGeom>
              <a:avLst/>
              <a:gdLst/>
              <a:ahLst/>
              <a:cxnLst/>
              <a:rect l="l" t="t" r="r" b="b"/>
              <a:pathLst>
                <a:path w="1805" h="1050" extrusionOk="0">
                  <a:moveTo>
                    <a:pt x="294" y="1"/>
                  </a:moveTo>
                  <a:lnTo>
                    <a:pt x="0" y="1049"/>
                  </a:lnTo>
                  <a:lnTo>
                    <a:pt x="1804" y="1049"/>
                  </a:lnTo>
                  <a:lnTo>
                    <a:pt x="1804" y="963"/>
                  </a:lnTo>
                  <a:cubicBezTo>
                    <a:pt x="463" y="963"/>
                    <a:pt x="294"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82;p29">
              <a:extLst>
                <a:ext uri="{FF2B5EF4-FFF2-40B4-BE49-F238E27FC236}">
                  <a16:creationId xmlns:a16="http://schemas.microsoft.com/office/drawing/2014/main" id="{7845AF1F-D51A-4644-A5E2-5782290A4143}"/>
                </a:ext>
              </a:extLst>
            </p:cNvPr>
            <p:cNvSpPr/>
            <p:nvPr/>
          </p:nvSpPr>
          <p:spPr>
            <a:xfrm rot="-5400000">
              <a:off x="5817665" y="4181407"/>
              <a:ext cx="96658" cy="56763"/>
            </a:xfrm>
            <a:custGeom>
              <a:avLst/>
              <a:gdLst/>
              <a:ahLst/>
              <a:cxnLst/>
              <a:rect l="l" t="t" r="r" b="b"/>
              <a:pathLst>
                <a:path w="1805" h="1060" extrusionOk="0">
                  <a:moveTo>
                    <a:pt x="0" y="0"/>
                  </a:moveTo>
                  <a:lnTo>
                    <a:pt x="274" y="1060"/>
                  </a:lnTo>
                  <a:cubicBezTo>
                    <a:pt x="274" y="1060"/>
                    <a:pt x="463" y="86"/>
                    <a:pt x="1804" y="86"/>
                  </a:cubicBezTo>
                  <a:lnTo>
                    <a:pt x="1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83;p29">
              <a:extLst>
                <a:ext uri="{FF2B5EF4-FFF2-40B4-BE49-F238E27FC236}">
                  <a16:creationId xmlns:a16="http://schemas.microsoft.com/office/drawing/2014/main" id="{DF4C84BE-CE16-4ADD-ADA6-FECCAADF9243}"/>
                </a:ext>
              </a:extLst>
            </p:cNvPr>
            <p:cNvSpPr/>
            <p:nvPr/>
          </p:nvSpPr>
          <p:spPr>
            <a:xfrm rot="-5400000">
              <a:off x="6782673" y="1393363"/>
              <a:ext cx="524415" cy="477773"/>
            </a:xfrm>
            <a:custGeom>
              <a:avLst/>
              <a:gdLst/>
              <a:ahLst/>
              <a:cxnLst/>
              <a:rect l="l" t="t" r="r" b="b"/>
              <a:pathLst>
                <a:path w="9793" h="8922" extrusionOk="0">
                  <a:moveTo>
                    <a:pt x="4896" y="1"/>
                  </a:moveTo>
                  <a:cubicBezTo>
                    <a:pt x="3755" y="1"/>
                    <a:pt x="2613" y="436"/>
                    <a:pt x="1742" y="1307"/>
                  </a:cubicBezTo>
                  <a:cubicBezTo>
                    <a:pt x="1" y="3049"/>
                    <a:pt x="1" y="5873"/>
                    <a:pt x="1742" y="7615"/>
                  </a:cubicBezTo>
                  <a:cubicBezTo>
                    <a:pt x="2613" y="8486"/>
                    <a:pt x="3755" y="8921"/>
                    <a:pt x="4896" y="8921"/>
                  </a:cubicBezTo>
                  <a:cubicBezTo>
                    <a:pt x="6038" y="8921"/>
                    <a:pt x="7180" y="8486"/>
                    <a:pt x="8050" y="7615"/>
                  </a:cubicBezTo>
                  <a:cubicBezTo>
                    <a:pt x="9792" y="5873"/>
                    <a:pt x="9792" y="3049"/>
                    <a:pt x="8050" y="1307"/>
                  </a:cubicBezTo>
                  <a:cubicBezTo>
                    <a:pt x="7180" y="436"/>
                    <a:pt x="6038" y="1"/>
                    <a:pt x="4896" y="1"/>
                  </a:cubicBezTo>
                  <a:close/>
                </a:path>
              </a:pathLst>
            </a:cu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84;p29">
              <a:extLst>
                <a:ext uri="{FF2B5EF4-FFF2-40B4-BE49-F238E27FC236}">
                  <a16:creationId xmlns:a16="http://schemas.microsoft.com/office/drawing/2014/main" id="{42EA2D4E-55BE-42C9-AA9F-1DB07072CD50}"/>
                </a:ext>
              </a:extLst>
            </p:cNvPr>
            <p:cNvSpPr/>
            <p:nvPr/>
          </p:nvSpPr>
          <p:spPr>
            <a:xfrm rot="-5400000">
              <a:off x="6746429" y="2151504"/>
              <a:ext cx="603669" cy="54"/>
            </a:xfrm>
            <a:custGeom>
              <a:avLst/>
              <a:gdLst/>
              <a:ahLst/>
              <a:cxnLst/>
              <a:rect l="l" t="t" r="r" b="b"/>
              <a:pathLst>
                <a:path w="11273" h="1" fill="none" extrusionOk="0">
                  <a:moveTo>
                    <a:pt x="11273" y="1"/>
                  </a:moveTo>
                  <a:lnTo>
                    <a:pt x="1" y="1"/>
                  </a:lnTo>
                </a:path>
              </a:pathLst>
            </a:custGeom>
            <a:noFill/>
            <a:ln w="19050" cap="rnd" cmpd="sng">
              <a:solidFill>
                <a:schemeClr val="dk2"/>
              </a:solidFill>
              <a:prstDash val="solid"/>
              <a:miter lim="15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85;p29">
              <a:extLst>
                <a:ext uri="{FF2B5EF4-FFF2-40B4-BE49-F238E27FC236}">
                  <a16:creationId xmlns:a16="http://schemas.microsoft.com/office/drawing/2014/main" id="{9604BB91-5FF0-4544-BBBF-37228CE219F4}"/>
                </a:ext>
              </a:extLst>
            </p:cNvPr>
            <p:cNvSpPr/>
            <p:nvPr/>
          </p:nvSpPr>
          <p:spPr>
            <a:xfrm rot="-5400000">
              <a:off x="6967648" y="2356495"/>
              <a:ext cx="98318" cy="57299"/>
            </a:xfrm>
            <a:custGeom>
              <a:avLst/>
              <a:gdLst/>
              <a:ahLst/>
              <a:cxnLst/>
              <a:rect l="l" t="t" r="r" b="b"/>
              <a:pathLst>
                <a:path w="1836" h="1070" extrusionOk="0">
                  <a:moveTo>
                    <a:pt x="301" y="1"/>
                  </a:moveTo>
                  <a:lnTo>
                    <a:pt x="0" y="1069"/>
                  </a:lnTo>
                  <a:lnTo>
                    <a:pt x="1836" y="1069"/>
                  </a:lnTo>
                  <a:lnTo>
                    <a:pt x="1836" y="980"/>
                  </a:lnTo>
                  <a:cubicBezTo>
                    <a:pt x="474" y="980"/>
                    <a:pt x="301" y="1"/>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86;p29">
              <a:extLst>
                <a:ext uri="{FF2B5EF4-FFF2-40B4-BE49-F238E27FC236}">
                  <a16:creationId xmlns:a16="http://schemas.microsoft.com/office/drawing/2014/main" id="{AB7511D4-E239-4EF8-AEF8-E4A04AB9204F}"/>
                </a:ext>
              </a:extLst>
            </p:cNvPr>
            <p:cNvSpPr/>
            <p:nvPr/>
          </p:nvSpPr>
          <p:spPr>
            <a:xfrm rot="-5400000">
              <a:off x="7031207" y="2356227"/>
              <a:ext cx="98318" cy="57834"/>
            </a:xfrm>
            <a:custGeom>
              <a:avLst/>
              <a:gdLst/>
              <a:ahLst/>
              <a:cxnLst/>
              <a:rect l="l" t="t" r="r" b="b"/>
              <a:pathLst>
                <a:path w="1836" h="1080" extrusionOk="0">
                  <a:moveTo>
                    <a:pt x="0" y="0"/>
                  </a:moveTo>
                  <a:lnTo>
                    <a:pt x="280" y="1080"/>
                  </a:lnTo>
                  <a:cubicBezTo>
                    <a:pt x="280" y="1080"/>
                    <a:pt x="474" y="88"/>
                    <a:pt x="1836" y="88"/>
                  </a:cubicBezTo>
                  <a:lnTo>
                    <a:pt x="1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87;p29">
              <a:extLst>
                <a:ext uri="{FF2B5EF4-FFF2-40B4-BE49-F238E27FC236}">
                  <a16:creationId xmlns:a16="http://schemas.microsoft.com/office/drawing/2014/main" id="{DF10375E-3D9F-4AA6-82A9-9229B5731EB6}"/>
                </a:ext>
              </a:extLst>
            </p:cNvPr>
            <p:cNvSpPr/>
            <p:nvPr/>
          </p:nvSpPr>
          <p:spPr>
            <a:xfrm rot="-5400000">
              <a:off x="6967648" y="2356495"/>
              <a:ext cx="98318" cy="57299"/>
            </a:xfrm>
            <a:custGeom>
              <a:avLst/>
              <a:gdLst/>
              <a:ahLst/>
              <a:cxnLst/>
              <a:rect l="l" t="t" r="r" b="b"/>
              <a:pathLst>
                <a:path w="1836" h="1070" extrusionOk="0">
                  <a:moveTo>
                    <a:pt x="301" y="1"/>
                  </a:moveTo>
                  <a:lnTo>
                    <a:pt x="0" y="1069"/>
                  </a:lnTo>
                  <a:lnTo>
                    <a:pt x="1836" y="1069"/>
                  </a:lnTo>
                  <a:lnTo>
                    <a:pt x="1836" y="980"/>
                  </a:lnTo>
                  <a:cubicBezTo>
                    <a:pt x="474" y="980"/>
                    <a:pt x="301" y="1"/>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88;p29">
              <a:extLst>
                <a:ext uri="{FF2B5EF4-FFF2-40B4-BE49-F238E27FC236}">
                  <a16:creationId xmlns:a16="http://schemas.microsoft.com/office/drawing/2014/main" id="{62BDCDC6-BA78-4F29-860E-70C42EBB8141}"/>
                </a:ext>
              </a:extLst>
            </p:cNvPr>
            <p:cNvSpPr/>
            <p:nvPr/>
          </p:nvSpPr>
          <p:spPr>
            <a:xfrm rot="-5400000">
              <a:off x="7031207" y="2356227"/>
              <a:ext cx="98318" cy="57834"/>
            </a:xfrm>
            <a:custGeom>
              <a:avLst/>
              <a:gdLst/>
              <a:ahLst/>
              <a:cxnLst/>
              <a:rect l="l" t="t" r="r" b="b"/>
              <a:pathLst>
                <a:path w="1836" h="1080" extrusionOk="0">
                  <a:moveTo>
                    <a:pt x="0" y="0"/>
                  </a:moveTo>
                  <a:lnTo>
                    <a:pt x="280" y="1080"/>
                  </a:lnTo>
                  <a:cubicBezTo>
                    <a:pt x="280" y="1080"/>
                    <a:pt x="474" y="88"/>
                    <a:pt x="1836" y="88"/>
                  </a:cubicBezTo>
                  <a:lnTo>
                    <a:pt x="1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89;p29">
              <a:extLst>
                <a:ext uri="{FF2B5EF4-FFF2-40B4-BE49-F238E27FC236}">
                  <a16:creationId xmlns:a16="http://schemas.microsoft.com/office/drawing/2014/main" id="{C880740C-C658-42C9-BAA6-9F13162DF546}"/>
                </a:ext>
              </a:extLst>
            </p:cNvPr>
            <p:cNvSpPr/>
            <p:nvPr/>
          </p:nvSpPr>
          <p:spPr>
            <a:xfrm rot="-5400000">
              <a:off x="6967648" y="2356495"/>
              <a:ext cx="98318" cy="57299"/>
            </a:xfrm>
            <a:custGeom>
              <a:avLst/>
              <a:gdLst/>
              <a:ahLst/>
              <a:cxnLst/>
              <a:rect l="l" t="t" r="r" b="b"/>
              <a:pathLst>
                <a:path w="1836" h="1070" extrusionOk="0">
                  <a:moveTo>
                    <a:pt x="301" y="1"/>
                  </a:moveTo>
                  <a:lnTo>
                    <a:pt x="0" y="1069"/>
                  </a:lnTo>
                  <a:lnTo>
                    <a:pt x="1836" y="1069"/>
                  </a:lnTo>
                  <a:lnTo>
                    <a:pt x="1836" y="980"/>
                  </a:lnTo>
                  <a:cubicBezTo>
                    <a:pt x="474" y="980"/>
                    <a:pt x="301" y="1"/>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90;p29">
              <a:extLst>
                <a:ext uri="{FF2B5EF4-FFF2-40B4-BE49-F238E27FC236}">
                  <a16:creationId xmlns:a16="http://schemas.microsoft.com/office/drawing/2014/main" id="{AEEB8084-7BE0-4E33-965D-1A505A1CE483}"/>
                </a:ext>
              </a:extLst>
            </p:cNvPr>
            <p:cNvSpPr/>
            <p:nvPr/>
          </p:nvSpPr>
          <p:spPr>
            <a:xfrm rot="-5400000">
              <a:off x="7031207" y="2356227"/>
              <a:ext cx="98318" cy="57834"/>
            </a:xfrm>
            <a:custGeom>
              <a:avLst/>
              <a:gdLst/>
              <a:ahLst/>
              <a:cxnLst/>
              <a:rect l="l" t="t" r="r" b="b"/>
              <a:pathLst>
                <a:path w="1836" h="1080" extrusionOk="0">
                  <a:moveTo>
                    <a:pt x="0" y="0"/>
                  </a:moveTo>
                  <a:lnTo>
                    <a:pt x="280" y="1080"/>
                  </a:lnTo>
                  <a:cubicBezTo>
                    <a:pt x="280" y="1080"/>
                    <a:pt x="474" y="88"/>
                    <a:pt x="1836" y="88"/>
                  </a:cubicBezTo>
                  <a:lnTo>
                    <a:pt x="1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91;p29">
              <a:extLst>
                <a:ext uri="{FF2B5EF4-FFF2-40B4-BE49-F238E27FC236}">
                  <a16:creationId xmlns:a16="http://schemas.microsoft.com/office/drawing/2014/main" id="{8F994136-7C9D-494D-991B-A2718BAA6170}"/>
                </a:ext>
              </a:extLst>
            </p:cNvPr>
            <p:cNvSpPr/>
            <p:nvPr/>
          </p:nvSpPr>
          <p:spPr>
            <a:xfrm rot="-5400000">
              <a:off x="6967943" y="1868508"/>
              <a:ext cx="96658" cy="56227"/>
            </a:xfrm>
            <a:custGeom>
              <a:avLst/>
              <a:gdLst/>
              <a:ahLst/>
              <a:cxnLst/>
              <a:rect l="l" t="t" r="r" b="b"/>
              <a:pathLst>
                <a:path w="1805" h="1050" extrusionOk="0">
                  <a:moveTo>
                    <a:pt x="1510" y="1"/>
                  </a:moveTo>
                  <a:cubicBezTo>
                    <a:pt x="1510" y="1"/>
                    <a:pt x="1341" y="963"/>
                    <a:pt x="0" y="963"/>
                  </a:cubicBezTo>
                  <a:lnTo>
                    <a:pt x="0" y="1049"/>
                  </a:lnTo>
                  <a:lnTo>
                    <a:pt x="1804" y="1049"/>
                  </a:lnTo>
                  <a:lnTo>
                    <a:pt x="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92;p29">
              <a:extLst>
                <a:ext uri="{FF2B5EF4-FFF2-40B4-BE49-F238E27FC236}">
                  <a16:creationId xmlns:a16="http://schemas.microsoft.com/office/drawing/2014/main" id="{44D36B1B-9CD7-4E55-8579-65FFC34792F8}"/>
                </a:ext>
              </a:extLst>
            </p:cNvPr>
            <p:cNvSpPr/>
            <p:nvPr/>
          </p:nvSpPr>
          <p:spPr>
            <a:xfrm rot="-5400000">
              <a:off x="7030484" y="1868240"/>
              <a:ext cx="96658" cy="56763"/>
            </a:xfrm>
            <a:custGeom>
              <a:avLst/>
              <a:gdLst/>
              <a:ahLst/>
              <a:cxnLst/>
              <a:rect l="l" t="t" r="r" b="b"/>
              <a:pathLst>
                <a:path w="1805" h="1060" extrusionOk="0">
                  <a:moveTo>
                    <a:pt x="0" y="0"/>
                  </a:moveTo>
                  <a:lnTo>
                    <a:pt x="0" y="86"/>
                  </a:lnTo>
                  <a:cubicBezTo>
                    <a:pt x="1341" y="86"/>
                    <a:pt x="1531" y="1060"/>
                    <a:pt x="1531" y="1060"/>
                  </a:cubicBezTo>
                  <a:lnTo>
                    <a:pt x="1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93;p29">
              <a:extLst>
                <a:ext uri="{FF2B5EF4-FFF2-40B4-BE49-F238E27FC236}">
                  <a16:creationId xmlns:a16="http://schemas.microsoft.com/office/drawing/2014/main" id="{7280C019-5630-4858-8219-EAB6C0FCDC9C}"/>
                </a:ext>
              </a:extLst>
            </p:cNvPr>
            <p:cNvSpPr txBox="1"/>
            <p:nvPr/>
          </p:nvSpPr>
          <p:spPr>
            <a:xfrm>
              <a:off x="1378988" y="3535641"/>
              <a:ext cx="1475100" cy="8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dirty="0">
                  <a:solidFill>
                    <a:srgbClr val="003300"/>
                  </a:solidFill>
                  <a:latin typeface="Roboto"/>
                  <a:ea typeface="Roboto"/>
                  <a:cs typeface="Roboto"/>
                  <a:sym typeface="Roboto"/>
                </a:rPr>
                <a:t>R$ </a:t>
              </a:r>
              <a:r>
                <a:rPr lang="en" sz="2000" b="1" dirty="0">
                  <a:solidFill>
                    <a:srgbClr val="003300"/>
                  </a:solidFill>
                  <a:latin typeface="Roboto"/>
                  <a:ea typeface="Roboto"/>
                  <a:cs typeface="Roboto"/>
                  <a:sym typeface="Roboto"/>
                </a:rPr>
                <a:t>4.103.952,53</a:t>
              </a:r>
              <a:endParaRPr sz="2000" b="1" dirty="0">
                <a:solidFill>
                  <a:srgbClr val="003300"/>
                </a:solidFill>
                <a:latin typeface="Roboto"/>
                <a:ea typeface="Roboto"/>
                <a:cs typeface="Roboto"/>
                <a:sym typeface="Roboto"/>
              </a:endParaRPr>
            </a:p>
          </p:txBody>
        </p:sp>
        <p:sp>
          <p:nvSpPr>
            <p:cNvPr id="145" name="Google Shape;995;p29">
              <a:extLst>
                <a:ext uri="{FF2B5EF4-FFF2-40B4-BE49-F238E27FC236}">
                  <a16:creationId xmlns:a16="http://schemas.microsoft.com/office/drawing/2014/main" id="{261F52D8-2342-4531-A68C-40D21B705183}"/>
                </a:ext>
              </a:extLst>
            </p:cNvPr>
            <p:cNvSpPr txBox="1"/>
            <p:nvPr/>
          </p:nvSpPr>
          <p:spPr>
            <a:xfrm>
              <a:off x="4368688" y="1427630"/>
              <a:ext cx="5577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dk1"/>
                  </a:solidFill>
                  <a:latin typeface="Fira Sans Condensed"/>
                  <a:ea typeface="Fira Sans Condensed"/>
                  <a:cs typeface="Fira Sans Condensed"/>
                  <a:sym typeface="Fira Sans Condensed"/>
                </a:rPr>
                <a:t>-3,69%</a:t>
              </a:r>
              <a:endParaRPr sz="1600" b="1" dirty="0">
                <a:solidFill>
                  <a:schemeClr val="dk1"/>
                </a:solidFill>
                <a:latin typeface="Fira Sans Condensed"/>
                <a:ea typeface="Fira Sans Condensed"/>
                <a:cs typeface="Fira Sans Condensed"/>
                <a:sym typeface="Fira Sans Condensed"/>
              </a:endParaRPr>
            </a:p>
          </p:txBody>
        </p:sp>
        <p:sp>
          <p:nvSpPr>
            <p:cNvPr id="146" name="Google Shape;996;p29">
              <a:extLst>
                <a:ext uri="{FF2B5EF4-FFF2-40B4-BE49-F238E27FC236}">
                  <a16:creationId xmlns:a16="http://schemas.microsoft.com/office/drawing/2014/main" id="{DC60526B-4B08-42FC-B263-DB111012CE7B}"/>
                </a:ext>
              </a:extLst>
            </p:cNvPr>
            <p:cNvSpPr txBox="1"/>
            <p:nvPr/>
          </p:nvSpPr>
          <p:spPr>
            <a:xfrm>
              <a:off x="6766025" y="1435608"/>
              <a:ext cx="5577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dk1"/>
                </a:solidFill>
                <a:latin typeface="Fira Sans Condensed"/>
                <a:ea typeface="Fira Sans Condensed"/>
                <a:cs typeface="Fira Sans Condensed"/>
                <a:sym typeface="Fira Sans Condensed"/>
              </a:endParaRPr>
            </a:p>
          </p:txBody>
        </p:sp>
        <p:sp>
          <p:nvSpPr>
            <p:cNvPr id="147" name="Google Shape;997;p29">
              <a:extLst>
                <a:ext uri="{FF2B5EF4-FFF2-40B4-BE49-F238E27FC236}">
                  <a16:creationId xmlns:a16="http://schemas.microsoft.com/office/drawing/2014/main" id="{2598B261-7077-4EDD-B0FE-F5CA56F8935F}"/>
                </a:ext>
              </a:extLst>
            </p:cNvPr>
            <p:cNvSpPr txBox="1"/>
            <p:nvPr/>
          </p:nvSpPr>
          <p:spPr>
            <a:xfrm>
              <a:off x="3121612" y="4270484"/>
              <a:ext cx="557700" cy="3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latin typeface="Fira Sans Condensed"/>
                  <a:ea typeface="Fira Sans Condensed"/>
                  <a:cs typeface="Fira Sans Condensed"/>
                  <a:sym typeface="Fira Sans Condensed"/>
                </a:rPr>
                <a:t>4,07%</a:t>
              </a:r>
              <a:endParaRPr sz="1800" b="1" dirty="0">
                <a:solidFill>
                  <a:schemeClr val="dk1"/>
                </a:solidFill>
                <a:latin typeface="Fira Sans Condensed"/>
                <a:ea typeface="Fira Sans Condensed"/>
                <a:cs typeface="Fira Sans Condensed"/>
                <a:sym typeface="Fira Sans Condensed"/>
              </a:endParaRPr>
            </a:p>
          </p:txBody>
        </p:sp>
        <p:sp>
          <p:nvSpPr>
            <p:cNvPr id="148" name="Google Shape;998;p29">
              <a:extLst>
                <a:ext uri="{FF2B5EF4-FFF2-40B4-BE49-F238E27FC236}">
                  <a16:creationId xmlns:a16="http://schemas.microsoft.com/office/drawing/2014/main" id="{C17188CC-BF1F-4DAB-9427-992622884D00}"/>
                </a:ext>
              </a:extLst>
            </p:cNvPr>
            <p:cNvSpPr txBox="1"/>
            <p:nvPr/>
          </p:nvSpPr>
          <p:spPr>
            <a:xfrm>
              <a:off x="5510649" y="4238571"/>
              <a:ext cx="639361" cy="4820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dk1"/>
                  </a:solidFill>
                  <a:latin typeface="Fira Sans Condensed"/>
                  <a:ea typeface="Fira Sans Condensed"/>
                  <a:cs typeface="Fira Sans Condensed"/>
                  <a:sym typeface="Fira Sans Condensed"/>
                </a:rPr>
                <a:t>-22,48%</a:t>
              </a:r>
              <a:endParaRPr sz="1600" b="1" dirty="0">
                <a:solidFill>
                  <a:schemeClr val="dk1"/>
                </a:solidFill>
                <a:latin typeface="Fira Sans Condensed"/>
                <a:ea typeface="Fira Sans Condensed"/>
                <a:cs typeface="Fira Sans Condensed"/>
                <a:sym typeface="Fira Sans Condensed"/>
              </a:endParaRPr>
            </a:p>
          </p:txBody>
        </p:sp>
      </p:grpSp>
      <p:sp>
        <p:nvSpPr>
          <p:cNvPr id="153" name="CaixaDeTexto 152">
            <a:extLst>
              <a:ext uri="{FF2B5EF4-FFF2-40B4-BE49-F238E27FC236}">
                <a16:creationId xmlns:a16="http://schemas.microsoft.com/office/drawing/2014/main" id="{A31678CC-6E9F-420D-82D8-7416916007A9}"/>
              </a:ext>
            </a:extLst>
          </p:cNvPr>
          <p:cNvSpPr txBox="1"/>
          <p:nvPr/>
        </p:nvSpPr>
        <p:spPr>
          <a:xfrm>
            <a:off x="3308685" y="3605284"/>
            <a:ext cx="1795712" cy="641866"/>
          </a:xfrm>
          <a:prstGeom prst="rect">
            <a:avLst/>
          </a:prstGeom>
          <a:noFill/>
        </p:spPr>
        <p:txBody>
          <a:bodyPr wrap="square">
            <a:spAutoFit/>
          </a:bodyPr>
          <a:lstStyle/>
          <a:p>
            <a:pPr marL="0" lvl="0" indent="0" algn="ctr" rtl="0">
              <a:spcBef>
                <a:spcPts val="0"/>
              </a:spcBef>
              <a:spcAft>
                <a:spcPts val="0"/>
              </a:spcAft>
              <a:buNone/>
            </a:pPr>
            <a:r>
              <a:rPr lang="pt-BR" sz="3600" b="1" dirty="0"/>
              <a:t>2018</a:t>
            </a:r>
          </a:p>
        </p:txBody>
      </p:sp>
      <p:sp>
        <p:nvSpPr>
          <p:cNvPr id="154" name="CaixaDeTexto 153">
            <a:extLst>
              <a:ext uri="{FF2B5EF4-FFF2-40B4-BE49-F238E27FC236}">
                <a16:creationId xmlns:a16="http://schemas.microsoft.com/office/drawing/2014/main" id="{EFBD1E70-CFE7-4F74-B03D-C8AA8B3BCB3E}"/>
              </a:ext>
            </a:extLst>
          </p:cNvPr>
          <p:cNvSpPr txBox="1"/>
          <p:nvPr/>
        </p:nvSpPr>
        <p:spPr>
          <a:xfrm>
            <a:off x="5374105" y="3095946"/>
            <a:ext cx="1795712" cy="641866"/>
          </a:xfrm>
          <a:prstGeom prst="rect">
            <a:avLst/>
          </a:prstGeom>
          <a:noFill/>
        </p:spPr>
        <p:txBody>
          <a:bodyPr wrap="square">
            <a:spAutoFit/>
          </a:bodyPr>
          <a:lstStyle/>
          <a:p>
            <a:pPr marL="0" lvl="0" indent="0" algn="ctr" rtl="0">
              <a:spcBef>
                <a:spcPts val="0"/>
              </a:spcBef>
              <a:spcAft>
                <a:spcPts val="0"/>
              </a:spcAft>
              <a:buNone/>
            </a:pPr>
            <a:r>
              <a:rPr lang="pt-BR" sz="3600" b="1" dirty="0"/>
              <a:t>2019</a:t>
            </a:r>
          </a:p>
        </p:txBody>
      </p:sp>
      <p:sp>
        <p:nvSpPr>
          <p:cNvPr id="155" name="CaixaDeTexto 154">
            <a:extLst>
              <a:ext uri="{FF2B5EF4-FFF2-40B4-BE49-F238E27FC236}">
                <a16:creationId xmlns:a16="http://schemas.microsoft.com/office/drawing/2014/main" id="{B2B21E49-F7F2-4598-A8D8-724768F95F6B}"/>
              </a:ext>
            </a:extLst>
          </p:cNvPr>
          <p:cNvSpPr txBox="1"/>
          <p:nvPr/>
        </p:nvSpPr>
        <p:spPr>
          <a:xfrm>
            <a:off x="7367336" y="3693513"/>
            <a:ext cx="1795712" cy="641866"/>
          </a:xfrm>
          <a:prstGeom prst="rect">
            <a:avLst/>
          </a:prstGeom>
          <a:noFill/>
        </p:spPr>
        <p:txBody>
          <a:bodyPr wrap="square">
            <a:spAutoFit/>
          </a:bodyPr>
          <a:lstStyle/>
          <a:p>
            <a:pPr marL="0" lvl="0" indent="0" algn="ctr" rtl="0">
              <a:spcBef>
                <a:spcPts val="0"/>
              </a:spcBef>
              <a:spcAft>
                <a:spcPts val="0"/>
              </a:spcAft>
              <a:buNone/>
            </a:pPr>
            <a:r>
              <a:rPr lang="pt-BR" sz="3600" b="1" dirty="0"/>
              <a:t>2020</a:t>
            </a:r>
          </a:p>
        </p:txBody>
      </p:sp>
      <p:sp>
        <p:nvSpPr>
          <p:cNvPr id="156" name="CaixaDeTexto 155">
            <a:extLst>
              <a:ext uri="{FF2B5EF4-FFF2-40B4-BE49-F238E27FC236}">
                <a16:creationId xmlns:a16="http://schemas.microsoft.com/office/drawing/2014/main" id="{C8A17B98-0F42-4B49-BC46-3E5CC8B72228}"/>
              </a:ext>
            </a:extLst>
          </p:cNvPr>
          <p:cNvSpPr txBox="1"/>
          <p:nvPr/>
        </p:nvSpPr>
        <p:spPr>
          <a:xfrm>
            <a:off x="9384632" y="3148082"/>
            <a:ext cx="1795712" cy="641866"/>
          </a:xfrm>
          <a:prstGeom prst="rect">
            <a:avLst/>
          </a:prstGeom>
          <a:noFill/>
        </p:spPr>
        <p:txBody>
          <a:bodyPr wrap="square">
            <a:spAutoFit/>
          </a:bodyPr>
          <a:lstStyle/>
          <a:p>
            <a:pPr marL="0" lvl="0" indent="0" algn="ctr" rtl="0">
              <a:spcBef>
                <a:spcPts val="0"/>
              </a:spcBef>
              <a:spcAft>
                <a:spcPts val="0"/>
              </a:spcAft>
              <a:buNone/>
            </a:pPr>
            <a:r>
              <a:rPr lang="pt-BR" sz="3600" b="1" dirty="0"/>
              <a:t>2021</a:t>
            </a:r>
          </a:p>
        </p:txBody>
      </p:sp>
      <p:sp>
        <p:nvSpPr>
          <p:cNvPr id="157" name="Google Shape;964;p29">
            <a:extLst>
              <a:ext uri="{FF2B5EF4-FFF2-40B4-BE49-F238E27FC236}">
                <a16:creationId xmlns:a16="http://schemas.microsoft.com/office/drawing/2014/main" id="{8B83605C-B8C3-4020-A967-20ADAAC53B2C}"/>
              </a:ext>
            </a:extLst>
          </p:cNvPr>
          <p:cNvSpPr/>
          <p:nvPr/>
        </p:nvSpPr>
        <p:spPr>
          <a:xfrm rot="16200000">
            <a:off x="1865354" y="4542624"/>
            <a:ext cx="631907" cy="65020"/>
          </a:xfrm>
          <a:custGeom>
            <a:avLst/>
            <a:gdLst/>
            <a:ahLst/>
            <a:cxnLst/>
            <a:rect l="l" t="t" r="r" b="b"/>
            <a:pathLst>
              <a:path w="11274" h="1" fill="none" extrusionOk="0">
                <a:moveTo>
                  <a:pt x="0" y="0"/>
                </a:moveTo>
                <a:lnTo>
                  <a:pt x="11273" y="0"/>
                </a:lnTo>
              </a:path>
            </a:pathLst>
          </a:custGeom>
          <a:noFill/>
          <a:ln w="19050" cap="rnd" cmpd="sng">
            <a:solidFill>
              <a:schemeClr val="dk2"/>
            </a:solidFill>
            <a:prstDash val="solid"/>
            <a:miter lim="15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Fluxograma: Conector 5">
            <a:extLst>
              <a:ext uri="{FF2B5EF4-FFF2-40B4-BE49-F238E27FC236}">
                <a16:creationId xmlns:a16="http://schemas.microsoft.com/office/drawing/2014/main" id="{EF70D129-767B-4EF6-8F89-4D637974A7D5}"/>
              </a:ext>
            </a:extLst>
          </p:cNvPr>
          <p:cNvSpPr/>
          <p:nvPr/>
        </p:nvSpPr>
        <p:spPr>
          <a:xfrm>
            <a:off x="2081462" y="4908885"/>
            <a:ext cx="144380" cy="108283"/>
          </a:xfrm>
          <a:prstGeom prst="flowChartConnector">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8" name="Google Shape;964;p29">
            <a:extLst>
              <a:ext uri="{FF2B5EF4-FFF2-40B4-BE49-F238E27FC236}">
                <a16:creationId xmlns:a16="http://schemas.microsoft.com/office/drawing/2014/main" id="{CA539721-9291-456A-BE81-32675DAA8A80}"/>
              </a:ext>
            </a:extLst>
          </p:cNvPr>
          <p:cNvSpPr/>
          <p:nvPr/>
        </p:nvSpPr>
        <p:spPr>
          <a:xfrm rot="16200000">
            <a:off x="3942808" y="2854189"/>
            <a:ext cx="631907" cy="65020"/>
          </a:xfrm>
          <a:custGeom>
            <a:avLst/>
            <a:gdLst/>
            <a:ahLst/>
            <a:cxnLst/>
            <a:rect l="l" t="t" r="r" b="b"/>
            <a:pathLst>
              <a:path w="11274" h="1" fill="none" extrusionOk="0">
                <a:moveTo>
                  <a:pt x="0" y="0"/>
                </a:moveTo>
                <a:lnTo>
                  <a:pt x="11273" y="0"/>
                </a:lnTo>
              </a:path>
            </a:pathLst>
          </a:custGeom>
          <a:noFill/>
          <a:ln w="19050" cap="rnd" cmpd="sng">
            <a:solidFill>
              <a:schemeClr val="dk2"/>
            </a:solidFill>
            <a:prstDash val="solid"/>
            <a:miter lim="15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4;p29">
            <a:extLst>
              <a:ext uri="{FF2B5EF4-FFF2-40B4-BE49-F238E27FC236}">
                <a16:creationId xmlns:a16="http://schemas.microsoft.com/office/drawing/2014/main" id="{90372C69-E052-4B9D-8DA0-80E6457755AD}"/>
              </a:ext>
            </a:extLst>
          </p:cNvPr>
          <p:cNvSpPr/>
          <p:nvPr/>
        </p:nvSpPr>
        <p:spPr>
          <a:xfrm rot="16200000">
            <a:off x="7993437" y="2922368"/>
            <a:ext cx="631907" cy="65020"/>
          </a:xfrm>
          <a:custGeom>
            <a:avLst/>
            <a:gdLst/>
            <a:ahLst/>
            <a:cxnLst/>
            <a:rect l="l" t="t" r="r" b="b"/>
            <a:pathLst>
              <a:path w="11274" h="1" fill="none" extrusionOk="0">
                <a:moveTo>
                  <a:pt x="0" y="0"/>
                </a:moveTo>
                <a:lnTo>
                  <a:pt x="11273" y="0"/>
                </a:lnTo>
              </a:path>
            </a:pathLst>
          </a:custGeom>
          <a:noFill/>
          <a:ln w="19050" cap="rnd" cmpd="sng">
            <a:solidFill>
              <a:schemeClr val="dk2"/>
            </a:solidFill>
            <a:prstDash val="solid"/>
            <a:miter lim="15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Fluxograma: Conector 159">
            <a:extLst>
              <a:ext uri="{FF2B5EF4-FFF2-40B4-BE49-F238E27FC236}">
                <a16:creationId xmlns:a16="http://schemas.microsoft.com/office/drawing/2014/main" id="{138E1734-3CA8-407D-81B8-D7B326C3EA1A}"/>
              </a:ext>
            </a:extLst>
          </p:cNvPr>
          <p:cNvSpPr/>
          <p:nvPr/>
        </p:nvSpPr>
        <p:spPr>
          <a:xfrm>
            <a:off x="4146885" y="2414338"/>
            <a:ext cx="144380" cy="108283"/>
          </a:xfrm>
          <a:prstGeom prst="flowChartConnector">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1" name="Fluxograma: Conector 160">
            <a:extLst>
              <a:ext uri="{FF2B5EF4-FFF2-40B4-BE49-F238E27FC236}">
                <a16:creationId xmlns:a16="http://schemas.microsoft.com/office/drawing/2014/main" id="{6E226695-C8C6-4485-B3A2-8AF54FD470C5}"/>
              </a:ext>
            </a:extLst>
          </p:cNvPr>
          <p:cNvSpPr/>
          <p:nvPr/>
        </p:nvSpPr>
        <p:spPr>
          <a:xfrm flipV="1">
            <a:off x="8193505" y="2466474"/>
            <a:ext cx="144379" cy="156410"/>
          </a:xfrm>
          <a:prstGeom prst="flowChartConnector">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3" name="Google Shape;993;p29">
            <a:extLst>
              <a:ext uri="{FF2B5EF4-FFF2-40B4-BE49-F238E27FC236}">
                <a16:creationId xmlns:a16="http://schemas.microsoft.com/office/drawing/2014/main" id="{2D2930A5-5733-43E4-B1BC-CD9730B254C6}"/>
              </a:ext>
            </a:extLst>
          </p:cNvPr>
          <p:cNvSpPr txBox="1"/>
          <p:nvPr/>
        </p:nvSpPr>
        <p:spPr>
          <a:xfrm>
            <a:off x="3188727" y="1453321"/>
            <a:ext cx="2087999" cy="133744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dirty="0">
                <a:solidFill>
                  <a:srgbClr val="003300"/>
                </a:solidFill>
                <a:latin typeface="Roboto"/>
                <a:ea typeface="Roboto"/>
                <a:cs typeface="Roboto"/>
                <a:sym typeface="Roboto"/>
              </a:rPr>
              <a:t>R$ </a:t>
            </a:r>
            <a:r>
              <a:rPr lang="en" sz="2000" b="1" dirty="0">
                <a:solidFill>
                  <a:srgbClr val="003300"/>
                </a:solidFill>
                <a:latin typeface="Roboto"/>
                <a:ea typeface="Roboto"/>
                <a:cs typeface="Roboto"/>
                <a:sym typeface="Roboto"/>
              </a:rPr>
              <a:t>4.270.914,42</a:t>
            </a:r>
            <a:endParaRPr sz="2000" b="1" dirty="0">
              <a:solidFill>
                <a:srgbClr val="003300"/>
              </a:solidFill>
              <a:latin typeface="Roboto"/>
              <a:ea typeface="Roboto"/>
              <a:cs typeface="Roboto"/>
              <a:sym typeface="Roboto"/>
            </a:endParaRPr>
          </a:p>
        </p:txBody>
      </p:sp>
      <p:sp>
        <p:nvSpPr>
          <p:cNvPr id="164" name="Google Shape;993;p29">
            <a:extLst>
              <a:ext uri="{FF2B5EF4-FFF2-40B4-BE49-F238E27FC236}">
                <a16:creationId xmlns:a16="http://schemas.microsoft.com/office/drawing/2014/main" id="{950E46AE-0FD3-44CF-9E6B-1F9D133A9BBF}"/>
              </a:ext>
            </a:extLst>
          </p:cNvPr>
          <p:cNvSpPr txBox="1"/>
          <p:nvPr/>
        </p:nvSpPr>
        <p:spPr>
          <a:xfrm>
            <a:off x="7228502" y="1467215"/>
            <a:ext cx="2087999" cy="133744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dirty="0">
                <a:solidFill>
                  <a:srgbClr val="003300"/>
                </a:solidFill>
                <a:latin typeface="Roboto"/>
                <a:ea typeface="Roboto"/>
                <a:cs typeface="Roboto"/>
                <a:sym typeface="Roboto"/>
              </a:rPr>
              <a:t>R$ </a:t>
            </a:r>
            <a:r>
              <a:rPr lang="en" sz="2000" b="1" dirty="0">
                <a:solidFill>
                  <a:srgbClr val="003300"/>
                </a:solidFill>
                <a:latin typeface="Roboto"/>
                <a:ea typeface="Roboto"/>
                <a:cs typeface="Roboto"/>
                <a:sym typeface="Roboto"/>
              </a:rPr>
              <a:t>3.188.725,00</a:t>
            </a:r>
            <a:endParaRPr sz="2000" b="1" dirty="0">
              <a:solidFill>
                <a:srgbClr val="003300"/>
              </a:solidFill>
              <a:latin typeface="Roboto"/>
              <a:ea typeface="Roboto"/>
              <a:cs typeface="Roboto"/>
              <a:sym typeface="Roboto"/>
            </a:endParaRPr>
          </a:p>
        </p:txBody>
      </p:sp>
      <p:sp>
        <p:nvSpPr>
          <p:cNvPr id="165" name="Google Shape;993;p29">
            <a:extLst>
              <a:ext uri="{FF2B5EF4-FFF2-40B4-BE49-F238E27FC236}">
                <a16:creationId xmlns:a16="http://schemas.microsoft.com/office/drawing/2014/main" id="{42F6CFFC-2A2B-43A5-BDAC-4175A823B502}"/>
              </a:ext>
            </a:extLst>
          </p:cNvPr>
          <p:cNvSpPr txBox="1"/>
          <p:nvPr/>
        </p:nvSpPr>
        <p:spPr>
          <a:xfrm>
            <a:off x="5202012" y="4609608"/>
            <a:ext cx="2087999" cy="133744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dirty="0">
                <a:solidFill>
                  <a:srgbClr val="003300"/>
                </a:solidFill>
                <a:latin typeface="Roboto"/>
                <a:ea typeface="Roboto"/>
                <a:cs typeface="Roboto"/>
                <a:sym typeface="Roboto"/>
              </a:rPr>
              <a:t>R$ </a:t>
            </a:r>
            <a:r>
              <a:rPr lang="en" sz="2000" b="1" dirty="0">
                <a:solidFill>
                  <a:srgbClr val="003300"/>
                </a:solidFill>
                <a:latin typeface="Roboto"/>
                <a:ea typeface="Roboto"/>
                <a:cs typeface="Roboto"/>
                <a:sym typeface="Roboto"/>
              </a:rPr>
              <a:t>4.113.246,13</a:t>
            </a:r>
            <a:endParaRPr sz="2000" b="1" dirty="0">
              <a:solidFill>
                <a:srgbClr val="003300"/>
              </a:solidFill>
              <a:latin typeface="Roboto"/>
              <a:ea typeface="Roboto"/>
              <a:cs typeface="Roboto"/>
              <a:sym typeface="Roboto"/>
            </a:endParaRPr>
          </a:p>
        </p:txBody>
      </p:sp>
      <p:sp>
        <p:nvSpPr>
          <p:cNvPr id="168" name="Google Shape;964;p29">
            <a:extLst>
              <a:ext uri="{FF2B5EF4-FFF2-40B4-BE49-F238E27FC236}">
                <a16:creationId xmlns:a16="http://schemas.microsoft.com/office/drawing/2014/main" id="{6E7C782F-CE1D-411A-A68E-F5F20B3C8A28}"/>
              </a:ext>
            </a:extLst>
          </p:cNvPr>
          <p:cNvSpPr/>
          <p:nvPr/>
        </p:nvSpPr>
        <p:spPr>
          <a:xfrm rot="16200000">
            <a:off x="5976145" y="4586739"/>
            <a:ext cx="631907" cy="65020"/>
          </a:xfrm>
          <a:custGeom>
            <a:avLst/>
            <a:gdLst/>
            <a:ahLst/>
            <a:cxnLst/>
            <a:rect l="l" t="t" r="r" b="b"/>
            <a:pathLst>
              <a:path w="11274" h="1" fill="none" extrusionOk="0">
                <a:moveTo>
                  <a:pt x="0" y="0"/>
                </a:moveTo>
                <a:lnTo>
                  <a:pt x="11273" y="0"/>
                </a:lnTo>
              </a:path>
            </a:pathLst>
          </a:custGeom>
          <a:noFill/>
          <a:ln w="19050" cap="rnd" cmpd="sng">
            <a:solidFill>
              <a:schemeClr val="dk2"/>
            </a:solidFill>
            <a:prstDash val="solid"/>
            <a:miter lim="15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Fluxograma: Conector 168">
            <a:extLst>
              <a:ext uri="{FF2B5EF4-FFF2-40B4-BE49-F238E27FC236}">
                <a16:creationId xmlns:a16="http://schemas.microsoft.com/office/drawing/2014/main" id="{F1EB4EC0-2B44-4D68-A35E-9F35F89BFE2A}"/>
              </a:ext>
            </a:extLst>
          </p:cNvPr>
          <p:cNvSpPr/>
          <p:nvPr/>
        </p:nvSpPr>
        <p:spPr>
          <a:xfrm>
            <a:off x="6208296" y="4916907"/>
            <a:ext cx="92242" cy="100261"/>
          </a:xfrm>
          <a:prstGeom prst="flowChartConnector">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1" name="Google Shape;964;p29">
            <a:extLst>
              <a:ext uri="{FF2B5EF4-FFF2-40B4-BE49-F238E27FC236}">
                <a16:creationId xmlns:a16="http://schemas.microsoft.com/office/drawing/2014/main" id="{392E3A05-57F5-4546-A7D2-7628D2DCE6E9}"/>
              </a:ext>
            </a:extLst>
          </p:cNvPr>
          <p:cNvSpPr/>
          <p:nvPr/>
        </p:nvSpPr>
        <p:spPr>
          <a:xfrm rot="16200000">
            <a:off x="10018754" y="4610804"/>
            <a:ext cx="631907" cy="65020"/>
          </a:xfrm>
          <a:custGeom>
            <a:avLst/>
            <a:gdLst/>
            <a:ahLst/>
            <a:cxnLst/>
            <a:rect l="l" t="t" r="r" b="b"/>
            <a:pathLst>
              <a:path w="11274" h="1" fill="none" extrusionOk="0">
                <a:moveTo>
                  <a:pt x="0" y="0"/>
                </a:moveTo>
                <a:lnTo>
                  <a:pt x="11273" y="0"/>
                </a:lnTo>
              </a:path>
            </a:pathLst>
          </a:custGeom>
          <a:noFill/>
          <a:ln w="19050" cap="rnd" cmpd="sng">
            <a:solidFill>
              <a:schemeClr val="dk2"/>
            </a:solidFill>
            <a:prstDash val="solid"/>
            <a:miter lim="15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Retângulo: Cantos Arredondados 101">
            <a:extLst>
              <a:ext uri="{FF2B5EF4-FFF2-40B4-BE49-F238E27FC236}">
                <a16:creationId xmlns:a16="http://schemas.microsoft.com/office/drawing/2014/main" id="{41110B7D-3BF8-4992-98AF-48F434E54D45}"/>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3" name="CaixaDeTexto 102">
            <a:extLst>
              <a:ext uri="{FF2B5EF4-FFF2-40B4-BE49-F238E27FC236}">
                <a16:creationId xmlns:a16="http://schemas.microsoft.com/office/drawing/2014/main" id="{C86519A4-29CD-41BD-B2CA-5017685742AB}"/>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104" name="Retângulo: Cantos Arredondados 103">
            <a:extLst>
              <a:ext uri="{FF2B5EF4-FFF2-40B4-BE49-F238E27FC236}">
                <a16:creationId xmlns:a16="http://schemas.microsoft.com/office/drawing/2014/main" id="{B8EBE031-471E-4B44-A8BE-BD4376ADE703}"/>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5" name="Retângulo: Cantos Arredondados 104">
            <a:extLst>
              <a:ext uri="{FF2B5EF4-FFF2-40B4-BE49-F238E27FC236}">
                <a16:creationId xmlns:a16="http://schemas.microsoft.com/office/drawing/2014/main" id="{1389D6A2-E0BB-4180-A6E4-FF867511F04E}"/>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6" name="Retângulo: Cantos Arredondados 105">
            <a:extLst>
              <a:ext uri="{FF2B5EF4-FFF2-40B4-BE49-F238E27FC236}">
                <a16:creationId xmlns:a16="http://schemas.microsoft.com/office/drawing/2014/main" id="{88CF5282-3961-4F03-AF7C-4EC90F95F868}"/>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7" name="Retângulo: Cantos Arredondados 106">
            <a:extLst>
              <a:ext uri="{FF2B5EF4-FFF2-40B4-BE49-F238E27FC236}">
                <a16:creationId xmlns:a16="http://schemas.microsoft.com/office/drawing/2014/main" id="{78315824-54EA-4A58-86B5-EC85794E22DE}"/>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8" name="Retângulo: Cantos Arredondados 107">
            <a:extLst>
              <a:ext uri="{FF2B5EF4-FFF2-40B4-BE49-F238E27FC236}">
                <a16:creationId xmlns:a16="http://schemas.microsoft.com/office/drawing/2014/main" id="{F1EB12DB-6922-4AC2-8FA6-32F5708E3C79}"/>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9" name="CaixaDeTexto 108">
            <a:extLst>
              <a:ext uri="{FF2B5EF4-FFF2-40B4-BE49-F238E27FC236}">
                <a16:creationId xmlns:a16="http://schemas.microsoft.com/office/drawing/2014/main" id="{7D2E0620-4E20-42C5-95DE-7DA53BFAFCE3}"/>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110" name="CaixaDeTexto 109">
            <a:extLst>
              <a:ext uri="{FF2B5EF4-FFF2-40B4-BE49-F238E27FC236}">
                <a16:creationId xmlns:a16="http://schemas.microsoft.com/office/drawing/2014/main" id="{EBEC52E5-EBDC-4DF3-90D0-F4610277D5E0}"/>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111" name="CaixaDeTexto 110">
            <a:extLst>
              <a:ext uri="{FF2B5EF4-FFF2-40B4-BE49-F238E27FC236}">
                <a16:creationId xmlns:a16="http://schemas.microsoft.com/office/drawing/2014/main" id="{C5353818-BE91-4BE3-9E9C-4696970CF5DA}"/>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112" name="CaixaDeTexto 111">
            <a:extLst>
              <a:ext uri="{FF2B5EF4-FFF2-40B4-BE49-F238E27FC236}">
                <a16:creationId xmlns:a16="http://schemas.microsoft.com/office/drawing/2014/main" id="{F230AEB2-BCAA-436B-8091-106B91A443D5}"/>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113" name="CaixaDeTexto 112">
            <a:extLst>
              <a:ext uri="{FF2B5EF4-FFF2-40B4-BE49-F238E27FC236}">
                <a16:creationId xmlns:a16="http://schemas.microsoft.com/office/drawing/2014/main" id="{5D3BAEDA-7773-4E9C-8209-8E78AB09EA8C}"/>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114" name="Google Shape;993;p29">
            <a:extLst>
              <a:ext uri="{FF2B5EF4-FFF2-40B4-BE49-F238E27FC236}">
                <a16:creationId xmlns:a16="http://schemas.microsoft.com/office/drawing/2014/main" id="{F2845CA1-D851-41C7-9F98-33B7CE34BE87}"/>
              </a:ext>
            </a:extLst>
          </p:cNvPr>
          <p:cNvSpPr txBox="1"/>
          <p:nvPr/>
        </p:nvSpPr>
        <p:spPr>
          <a:xfrm>
            <a:off x="9321215" y="4585838"/>
            <a:ext cx="2087999" cy="133744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dirty="0">
                <a:solidFill>
                  <a:srgbClr val="003300"/>
                </a:solidFill>
                <a:latin typeface="Roboto"/>
                <a:ea typeface="Roboto"/>
                <a:cs typeface="Roboto"/>
                <a:sym typeface="Roboto"/>
              </a:rPr>
              <a:t>R$ </a:t>
            </a:r>
            <a:r>
              <a:rPr lang="en" sz="2000" b="1" dirty="0">
                <a:solidFill>
                  <a:srgbClr val="003300"/>
                </a:solidFill>
                <a:latin typeface="Roboto"/>
                <a:ea typeface="Roboto"/>
                <a:cs typeface="Roboto"/>
                <a:sym typeface="Roboto"/>
              </a:rPr>
              <a:t>3.293.136,48</a:t>
            </a:r>
            <a:endParaRPr sz="2000" b="1" dirty="0">
              <a:solidFill>
                <a:srgbClr val="003300"/>
              </a:solidFill>
              <a:latin typeface="Roboto"/>
              <a:ea typeface="Roboto"/>
              <a:cs typeface="Roboto"/>
              <a:sym typeface="Roboto"/>
            </a:endParaRPr>
          </a:p>
        </p:txBody>
      </p:sp>
      <p:sp>
        <p:nvSpPr>
          <p:cNvPr id="115" name="CaixaDeTexto 114">
            <a:extLst>
              <a:ext uri="{FF2B5EF4-FFF2-40B4-BE49-F238E27FC236}">
                <a16:creationId xmlns:a16="http://schemas.microsoft.com/office/drawing/2014/main" id="{221DF201-BD1C-4984-BC38-45A5297B8910}"/>
              </a:ext>
            </a:extLst>
          </p:cNvPr>
          <p:cNvSpPr txBox="1"/>
          <p:nvPr/>
        </p:nvSpPr>
        <p:spPr>
          <a:xfrm>
            <a:off x="7259444" y="1248266"/>
            <a:ext cx="6133170" cy="338554"/>
          </a:xfrm>
          <a:prstGeom prst="rect">
            <a:avLst/>
          </a:prstGeom>
          <a:noFill/>
        </p:spPr>
        <p:txBody>
          <a:bodyPr wrap="square">
            <a:spAutoFit/>
          </a:bodyPr>
          <a:lstStyle/>
          <a:p>
            <a:pPr marL="0" lvl="0" indent="0" algn="ctr" rtl="0">
              <a:spcBef>
                <a:spcPts val="0"/>
              </a:spcBef>
              <a:spcAft>
                <a:spcPts val="0"/>
              </a:spcAft>
              <a:buNone/>
            </a:pPr>
            <a:r>
              <a:rPr lang="en" sz="1600" b="1" dirty="0">
                <a:latin typeface="Fira Sans Condensed"/>
                <a:ea typeface="Fira Sans Condensed"/>
                <a:cs typeface="Fira Sans Condensed"/>
                <a:sym typeface="Fira Sans Condensed"/>
              </a:rPr>
              <a:t>3,27%</a:t>
            </a:r>
          </a:p>
        </p:txBody>
      </p:sp>
    </p:spTree>
    <p:extLst>
      <p:ext uri="{BB962C8B-B14F-4D97-AF65-F5344CB8AC3E}">
        <p14:creationId xmlns:p14="http://schemas.microsoft.com/office/powerpoint/2010/main" val="124952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446777"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Resumo da Produção dos  Prestadores</a:t>
            </a:r>
            <a:endParaRPr lang="pt-BR" sz="1600" dirty="0">
              <a:solidFill>
                <a:schemeClr val="accent6">
                  <a:lumMod val="50000"/>
                </a:schemeClr>
              </a:solidFill>
              <a:latin typeface="Agency FB" panose="020B0503020202020204" pitchFamily="34" charset="0"/>
            </a:endParaRPr>
          </a:p>
        </p:txBody>
      </p:sp>
      <p:grpSp>
        <p:nvGrpSpPr>
          <p:cNvPr id="102" name="Google Shape;1585;p42">
            <a:extLst>
              <a:ext uri="{FF2B5EF4-FFF2-40B4-BE49-F238E27FC236}">
                <a16:creationId xmlns:a16="http://schemas.microsoft.com/office/drawing/2014/main" id="{391B1694-A947-4771-A6B7-C1CCF3CC19AF}"/>
              </a:ext>
            </a:extLst>
          </p:cNvPr>
          <p:cNvGrpSpPr/>
          <p:nvPr/>
        </p:nvGrpSpPr>
        <p:grpSpPr>
          <a:xfrm>
            <a:off x="541421" y="1648326"/>
            <a:ext cx="11189368" cy="3838074"/>
            <a:chOff x="457289" y="1204361"/>
            <a:chExt cx="8229572" cy="2434596"/>
          </a:xfrm>
        </p:grpSpPr>
        <p:sp>
          <p:nvSpPr>
            <p:cNvPr id="104" name="Google Shape;1587;p42">
              <a:extLst>
                <a:ext uri="{FF2B5EF4-FFF2-40B4-BE49-F238E27FC236}">
                  <a16:creationId xmlns:a16="http://schemas.microsoft.com/office/drawing/2014/main" id="{5365A3DF-58A5-482B-86ED-2F18A6B5BFFD}"/>
                </a:ext>
              </a:extLst>
            </p:cNvPr>
            <p:cNvSpPr/>
            <p:nvPr/>
          </p:nvSpPr>
          <p:spPr>
            <a:xfrm>
              <a:off x="6629461" y="2790750"/>
              <a:ext cx="2057400" cy="333000"/>
            </a:xfrm>
            <a:prstGeom prst="homePlate">
              <a:avLst>
                <a:gd name="adj" fmla="val 50000"/>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88;p42">
              <a:extLst>
                <a:ext uri="{FF2B5EF4-FFF2-40B4-BE49-F238E27FC236}">
                  <a16:creationId xmlns:a16="http://schemas.microsoft.com/office/drawing/2014/main" id="{BC94AE6E-0EB7-4C09-9857-BB4BBFE23479}"/>
                </a:ext>
              </a:extLst>
            </p:cNvPr>
            <p:cNvSpPr/>
            <p:nvPr/>
          </p:nvSpPr>
          <p:spPr>
            <a:xfrm flipH="1">
              <a:off x="457289" y="2790750"/>
              <a:ext cx="2057400" cy="333000"/>
            </a:xfrm>
            <a:prstGeom prst="homePlate">
              <a:avLst>
                <a:gd name="adj" fmla="val 50000"/>
              </a:avLst>
            </a:prstGeom>
            <a:gradFill>
              <a:gsLst>
                <a:gs pos="0">
                  <a:schemeClr val="accent6"/>
                </a:gs>
                <a:gs pos="100000">
                  <a:schemeClr val="accent5"/>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89;p42">
              <a:extLst>
                <a:ext uri="{FF2B5EF4-FFF2-40B4-BE49-F238E27FC236}">
                  <a16:creationId xmlns:a16="http://schemas.microsoft.com/office/drawing/2014/main" id="{3E1AA99C-EAA2-4CAB-BA5D-1AB8F9CD2563}"/>
                </a:ext>
              </a:extLst>
            </p:cNvPr>
            <p:cNvSpPr/>
            <p:nvPr/>
          </p:nvSpPr>
          <p:spPr>
            <a:xfrm>
              <a:off x="2514689" y="2790750"/>
              <a:ext cx="2057400" cy="333000"/>
            </a:xfrm>
            <a:prstGeom prst="rect">
              <a:avLst/>
            </a:pr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90;p42">
              <a:extLst>
                <a:ext uri="{FF2B5EF4-FFF2-40B4-BE49-F238E27FC236}">
                  <a16:creationId xmlns:a16="http://schemas.microsoft.com/office/drawing/2014/main" id="{A702C036-A47D-40D3-BF49-63C7EABF2099}"/>
                </a:ext>
              </a:extLst>
            </p:cNvPr>
            <p:cNvSpPr/>
            <p:nvPr/>
          </p:nvSpPr>
          <p:spPr>
            <a:xfrm>
              <a:off x="4572047" y="2790750"/>
              <a:ext cx="2057400" cy="333000"/>
            </a:xfrm>
            <a:prstGeom prst="rect">
              <a:avLst/>
            </a:pr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 name="Google Shape;1591;p42">
              <a:extLst>
                <a:ext uri="{FF2B5EF4-FFF2-40B4-BE49-F238E27FC236}">
                  <a16:creationId xmlns:a16="http://schemas.microsoft.com/office/drawing/2014/main" id="{529B22EB-9E75-4CA6-BE23-E18F214DD1C8}"/>
                </a:ext>
              </a:extLst>
            </p:cNvPr>
            <p:cNvCxnSpPr/>
            <p:nvPr/>
          </p:nvCxnSpPr>
          <p:spPr>
            <a:xfrm>
              <a:off x="467725" y="3302650"/>
              <a:ext cx="8208600" cy="0"/>
            </a:xfrm>
            <a:prstGeom prst="straightConnector1">
              <a:avLst/>
            </a:prstGeom>
            <a:noFill/>
            <a:ln w="19050" cap="flat" cmpd="sng">
              <a:solidFill>
                <a:schemeClr val="accent4"/>
              </a:solidFill>
              <a:prstDash val="solid"/>
              <a:round/>
              <a:headEnd type="oval" w="med" len="med"/>
              <a:tailEnd type="oval" w="med" len="med"/>
            </a:ln>
          </p:spPr>
        </p:cxnSp>
        <p:cxnSp>
          <p:nvCxnSpPr>
            <p:cNvPr id="110" name="Google Shape;1593;p42">
              <a:extLst>
                <a:ext uri="{FF2B5EF4-FFF2-40B4-BE49-F238E27FC236}">
                  <a16:creationId xmlns:a16="http://schemas.microsoft.com/office/drawing/2014/main" id="{D320AF9B-C8D5-4C9B-863C-4067871FF152}"/>
                </a:ext>
              </a:extLst>
            </p:cNvPr>
            <p:cNvCxnSpPr>
              <a:cxnSpLocks/>
            </p:cNvCxnSpPr>
            <p:nvPr/>
          </p:nvCxnSpPr>
          <p:spPr>
            <a:xfrm rot="10800000">
              <a:off x="1486004" y="3332357"/>
              <a:ext cx="0" cy="306600"/>
            </a:xfrm>
            <a:prstGeom prst="straightConnector1">
              <a:avLst/>
            </a:prstGeom>
            <a:noFill/>
            <a:ln w="19050" cap="flat" cmpd="sng">
              <a:solidFill>
                <a:schemeClr val="accent4"/>
              </a:solidFill>
              <a:prstDash val="solid"/>
              <a:round/>
              <a:headEnd type="diamond" w="med" len="med"/>
              <a:tailEnd type="none" w="med" len="med"/>
            </a:ln>
          </p:spPr>
        </p:cxnSp>
        <p:cxnSp>
          <p:nvCxnSpPr>
            <p:cNvPr id="113" name="Google Shape;1596;p42">
              <a:extLst>
                <a:ext uri="{FF2B5EF4-FFF2-40B4-BE49-F238E27FC236}">
                  <a16:creationId xmlns:a16="http://schemas.microsoft.com/office/drawing/2014/main" id="{98B58589-55F4-4097-86FC-A36382009506}"/>
                </a:ext>
              </a:extLst>
            </p:cNvPr>
            <p:cNvCxnSpPr>
              <a:cxnSpLocks/>
            </p:cNvCxnSpPr>
            <p:nvPr/>
          </p:nvCxnSpPr>
          <p:spPr>
            <a:xfrm rot="10800000">
              <a:off x="3543404" y="3314288"/>
              <a:ext cx="0" cy="306600"/>
            </a:xfrm>
            <a:prstGeom prst="straightConnector1">
              <a:avLst/>
            </a:prstGeom>
            <a:noFill/>
            <a:ln w="19050" cap="flat" cmpd="sng">
              <a:solidFill>
                <a:schemeClr val="accent4"/>
              </a:solidFill>
              <a:prstDash val="solid"/>
              <a:round/>
              <a:headEnd type="diamond" w="med" len="med"/>
              <a:tailEnd type="none" w="med" len="med"/>
            </a:ln>
          </p:spPr>
        </p:cxnSp>
        <p:cxnSp>
          <p:nvCxnSpPr>
            <p:cNvPr id="116" name="Google Shape;1599;p42">
              <a:extLst>
                <a:ext uri="{FF2B5EF4-FFF2-40B4-BE49-F238E27FC236}">
                  <a16:creationId xmlns:a16="http://schemas.microsoft.com/office/drawing/2014/main" id="{4514E24B-D2D8-4B8B-AEC3-412897C4F2F7}"/>
                </a:ext>
              </a:extLst>
            </p:cNvPr>
            <p:cNvCxnSpPr>
              <a:cxnSpLocks/>
            </p:cNvCxnSpPr>
            <p:nvPr/>
          </p:nvCxnSpPr>
          <p:spPr>
            <a:xfrm rot="10800000">
              <a:off x="5600791" y="3314288"/>
              <a:ext cx="0" cy="306600"/>
            </a:xfrm>
            <a:prstGeom prst="straightConnector1">
              <a:avLst/>
            </a:prstGeom>
            <a:noFill/>
            <a:ln w="19050" cap="flat" cmpd="sng">
              <a:solidFill>
                <a:schemeClr val="accent4"/>
              </a:solidFill>
              <a:prstDash val="solid"/>
              <a:round/>
              <a:headEnd type="diamond" w="med" len="med"/>
              <a:tailEnd type="none" w="med" len="med"/>
            </a:ln>
          </p:spPr>
        </p:cxnSp>
        <p:cxnSp>
          <p:nvCxnSpPr>
            <p:cNvPr id="119" name="Google Shape;1602;p42">
              <a:extLst>
                <a:ext uri="{FF2B5EF4-FFF2-40B4-BE49-F238E27FC236}">
                  <a16:creationId xmlns:a16="http://schemas.microsoft.com/office/drawing/2014/main" id="{62F4C530-08E5-4378-A265-F364DE4D4F3A}"/>
                </a:ext>
              </a:extLst>
            </p:cNvPr>
            <p:cNvCxnSpPr>
              <a:cxnSpLocks/>
            </p:cNvCxnSpPr>
            <p:nvPr/>
          </p:nvCxnSpPr>
          <p:spPr>
            <a:xfrm rot="10800000">
              <a:off x="7636054" y="3314288"/>
              <a:ext cx="0" cy="306600"/>
            </a:xfrm>
            <a:prstGeom prst="straightConnector1">
              <a:avLst/>
            </a:prstGeom>
            <a:noFill/>
            <a:ln w="19050" cap="flat" cmpd="sng">
              <a:solidFill>
                <a:schemeClr val="accent4"/>
              </a:solidFill>
              <a:prstDash val="solid"/>
              <a:round/>
              <a:headEnd type="diamond" w="med" len="med"/>
              <a:tailEnd type="none" w="med" len="med"/>
            </a:ln>
          </p:spPr>
        </p:cxnSp>
        <p:sp>
          <p:nvSpPr>
            <p:cNvPr id="120" name="Google Shape;1603;p42">
              <a:extLst>
                <a:ext uri="{FF2B5EF4-FFF2-40B4-BE49-F238E27FC236}">
                  <a16:creationId xmlns:a16="http://schemas.microsoft.com/office/drawing/2014/main" id="{E24AF03B-1D15-479F-8DD2-E87ED23E13AC}"/>
                </a:ext>
              </a:extLst>
            </p:cNvPr>
            <p:cNvSpPr/>
            <p:nvPr/>
          </p:nvSpPr>
          <p:spPr>
            <a:xfrm>
              <a:off x="846861" y="1204361"/>
              <a:ext cx="1278300" cy="1278300"/>
            </a:xfrm>
            <a:prstGeom prst="ellipse">
              <a:avLst/>
            </a:prstGeom>
            <a:noFill/>
            <a:ln w="1905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04;p42">
              <a:extLst>
                <a:ext uri="{FF2B5EF4-FFF2-40B4-BE49-F238E27FC236}">
                  <a16:creationId xmlns:a16="http://schemas.microsoft.com/office/drawing/2014/main" id="{6F6140A0-AEB6-434D-8FF4-C51E08197774}"/>
                </a:ext>
              </a:extLst>
            </p:cNvPr>
            <p:cNvSpPr/>
            <p:nvPr/>
          </p:nvSpPr>
          <p:spPr>
            <a:xfrm>
              <a:off x="951575" y="1320712"/>
              <a:ext cx="1068900" cy="1068900"/>
            </a:xfrm>
            <a:prstGeom prst="arc">
              <a:avLst>
                <a:gd name="adj1" fmla="val 16200000"/>
                <a:gd name="adj2" fmla="val 0"/>
              </a:avLst>
            </a:prstGeom>
            <a:noFill/>
            <a:ln w="1905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05;p42">
              <a:extLst>
                <a:ext uri="{FF2B5EF4-FFF2-40B4-BE49-F238E27FC236}">
                  <a16:creationId xmlns:a16="http://schemas.microsoft.com/office/drawing/2014/main" id="{AAEFBC01-0C94-44FE-B51E-7B67E02527CD}"/>
                </a:ext>
              </a:extLst>
            </p:cNvPr>
            <p:cNvSpPr/>
            <p:nvPr/>
          </p:nvSpPr>
          <p:spPr>
            <a:xfrm>
              <a:off x="951550" y="1309062"/>
              <a:ext cx="1068900" cy="1068900"/>
            </a:xfrm>
            <a:prstGeom prst="arc">
              <a:avLst>
                <a:gd name="adj1" fmla="val 1676235"/>
                <a:gd name="adj2" fmla="val 13951038"/>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 name="Google Shape;1606;p42">
              <a:extLst>
                <a:ext uri="{FF2B5EF4-FFF2-40B4-BE49-F238E27FC236}">
                  <a16:creationId xmlns:a16="http://schemas.microsoft.com/office/drawing/2014/main" id="{BFCEA2BD-750F-416A-B896-7BFDBA3AD740}"/>
                </a:ext>
              </a:extLst>
            </p:cNvPr>
            <p:cNvCxnSpPr/>
            <p:nvPr/>
          </p:nvCxnSpPr>
          <p:spPr>
            <a:xfrm>
              <a:off x="1485025" y="2478925"/>
              <a:ext cx="900" cy="323100"/>
            </a:xfrm>
            <a:prstGeom prst="straightConnector1">
              <a:avLst/>
            </a:prstGeom>
            <a:noFill/>
            <a:ln w="19050" cap="flat" cmpd="sng">
              <a:solidFill>
                <a:schemeClr val="accent4"/>
              </a:solidFill>
              <a:prstDash val="solid"/>
              <a:round/>
              <a:headEnd type="none" w="med" len="med"/>
              <a:tailEnd type="none" w="med" len="med"/>
            </a:ln>
          </p:spPr>
        </p:cxnSp>
        <p:sp>
          <p:nvSpPr>
            <p:cNvPr id="124" name="Google Shape;1607;p42">
              <a:extLst>
                <a:ext uri="{FF2B5EF4-FFF2-40B4-BE49-F238E27FC236}">
                  <a16:creationId xmlns:a16="http://schemas.microsoft.com/office/drawing/2014/main" id="{C9A1F6F9-0544-47F4-B2A5-AC8B4860C30F}"/>
                </a:ext>
              </a:extLst>
            </p:cNvPr>
            <p:cNvSpPr/>
            <p:nvPr/>
          </p:nvSpPr>
          <p:spPr>
            <a:xfrm>
              <a:off x="2904236" y="1204361"/>
              <a:ext cx="1278300" cy="1278300"/>
            </a:xfrm>
            <a:prstGeom prst="ellipse">
              <a:avLst/>
            </a:prstGeom>
            <a:noFill/>
            <a:ln w="1905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08;p42">
              <a:extLst>
                <a:ext uri="{FF2B5EF4-FFF2-40B4-BE49-F238E27FC236}">
                  <a16:creationId xmlns:a16="http://schemas.microsoft.com/office/drawing/2014/main" id="{3FCA33C0-5714-459B-8F85-ECF58CA076DA}"/>
                </a:ext>
              </a:extLst>
            </p:cNvPr>
            <p:cNvSpPr/>
            <p:nvPr/>
          </p:nvSpPr>
          <p:spPr>
            <a:xfrm>
              <a:off x="3008950" y="1320712"/>
              <a:ext cx="1068900" cy="1068900"/>
            </a:xfrm>
            <a:prstGeom prst="arc">
              <a:avLst>
                <a:gd name="adj1" fmla="val 16200000"/>
                <a:gd name="adj2" fmla="val 0"/>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09;p42">
              <a:extLst>
                <a:ext uri="{FF2B5EF4-FFF2-40B4-BE49-F238E27FC236}">
                  <a16:creationId xmlns:a16="http://schemas.microsoft.com/office/drawing/2014/main" id="{056B7D3E-28F7-4CD0-ABCF-8B5712AAB40D}"/>
                </a:ext>
              </a:extLst>
            </p:cNvPr>
            <p:cNvSpPr/>
            <p:nvPr/>
          </p:nvSpPr>
          <p:spPr>
            <a:xfrm>
              <a:off x="3008925" y="1309062"/>
              <a:ext cx="1068900" cy="1068900"/>
            </a:xfrm>
            <a:prstGeom prst="arc">
              <a:avLst>
                <a:gd name="adj1" fmla="val 1676235"/>
                <a:gd name="adj2" fmla="val 13951038"/>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 name="Google Shape;1610;p42">
              <a:extLst>
                <a:ext uri="{FF2B5EF4-FFF2-40B4-BE49-F238E27FC236}">
                  <a16:creationId xmlns:a16="http://schemas.microsoft.com/office/drawing/2014/main" id="{891F5181-9385-4FB6-B1E5-3DD66E83B2BC}"/>
                </a:ext>
              </a:extLst>
            </p:cNvPr>
            <p:cNvCxnSpPr/>
            <p:nvPr/>
          </p:nvCxnSpPr>
          <p:spPr>
            <a:xfrm>
              <a:off x="3542400" y="2478925"/>
              <a:ext cx="900" cy="323100"/>
            </a:xfrm>
            <a:prstGeom prst="straightConnector1">
              <a:avLst/>
            </a:prstGeom>
            <a:noFill/>
            <a:ln w="19050" cap="flat" cmpd="sng">
              <a:solidFill>
                <a:schemeClr val="accent4"/>
              </a:solidFill>
              <a:prstDash val="solid"/>
              <a:round/>
              <a:headEnd type="none" w="med" len="med"/>
              <a:tailEnd type="none" w="med" len="med"/>
            </a:ln>
          </p:spPr>
        </p:cxnSp>
        <p:sp>
          <p:nvSpPr>
            <p:cNvPr id="129" name="Google Shape;1611;p42">
              <a:extLst>
                <a:ext uri="{FF2B5EF4-FFF2-40B4-BE49-F238E27FC236}">
                  <a16:creationId xmlns:a16="http://schemas.microsoft.com/office/drawing/2014/main" id="{EE1BFB57-0EEE-42BA-B2A2-503400C164F1}"/>
                </a:ext>
              </a:extLst>
            </p:cNvPr>
            <p:cNvSpPr/>
            <p:nvPr/>
          </p:nvSpPr>
          <p:spPr>
            <a:xfrm>
              <a:off x="4961636" y="1204361"/>
              <a:ext cx="1278300" cy="1278300"/>
            </a:xfrm>
            <a:prstGeom prst="ellipse">
              <a:avLst/>
            </a:prstGeom>
            <a:noFill/>
            <a:ln w="1905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12;p42">
              <a:extLst>
                <a:ext uri="{FF2B5EF4-FFF2-40B4-BE49-F238E27FC236}">
                  <a16:creationId xmlns:a16="http://schemas.microsoft.com/office/drawing/2014/main" id="{C7206EFF-CE42-4B50-89C8-54E681ACEF49}"/>
                </a:ext>
              </a:extLst>
            </p:cNvPr>
            <p:cNvSpPr/>
            <p:nvPr/>
          </p:nvSpPr>
          <p:spPr>
            <a:xfrm>
              <a:off x="5066350" y="1320712"/>
              <a:ext cx="1068900" cy="1068900"/>
            </a:xfrm>
            <a:prstGeom prst="arc">
              <a:avLst>
                <a:gd name="adj1" fmla="val 16200000"/>
                <a:gd name="adj2" fmla="val 0"/>
              </a:avLst>
            </a:prstGeom>
            <a:noFill/>
            <a:ln w="1905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13;p42">
              <a:extLst>
                <a:ext uri="{FF2B5EF4-FFF2-40B4-BE49-F238E27FC236}">
                  <a16:creationId xmlns:a16="http://schemas.microsoft.com/office/drawing/2014/main" id="{1B951341-1959-475C-AA00-B1337B8942AC}"/>
                </a:ext>
              </a:extLst>
            </p:cNvPr>
            <p:cNvSpPr/>
            <p:nvPr/>
          </p:nvSpPr>
          <p:spPr>
            <a:xfrm>
              <a:off x="5066325" y="1309062"/>
              <a:ext cx="1068900" cy="1068900"/>
            </a:xfrm>
            <a:prstGeom prst="arc">
              <a:avLst>
                <a:gd name="adj1" fmla="val 1676235"/>
                <a:gd name="adj2" fmla="val 13951038"/>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614;p42">
              <a:extLst>
                <a:ext uri="{FF2B5EF4-FFF2-40B4-BE49-F238E27FC236}">
                  <a16:creationId xmlns:a16="http://schemas.microsoft.com/office/drawing/2014/main" id="{648019BE-D5EC-4DAC-87C8-2F2BC84ECCB6}"/>
                </a:ext>
              </a:extLst>
            </p:cNvPr>
            <p:cNvCxnSpPr/>
            <p:nvPr/>
          </p:nvCxnSpPr>
          <p:spPr>
            <a:xfrm>
              <a:off x="5599800" y="2478925"/>
              <a:ext cx="900" cy="323100"/>
            </a:xfrm>
            <a:prstGeom prst="straightConnector1">
              <a:avLst/>
            </a:prstGeom>
            <a:noFill/>
            <a:ln w="19050" cap="flat" cmpd="sng">
              <a:solidFill>
                <a:schemeClr val="accent4"/>
              </a:solidFill>
              <a:prstDash val="solid"/>
              <a:round/>
              <a:headEnd type="none" w="med" len="med"/>
              <a:tailEnd type="none" w="med" len="med"/>
            </a:ln>
          </p:spPr>
        </p:cxnSp>
        <p:sp>
          <p:nvSpPr>
            <p:cNvPr id="149" name="Google Shape;1615;p42">
              <a:extLst>
                <a:ext uri="{FF2B5EF4-FFF2-40B4-BE49-F238E27FC236}">
                  <a16:creationId xmlns:a16="http://schemas.microsoft.com/office/drawing/2014/main" id="{ADD6201B-5559-4630-AD55-E148A7F48777}"/>
                </a:ext>
              </a:extLst>
            </p:cNvPr>
            <p:cNvSpPr/>
            <p:nvPr/>
          </p:nvSpPr>
          <p:spPr>
            <a:xfrm>
              <a:off x="6996911" y="1204361"/>
              <a:ext cx="1278300" cy="1278300"/>
            </a:xfrm>
            <a:prstGeom prst="ellipse">
              <a:avLst/>
            </a:prstGeom>
            <a:noFill/>
            <a:ln w="1905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616;p42">
              <a:extLst>
                <a:ext uri="{FF2B5EF4-FFF2-40B4-BE49-F238E27FC236}">
                  <a16:creationId xmlns:a16="http://schemas.microsoft.com/office/drawing/2014/main" id="{CB3A124C-A613-42B3-B8D7-50AF3E92B586}"/>
                </a:ext>
              </a:extLst>
            </p:cNvPr>
            <p:cNvSpPr/>
            <p:nvPr/>
          </p:nvSpPr>
          <p:spPr>
            <a:xfrm>
              <a:off x="7101625" y="1320712"/>
              <a:ext cx="1068900" cy="1068900"/>
            </a:xfrm>
            <a:prstGeom prst="arc">
              <a:avLst>
                <a:gd name="adj1" fmla="val 16200000"/>
                <a:gd name="adj2" fmla="val 0"/>
              </a:avLst>
            </a:prstGeom>
            <a:noFill/>
            <a:ln w="1905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617;p42">
              <a:extLst>
                <a:ext uri="{FF2B5EF4-FFF2-40B4-BE49-F238E27FC236}">
                  <a16:creationId xmlns:a16="http://schemas.microsoft.com/office/drawing/2014/main" id="{E8EA9A45-0352-47B0-9EDA-195BCBB3D15A}"/>
                </a:ext>
              </a:extLst>
            </p:cNvPr>
            <p:cNvSpPr/>
            <p:nvPr/>
          </p:nvSpPr>
          <p:spPr>
            <a:xfrm>
              <a:off x="7101600" y="1309062"/>
              <a:ext cx="1068900" cy="1068900"/>
            </a:xfrm>
            <a:prstGeom prst="arc">
              <a:avLst>
                <a:gd name="adj1" fmla="val 1676235"/>
                <a:gd name="adj2" fmla="val 13951038"/>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 name="Google Shape;1618;p42">
              <a:extLst>
                <a:ext uri="{FF2B5EF4-FFF2-40B4-BE49-F238E27FC236}">
                  <a16:creationId xmlns:a16="http://schemas.microsoft.com/office/drawing/2014/main" id="{A7E0458E-29F8-40A9-BBDF-C36370D3AA33}"/>
                </a:ext>
              </a:extLst>
            </p:cNvPr>
            <p:cNvCxnSpPr/>
            <p:nvPr/>
          </p:nvCxnSpPr>
          <p:spPr>
            <a:xfrm>
              <a:off x="7635075" y="2478925"/>
              <a:ext cx="900" cy="323100"/>
            </a:xfrm>
            <a:prstGeom prst="straightConnector1">
              <a:avLst/>
            </a:prstGeom>
            <a:noFill/>
            <a:ln w="19050" cap="flat" cmpd="sng">
              <a:solidFill>
                <a:schemeClr val="accent4"/>
              </a:solidFill>
              <a:prstDash val="solid"/>
              <a:round/>
              <a:headEnd type="none" w="med" len="med"/>
              <a:tailEnd type="none" w="med" len="med"/>
            </a:ln>
          </p:spPr>
        </p:cxnSp>
      </p:grpSp>
      <p:sp>
        <p:nvSpPr>
          <p:cNvPr id="2" name="CaixaDeTexto 1">
            <a:extLst>
              <a:ext uri="{FF2B5EF4-FFF2-40B4-BE49-F238E27FC236}">
                <a16:creationId xmlns:a16="http://schemas.microsoft.com/office/drawing/2014/main" id="{DAE884E1-D0BA-482B-89BF-46E4009AD9C4}"/>
              </a:ext>
            </a:extLst>
          </p:cNvPr>
          <p:cNvSpPr txBox="1"/>
          <p:nvPr/>
        </p:nvSpPr>
        <p:spPr>
          <a:xfrm>
            <a:off x="3898233" y="2442409"/>
            <a:ext cx="1830950" cy="369332"/>
          </a:xfrm>
          <a:prstGeom prst="rect">
            <a:avLst/>
          </a:prstGeom>
          <a:noFill/>
        </p:spPr>
        <p:txBody>
          <a:bodyPr wrap="none" rtlCol="0">
            <a:spAutoFit/>
          </a:bodyPr>
          <a:lstStyle/>
          <a:p>
            <a:r>
              <a:rPr lang="pt-BR" b="1" dirty="0">
                <a:latin typeface="Bahnschrift SemiBold SemiConden" panose="020B0502040204020203" pitchFamily="34" charset="0"/>
              </a:rPr>
              <a:t>LABORATÓRIOS</a:t>
            </a:r>
          </a:p>
        </p:txBody>
      </p:sp>
      <p:sp>
        <p:nvSpPr>
          <p:cNvPr id="166" name="CaixaDeTexto 165">
            <a:extLst>
              <a:ext uri="{FF2B5EF4-FFF2-40B4-BE49-F238E27FC236}">
                <a16:creationId xmlns:a16="http://schemas.microsoft.com/office/drawing/2014/main" id="{E5B56A15-5E24-490E-BDB6-7A3474337336}"/>
              </a:ext>
            </a:extLst>
          </p:cNvPr>
          <p:cNvSpPr txBox="1"/>
          <p:nvPr/>
        </p:nvSpPr>
        <p:spPr>
          <a:xfrm>
            <a:off x="1319463" y="2462462"/>
            <a:ext cx="1308371" cy="369332"/>
          </a:xfrm>
          <a:prstGeom prst="rect">
            <a:avLst/>
          </a:prstGeom>
          <a:noFill/>
        </p:spPr>
        <p:txBody>
          <a:bodyPr wrap="none" rtlCol="0">
            <a:spAutoFit/>
          </a:bodyPr>
          <a:lstStyle/>
          <a:p>
            <a:r>
              <a:rPr lang="pt-BR" b="1" dirty="0">
                <a:latin typeface="Bahnschrift SemiBold SemiConden" panose="020B0502040204020203" pitchFamily="34" charset="0"/>
              </a:rPr>
              <a:t>HOSPITAIS</a:t>
            </a:r>
          </a:p>
        </p:txBody>
      </p:sp>
      <p:sp>
        <p:nvSpPr>
          <p:cNvPr id="167" name="CaixaDeTexto 166">
            <a:extLst>
              <a:ext uri="{FF2B5EF4-FFF2-40B4-BE49-F238E27FC236}">
                <a16:creationId xmlns:a16="http://schemas.microsoft.com/office/drawing/2014/main" id="{3B30F14E-B48C-4842-A789-8C8DE016F2B7}"/>
              </a:ext>
            </a:extLst>
          </p:cNvPr>
          <p:cNvSpPr txBox="1"/>
          <p:nvPr/>
        </p:nvSpPr>
        <p:spPr>
          <a:xfrm>
            <a:off x="6934202" y="2374230"/>
            <a:ext cx="1184940" cy="369332"/>
          </a:xfrm>
          <a:prstGeom prst="rect">
            <a:avLst/>
          </a:prstGeom>
          <a:noFill/>
        </p:spPr>
        <p:txBody>
          <a:bodyPr wrap="none" rtlCol="0">
            <a:spAutoFit/>
          </a:bodyPr>
          <a:lstStyle/>
          <a:p>
            <a:r>
              <a:rPr lang="pt-BR" b="1" dirty="0">
                <a:latin typeface="Bahnschrift SemiBold SemiConden" panose="020B0502040204020203" pitchFamily="34" charset="0"/>
              </a:rPr>
              <a:t>CLÍNICAS</a:t>
            </a:r>
          </a:p>
        </p:txBody>
      </p:sp>
      <p:sp>
        <p:nvSpPr>
          <p:cNvPr id="172" name="CaixaDeTexto 171">
            <a:extLst>
              <a:ext uri="{FF2B5EF4-FFF2-40B4-BE49-F238E27FC236}">
                <a16:creationId xmlns:a16="http://schemas.microsoft.com/office/drawing/2014/main" id="{6EE5F36B-9049-40A3-9676-86F950A26652}"/>
              </a:ext>
            </a:extLst>
          </p:cNvPr>
          <p:cNvSpPr txBox="1"/>
          <p:nvPr/>
        </p:nvSpPr>
        <p:spPr>
          <a:xfrm>
            <a:off x="9565107" y="2370221"/>
            <a:ext cx="1568058" cy="369332"/>
          </a:xfrm>
          <a:prstGeom prst="rect">
            <a:avLst/>
          </a:prstGeom>
          <a:noFill/>
        </p:spPr>
        <p:txBody>
          <a:bodyPr wrap="none" rtlCol="0">
            <a:spAutoFit/>
          </a:bodyPr>
          <a:lstStyle/>
          <a:p>
            <a:r>
              <a:rPr lang="pt-BR" b="1" dirty="0">
                <a:latin typeface="Bahnschrift SemiBold SemiConden" panose="020B0502040204020203" pitchFamily="34" charset="0"/>
              </a:rPr>
              <a:t>TERAPEUTAS</a:t>
            </a:r>
          </a:p>
        </p:txBody>
      </p:sp>
      <p:sp>
        <p:nvSpPr>
          <p:cNvPr id="173" name="Google Shape;1586;p42">
            <a:extLst>
              <a:ext uri="{FF2B5EF4-FFF2-40B4-BE49-F238E27FC236}">
                <a16:creationId xmlns:a16="http://schemas.microsoft.com/office/drawing/2014/main" id="{ABF49A09-7648-461A-8558-2A409079727B}"/>
              </a:ext>
            </a:extLst>
          </p:cNvPr>
          <p:cNvSpPr txBox="1"/>
          <p:nvPr/>
        </p:nvSpPr>
        <p:spPr>
          <a:xfrm>
            <a:off x="3653176" y="5368342"/>
            <a:ext cx="2327204" cy="40194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003300"/>
                </a:solidFill>
                <a:latin typeface="Bahnschrift SemiBold SemiConden" panose="020B0502040204020203" pitchFamily="34" charset="0"/>
                <a:ea typeface="Fira Sans Condensed"/>
                <a:cs typeface="Fira Sans Condensed"/>
                <a:sym typeface="Fira Sans Condensed"/>
              </a:rPr>
              <a:t>R$ 1.282.753,61</a:t>
            </a:r>
            <a:endParaRPr sz="2400" dirty="0">
              <a:solidFill>
                <a:srgbClr val="003300"/>
              </a:solidFill>
              <a:latin typeface="Bahnschrift SemiBold SemiConden" panose="020B0502040204020203" pitchFamily="34" charset="0"/>
              <a:ea typeface="Fira Sans Condensed"/>
              <a:cs typeface="Fira Sans Condensed"/>
              <a:sym typeface="Fira Sans Condensed"/>
            </a:endParaRPr>
          </a:p>
        </p:txBody>
      </p:sp>
      <p:sp>
        <p:nvSpPr>
          <p:cNvPr id="174" name="Google Shape;1586;p42">
            <a:extLst>
              <a:ext uri="{FF2B5EF4-FFF2-40B4-BE49-F238E27FC236}">
                <a16:creationId xmlns:a16="http://schemas.microsoft.com/office/drawing/2014/main" id="{4466FA89-D53B-43F0-B40B-AFA0517F5C0A}"/>
              </a:ext>
            </a:extLst>
          </p:cNvPr>
          <p:cNvSpPr txBox="1"/>
          <p:nvPr/>
        </p:nvSpPr>
        <p:spPr>
          <a:xfrm>
            <a:off x="6540853" y="5374603"/>
            <a:ext cx="2327204" cy="40194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003300"/>
                </a:solidFill>
                <a:latin typeface="Bahnschrift SemiBold SemiConden" panose="020B0502040204020203" pitchFamily="34" charset="0"/>
                <a:ea typeface="Fira Sans Condensed"/>
                <a:cs typeface="Fira Sans Condensed"/>
                <a:sym typeface="Fira Sans Condensed"/>
              </a:rPr>
              <a:t>R$ 1.730.279,77</a:t>
            </a:r>
            <a:endParaRPr sz="2400" dirty="0">
              <a:solidFill>
                <a:srgbClr val="003300"/>
              </a:solidFill>
              <a:latin typeface="Bahnschrift SemiBold SemiConden" panose="020B0502040204020203" pitchFamily="34" charset="0"/>
              <a:ea typeface="Fira Sans Condensed"/>
              <a:cs typeface="Fira Sans Condensed"/>
              <a:sym typeface="Fira Sans Condensed"/>
            </a:endParaRPr>
          </a:p>
        </p:txBody>
      </p:sp>
      <p:sp>
        <p:nvSpPr>
          <p:cNvPr id="175" name="Google Shape;1586;p42">
            <a:extLst>
              <a:ext uri="{FF2B5EF4-FFF2-40B4-BE49-F238E27FC236}">
                <a16:creationId xmlns:a16="http://schemas.microsoft.com/office/drawing/2014/main" id="{87D781E2-02EA-4DC1-A8A2-9A5D1B3EA0D4}"/>
              </a:ext>
            </a:extLst>
          </p:cNvPr>
          <p:cNvSpPr txBox="1"/>
          <p:nvPr/>
        </p:nvSpPr>
        <p:spPr>
          <a:xfrm>
            <a:off x="9147402" y="5346529"/>
            <a:ext cx="2327204" cy="40194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003300"/>
                </a:solidFill>
                <a:latin typeface="Bahnschrift SemiBold SemiConden" panose="020B0502040204020203" pitchFamily="34" charset="0"/>
                <a:ea typeface="Fira Sans Condensed"/>
                <a:cs typeface="Fira Sans Condensed"/>
                <a:sym typeface="Fira Sans Condensed"/>
              </a:rPr>
              <a:t>R$ 294.648,32</a:t>
            </a:r>
            <a:endParaRPr sz="2400" dirty="0">
              <a:solidFill>
                <a:srgbClr val="003300"/>
              </a:solidFill>
              <a:latin typeface="Bahnschrift SemiBold SemiConden" panose="020B0502040204020203" pitchFamily="34" charset="0"/>
              <a:ea typeface="Fira Sans Condensed"/>
              <a:cs typeface="Fira Sans Condensed"/>
              <a:sym typeface="Fira Sans Condensed"/>
            </a:endParaRPr>
          </a:p>
        </p:txBody>
      </p:sp>
      <p:sp>
        <p:nvSpPr>
          <p:cNvPr id="176" name="Google Shape;1586;p42">
            <a:extLst>
              <a:ext uri="{FF2B5EF4-FFF2-40B4-BE49-F238E27FC236}">
                <a16:creationId xmlns:a16="http://schemas.microsoft.com/office/drawing/2014/main" id="{091F3434-F8D5-4160-8A69-EBCC5DBE0EF9}"/>
              </a:ext>
            </a:extLst>
          </p:cNvPr>
          <p:cNvSpPr txBox="1"/>
          <p:nvPr/>
        </p:nvSpPr>
        <p:spPr>
          <a:xfrm>
            <a:off x="814994" y="5377245"/>
            <a:ext cx="2327204" cy="40194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rgbClr val="003300"/>
                </a:solidFill>
                <a:latin typeface="Bahnschrift SemiBold SemiConden" panose="020B0502040204020203" pitchFamily="34" charset="0"/>
                <a:ea typeface="Fira Sans Condensed"/>
                <a:cs typeface="Fira Sans Condensed"/>
                <a:sym typeface="Fira Sans Condensed"/>
              </a:rPr>
              <a:t>R$ 4.038.568,14</a:t>
            </a:r>
            <a:endParaRPr sz="2400" b="1" dirty="0">
              <a:solidFill>
                <a:srgbClr val="003300"/>
              </a:solidFill>
              <a:latin typeface="Bahnschrift SemiBold SemiConden" panose="020B0502040204020203" pitchFamily="34" charset="0"/>
              <a:ea typeface="Fira Sans Condensed"/>
              <a:cs typeface="Fira Sans Condensed"/>
              <a:sym typeface="Fira Sans Condensed"/>
            </a:endParaRPr>
          </a:p>
        </p:txBody>
      </p:sp>
      <p:sp>
        <p:nvSpPr>
          <p:cNvPr id="55" name="Retângulo: Cantos Arredondados 54">
            <a:extLst>
              <a:ext uri="{FF2B5EF4-FFF2-40B4-BE49-F238E27FC236}">
                <a16:creationId xmlns:a16="http://schemas.microsoft.com/office/drawing/2014/main" id="{E31230AE-0AF6-4EC6-834E-54BA59778081}"/>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B3A6FA40-A0B0-47CF-A923-25ED8B29BE4A}"/>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57" name="Retângulo: Cantos Arredondados 56">
            <a:extLst>
              <a:ext uri="{FF2B5EF4-FFF2-40B4-BE49-F238E27FC236}">
                <a16:creationId xmlns:a16="http://schemas.microsoft.com/office/drawing/2014/main" id="{679EA7B2-09FD-4794-B59C-7C70712648B4}"/>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Cantos Arredondados 57">
            <a:extLst>
              <a:ext uri="{FF2B5EF4-FFF2-40B4-BE49-F238E27FC236}">
                <a16:creationId xmlns:a16="http://schemas.microsoft.com/office/drawing/2014/main" id="{D5956A72-BBD8-49D9-82AC-199F3091A357}"/>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Cantos Arredondados 58">
            <a:extLst>
              <a:ext uri="{FF2B5EF4-FFF2-40B4-BE49-F238E27FC236}">
                <a16:creationId xmlns:a16="http://schemas.microsoft.com/office/drawing/2014/main" id="{FD9B96CA-DDD0-4DDC-9865-CEBC5445A79A}"/>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Retângulo: Cantos Arredondados 59">
            <a:extLst>
              <a:ext uri="{FF2B5EF4-FFF2-40B4-BE49-F238E27FC236}">
                <a16:creationId xmlns:a16="http://schemas.microsoft.com/office/drawing/2014/main" id="{03EE9A45-9D2B-4513-9E63-DFFB7106CBF0}"/>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Cantos Arredondados 60">
            <a:extLst>
              <a:ext uri="{FF2B5EF4-FFF2-40B4-BE49-F238E27FC236}">
                <a16:creationId xmlns:a16="http://schemas.microsoft.com/office/drawing/2014/main" id="{DF3F5EF5-6625-4428-B0F1-1B0B3A2585CB}"/>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a:extLst>
              <a:ext uri="{FF2B5EF4-FFF2-40B4-BE49-F238E27FC236}">
                <a16:creationId xmlns:a16="http://schemas.microsoft.com/office/drawing/2014/main" id="{7E9216E8-9A6E-4D8A-AFBE-487109904DCB}"/>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63" name="CaixaDeTexto 62">
            <a:extLst>
              <a:ext uri="{FF2B5EF4-FFF2-40B4-BE49-F238E27FC236}">
                <a16:creationId xmlns:a16="http://schemas.microsoft.com/office/drawing/2014/main" id="{27EB49E1-9DBE-40DE-B06B-E6378F0BE218}"/>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64" name="CaixaDeTexto 63">
            <a:extLst>
              <a:ext uri="{FF2B5EF4-FFF2-40B4-BE49-F238E27FC236}">
                <a16:creationId xmlns:a16="http://schemas.microsoft.com/office/drawing/2014/main" id="{3404CC9C-D23B-45F9-94FD-B06339925EDB}"/>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65" name="CaixaDeTexto 64">
            <a:extLst>
              <a:ext uri="{FF2B5EF4-FFF2-40B4-BE49-F238E27FC236}">
                <a16:creationId xmlns:a16="http://schemas.microsoft.com/office/drawing/2014/main" id="{E1006F0C-EFC1-4A55-9431-7273D20D8A78}"/>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6" name="CaixaDeTexto 65">
            <a:extLst>
              <a:ext uri="{FF2B5EF4-FFF2-40B4-BE49-F238E27FC236}">
                <a16:creationId xmlns:a16="http://schemas.microsoft.com/office/drawing/2014/main" id="{9888B813-EA4F-4DD9-A81C-20A0E36E0283}"/>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235219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Distribuição de SOBRAS</a:t>
            </a:r>
            <a:endParaRPr lang="pt-BR" sz="1600" dirty="0">
              <a:solidFill>
                <a:schemeClr val="accent6">
                  <a:lumMod val="50000"/>
                </a:schemeClr>
              </a:solidFill>
              <a:latin typeface="Agency FB" panose="020B0503020202020204" pitchFamily="34" charset="0"/>
            </a:endParaRPr>
          </a:p>
        </p:txBody>
      </p:sp>
      <p:grpSp>
        <p:nvGrpSpPr>
          <p:cNvPr id="82" name="Google Shape;859;p27">
            <a:extLst>
              <a:ext uri="{FF2B5EF4-FFF2-40B4-BE49-F238E27FC236}">
                <a16:creationId xmlns:a16="http://schemas.microsoft.com/office/drawing/2014/main" id="{FC9BBB25-7990-4BF9-8E0E-83F31AFB2152}"/>
              </a:ext>
            </a:extLst>
          </p:cNvPr>
          <p:cNvGrpSpPr/>
          <p:nvPr/>
        </p:nvGrpSpPr>
        <p:grpSpPr>
          <a:xfrm>
            <a:off x="348915" y="2093494"/>
            <a:ext cx="7339263" cy="2695075"/>
            <a:chOff x="419138" y="1590676"/>
            <a:chExt cx="8224812" cy="2426035"/>
          </a:xfrm>
        </p:grpSpPr>
        <p:sp>
          <p:nvSpPr>
            <p:cNvPr id="83" name="Google Shape;860;p27">
              <a:extLst>
                <a:ext uri="{FF2B5EF4-FFF2-40B4-BE49-F238E27FC236}">
                  <a16:creationId xmlns:a16="http://schemas.microsoft.com/office/drawing/2014/main" id="{5CACEE88-DEA4-49B4-9E4E-266C290F39EC}"/>
                </a:ext>
              </a:extLst>
            </p:cNvPr>
            <p:cNvSpPr/>
            <p:nvPr/>
          </p:nvSpPr>
          <p:spPr>
            <a:xfrm>
              <a:off x="1339750" y="3196351"/>
              <a:ext cx="236400" cy="236400"/>
            </a:xfrm>
            <a:prstGeom prst="ellipse">
              <a:avLst/>
            </a:pr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grpSp>
          <p:nvGrpSpPr>
            <p:cNvPr id="84" name="Google Shape;861;p27">
              <a:extLst>
                <a:ext uri="{FF2B5EF4-FFF2-40B4-BE49-F238E27FC236}">
                  <a16:creationId xmlns:a16="http://schemas.microsoft.com/office/drawing/2014/main" id="{3E200073-FA1D-411C-A5A5-4E978B0B11E1}"/>
                </a:ext>
              </a:extLst>
            </p:cNvPr>
            <p:cNvGrpSpPr/>
            <p:nvPr/>
          </p:nvGrpSpPr>
          <p:grpSpPr>
            <a:xfrm>
              <a:off x="738275" y="1590676"/>
              <a:ext cx="1790625" cy="1605243"/>
              <a:chOff x="738275" y="1590676"/>
              <a:chExt cx="1790625" cy="1605243"/>
            </a:xfrm>
          </p:grpSpPr>
          <p:cxnSp>
            <p:nvCxnSpPr>
              <p:cNvPr id="141" name="Google Shape;862;p27">
                <a:extLst>
                  <a:ext uri="{FF2B5EF4-FFF2-40B4-BE49-F238E27FC236}">
                    <a16:creationId xmlns:a16="http://schemas.microsoft.com/office/drawing/2014/main" id="{97ADD1FF-5AF1-40FC-8D01-A9410F39EB2A}"/>
                  </a:ext>
                </a:extLst>
              </p:cNvPr>
              <p:cNvCxnSpPr/>
              <p:nvPr/>
            </p:nvCxnSpPr>
            <p:spPr>
              <a:xfrm>
                <a:off x="1458044" y="3021319"/>
                <a:ext cx="0" cy="174600"/>
              </a:xfrm>
              <a:prstGeom prst="straightConnector1">
                <a:avLst/>
              </a:prstGeom>
              <a:noFill/>
              <a:ln w="19050" cap="flat" cmpd="sng">
                <a:solidFill>
                  <a:schemeClr val="dk2"/>
                </a:solidFill>
                <a:prstDash val="solid"/>
                <a:round/>
                <a:headEnd type="none" w="med" len="med"/>
                <a:tailEnd type="none" w="med" len="med"/>
              </a:ln>
            </p:spPr>
          </p:cxnSp>
          <p:sp>
            <p:nvSpPr>
              <p:cNvPr id="142" name="Google Shape;863;p27">
                <a:extLst>
                  <a:ext uri="{FF2B5EF4-FFF2-40B4-BE49-F238E27FC236}">
                    <a16:creationId xmlns:a16="http://schemas.microsoft.com/office/drawing/2014/main" id="{59F3D8B1-737D-4D57-9B8C-B2388AE21FF5}"/>
                  </a:ext>
                </a:extLst>
              </p:cNvPr>
              <p:cNvSpPr/>
              <p:nvPr/>
            </p:nvSpPr>
            <p:spPr>
              <a:xfrm>
                <a:off x="738275" y="1590676"/>
                <a:ext cx="1439100" cy="1439100"/>
              </a:xfrm>
              <a:prstGeom prst="arc">
                <a:avLst>
                  <a:gd name="adj1" fmla="val 5393301"/>
                  <a:gd name="adj2" fmla="val 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cxnSp>
            <p:nvCxnSpPr>
              <p:cNvPr id="143" name="Google Shape;864;p27">
                <a:extLst>
                  <a:ext uri="{FF2B5EF4-FFF2-40B4-BE49-F238E27FC236}">
                    <a16:creationId xmlns:a16="http://schemas.microsoft.com/office/drawing/2014/main" id="{DA8C40E1-9CF3-4EE6-94B2-97E9EC74FBA5}"/>
                  </a:ext>
                </a:extLst>
              </p:cNvPr>
              <p:cNvCxnSpPr/>
              <p:nvPr/>
            </p:nvCxnSpPr>
            <p:spPr>
              <a:xfrm rot="10800000">
                <a:off x="2171600" y="2307257"/>
                <a:ext cx="357300" cy="0"/>
              </a:xfrm>
              <a:prstGeom prst="straightConnector1">
                <a:avLst/>
              </a:prstGeom>
              <a:noFill/>
              <a:ln w="19050" cap="flat" cmpd="sng">
                <a:solidFill>
                  <a:schemeClr val="dk2"/>
                </a:solidFill>
                <a:prstDash val="solid"/>
                <a:round/>
                <a:headEnd type="oval" w="med" len="med"/>
                <a:tailEnd type="none" w="med" len="med"/>
              </a:ln>
            </p:spPr>
          </p:cxnSp>
        </p:grpSp>
        <p:sp>
          <p:nvSpPr>
            <p:cNvPr id="85" name="Google Shape;865;p27">
              <a:extLst>
                <a:ext uri="{FF2B5EF4-FFF2-40B4-BE49-F238E27FC236}">
                  <a16:creationId xmlns:a16="http://schemas.microsoft.com/office/drawing/2014/main" id="{5659B7AF-2B9E-4C8E-9CFE-EA95B5827B53}"/>
                </a:ext>
              </a:extLst>
            </p:cNvPr>
            <p:cNvSpPr/>
            <p:nvPr/>
          </p:nvSpPr>
          <p:spPr>
            <a:xfrm>
              <a:off x="861063" y="1713424"/>
              <a:ext cx="1193700" cy="1193700"/>
            </a:xfrm>
            <a:prstGeom prst="ellipse">
              <a:avLst/>
            </a:pr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86" name="Google Shape;866;p27">
              <a:extLst>
                <a:ext uri="{FF2B5EF4-FFF2-40B4-BE49-F238E27FC236}">
                  <a16:creationId xmlns:a16="http://schemas.microsoft.com/office/drawing/2014/main" id="{775854CC-9BFB-495F-B2DD-5F0B106CC16E}"/>
                </a:ext>
              </a:extLst>
            </p:cNvPr>
            <p:cNvSpPr/>
            <p:nvPr/>
          </p:nvSpPr>
          <p:spPr>
            <a:xfrm>
              <a:off x="995754" y="1880433"/>
              <a:ext cx="933514" cy="816600"/>
            </a:xfrm>
            <a:prstGeom prst="ellipse">
              <a:avLst/>
            </a:prstGeom>
            <a:solidFill>
              <a:schemeClr val="lt1"/>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87" name="Google Shape;867;p27">
              <a:extLst>
                <a:ext uri="{FF2B5EF4-FFF2-40B4-BE49-F238E27FC236}">
                  <a16:creationId xmlns:a16="http://schemas.microsoft.com/office/drawing/2014/main" id="{BDC01BC6-F35E-41B9-9177-BCDF41DCB11D}"/>
                </a:ext>
              </a:extLst>
            </p:cNvPr>
            <p:cNvSpPr txBox="1"/>
            <p:nvPr/>
          </p:nvSpPr>
          <p:spPr>
            <a:xfrm>
              <a:off x="804025" y="2034530"/>
              <a:ext cx="1260078" cy="4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accent1"/>
                  </a:solidFill>
                  <a:latin typeface="Bahnschrift SemiBold SemiConden" panose="020B0502040204020203" pitchFamily="34" charset="0"/>
                  <a:ea typeface="Fira Sans Condensed"/>
                  <a:cs typeface="Fira Sans Condensed"/>
                  <a:sym typeface="Fira Sans Condensed"/>
                </a:rPr>
                <a:t>2016</a:t>
              </a:r>
              <a:endParaRPr sz="2800" b="1" dirty="0">
                <a:solidFill>
                  <a:schemeClr val="accent1"/>
                </a:solidFill>
                <a:latin typeface="Bahnschrift SemiBold SemiConden" panose="020B0502040204020203" pitchFamily="34" charset="0"/>
                <a:ea typeface="Fira Sans Condensed"/>
                <a:cs typeface="Fira Sans Condensed"/>
                <a:sym typeface="Fira Sans Condensed"/>
              </a:endParaRPr>
            </a:p>
          </p:txBody>
        </p:sp>
        <p:sp>
          <p:nvSpPr>
            <p:cNvPr id="88" name="Google Shape;868;p27">
              <a:extLst>
                <a:ext uri="{FF2B5EF4-FFF2-40B4-BE49-F238E27FC236}">
                  <a16:creationId xmlns:a16="http://schemas.microsoft.com/office/drawing/2014/main" id="{F920AD4D-D862-44DC-8C01-2313986E7961}"/>
                </a:ext>
              </a:extLst>
            </p:cNvPr>
            <p:cNvSpPr txBox="1"/>
            <p:nvPr/>
          </p:nvSpPr>
          <p:spPr>
            <a:xfrm>
              <a:off x="419138" y="3539375"/>
              <a:ext cx="1852200" cy="47733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b="1" dirty="0">
                  <a:solidFill>
                    <a:schemeClr val="dk1"/>
                  </a:solidFill>
                  <a:latin typeface="Bahnschrift SemiBold SemiConden" panose="020B0502040204020203" pitchFamily="34" charset="0"/>
                  <a:ea typeface="Roboto"/>
                  <a:cs typeface="Roboto"/>
                  <a:sym typeface="Roboto"/>
                </a:rPr>
                <a:t>R$ 174.131,99</a:t>
              </a:r>
              <a:endParaRPr b="1" dirty="0">
                <a:solidFill>
                  <a:schemeClr val="dk1"/>
                </a:solidFill>
                <a:latin typeface="Bahnschrift SemiBold SemiConden" panose="020B0502040204020203" pitchFamily="34" charset="0"/>
                <a:ea typeface="Roboto"/>
                <a:cs typeface="Roboto"/>
                <a:sym typeface="Roboto"/>
              </a:endParaRPr>
            </a:p>
          </p:txBody>
        </p:sp>
        <p:sp>
          <p:nvSpPr>
            <p:cNvPr id="89" name="Google Shape;869;p27">
              <a:extLst>
                <a:ext uri="{FF2B5EF4-FFF2-40B4-BE49-F238E27FC236}">
                  <a16:creationId xmlns:a16="http://schemas.microsoft.com/office/drawing/2014/main" id="{304502DB-DC96-47AE-8924-B516E9EE3A93}"/>
                </a:ext>
              </a:extLst>
            </p:cNvPr>
            <p:cNvSpPr/>
            <p:nvPr/>
          </p:nvSpPr>
          <p:spPr>
            <a:xfrm>
              <a:off x="1379755" y="3236412"/>
              <a:ext cx="156600" cy="156600"/>
            </a:xfrm>
            <a:prstGeom prst="ellipse">
              <a:avLst/>
            </a:pr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90" name="Google Shape;870;p27">
              <a:extLst>
                <a:ext uri="{FF2B5EF4-FFF2-40B4-BE49-F238E27FC236}">
                  <a16:creationId xmlns:a16="http://schemas.microsoft.com/office/drawing/2014/main" id="{54EB5D5A-2ECA-4A8F-BA42-34759C7F998A}"/>
                </a:ext>
              </a:extLst>
            </p:cNvPr>
            <p:cNvSpPr/>
            <p:nvPr/>
          </p:nvSpPr>
          <p:spPr>
            <a:xfrm>
              <a:off x="3378100" y="3196351"/>
              <a:ext cx="236400" cy="236400"/>
            </a:xfrm>
            <a:prstGeom prst="ellipse">
              <a:avLst/>
            </a:pr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grpSp>
          <p:nvGrpSpPr>
            <p:cNvPr id="91" name="Google Shape;871;p27">
              <a:extLst>
                <a:ext uri="{FF2B5EF4-FFF2-40B4-BE49-F238E27FC236}">
                  <a16:creationId xmlns:a16="http://schemas.microsoft.com/office/drawing/2014/main" id="{7933AD3D-B9CD-4B67-8E22-67CBD1BADC97}"/>
                </a:ext>
              </a:extLst>
            </p:cNvPr>
            <p:cNvGrpSpPr/>
            <p:nvPr/>
          </p:nvGrpSpPr>
          <p:grpSpPr>
            <a:xfrm>
              <a:off x="2776625" y="1590676"/>
              <a:ext cx="1790625" cy="1605243"/>
              <a:chOff x="2776625" y="1590676"/>
              <a:chExt cx="1790625" cy="1605243"/>
            </a:xfrm>
          </p:grpSpPr>
          <p:cxnSp>
            <p:nvCxnSpPr>
              <p:cNvPr id="138" name="Google Shape;872;p27">
                <a:extLst>
                  <a:ext uri="{FF2B5EF4-FFF2-40B4-BE49-F238E27FC236}">
                    <a16:creationId xmlns:a16="http://schemas.microsoft.com/office/drawing/2014/main" id="{65F869C5-1E5C-4AFE-8869-2E8B01B9CD5B}"/>
                  </a:ext>
                </a:extLst>
              </p:cNvPr>
              <p:cNvCxnSpPr/>
              <p:nvPr/>
            </p:nvCxnSpPr>
            <p:spPr>
              <a:xfrm>
                <a:off x="3496394" y="3021319"/>
                <a:ext cx="0" cy="174600"/>
              </a:xfrm>
              <a:prstGeom prst="straightConnector1">
                <a:avLst/>
              </a:prstGeom>
              <a:noFill/>
              <a:ln w="19050" cap="flat" cmpd="sng">
                <a:solidFill>
                  <a:schemeClr val="dk2"/>
                </a:solidFill>
                <a:prstDash val="solid"/>
                <a:round/>
                <a:headEnd type="none" w="med" len="med"/>
                <a:tailEnd type="none" w="med" len="med"/>
              </a:ln>
            </p:spPr>
          </p:cxnSp>
          <p:sp>
            <p:nvSpPr>
              <p:cNvPr id="139" name="Google Shape;873;p27">
                <a:extLst>
                  <a:ext uri="{FF2B5EF4-FFF2-40B4-BE49-F238E27FC236}">
                    <a16:creationId xmlns:a16="http://schemas.microsoft.com/office/drawing/2014/main" id="{38090064-9663-40D4-8F9B-BB596DB87C5A}"/>
                  </a:ext>
                </a:extLst>
              </p:cNvPr>
              <p:cNvSpPr/>
              <p:nvPr/>
            </p:nvSpPr>
            <p:spPr>
              <a:xfrm>
                <a:off x="2776625" y="1590676"/>
                <a:ext cx="1439100" cy="1439100"/>
              </a:xfrm>
              <a:prstGeom prst="arc">
                <a:avLst>
                  <a:gd name="adj1" fmla="val 5393301"/>
                  <a:gd name="adj2" fmla="val 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cxnSp>
            <p:nvCxnSpPr>
              <p:cNvPr id="140" name="Google Shape;874;p27">
                <a:extLst>
                  <a:ext uri="{FF2B5EF4-FFF2-40B4-BE49-F238E27FC236}">
                    <a16:creationId xmlns:a16="http://schemas.microsoft.com/office/drawing/2014/main" id="{C31B7F35-57B1-4AE9-853E-E6C915F764CD}"/>
                  </a:ext>
                </a:extLst>
              </p:cNvPr>
              <p:cNvCxnSpPr/>
              <p:nvPr/>
            </p:nvCxnSpPr>
            <p:spPr>
              <a:xfrm rot="10800000">
                <a:off x="4209950" y="2307257"/>
                <a:ext cx="357300" cy="0"/>
              </a:xfrm>
              <a:prstGeom prst="straightConnector1">
                <a:avLst/>
              </a:prstGeom>
              <a:noFill/>
              <a:ln w="19050" cap="flat" cmpd="sng">
                <a:solidFill>
                  <a:schemeClr val="dk2"/>
                </a:solidFill>
                <a:prstDash val="solid"/>
                <a:round/>
                <a:headEnd type="oval" w="med" len="med"/>
                <a:tailEnd type="none" w="med" len="med"/>
              </a:ln>
            </p:spPr>
          </p:cxnSp>
        </p:grpSp>
        <p:sp>
          <p:nvSpPr>
            <p:cNvPr id="92" name="Google Shape;875;p27">
              <a:extLst>
                <a:ext uri="{FF2B5EF4-FFF2-40B4-BE49-F238E27FC236}">
                  <a16:creationId xmlns:a16="http://schemas.microsoft.com/office/drawing/2014/main" id="{3BEA5F62-46AD-4048-A486-D26591E5803D}"/>
                </a:ext>
              </a:extLst>
            </p:cNvPr>
            <p:cNvSpPr/>
            <p:nvPr/>
          </p:nvSpPr>
          <p:spPr>
            <a:xfrm>
              <a:off x="2899413" y="1713424"/>
              <a:ext cx="1193700" cy="11937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93" name="Google Shape;876;p27">
              <a:extLst>
                <a:ext uri="{FF2B5EF4-FFF2-40B4-BE49-F238E27FC236}">
                  <a16:creationId xmlns:a16="http://schemas.microsoft.com/office/drawing/2014/main" id="{6373733D-807C-4FD1-9283-829F46ABE43F}"/>
                </a:ext>
              </a:extLst>
            </p:cNvPr>
            <p:cNvSpPr/>
            <p:nvPr/>
          </p:nvSpPr>
          <p:spPr>
            <a:xfrm>
              <a:off x="3047587" y="1858772"/>
              <a:ext cx="904176" cy="816600"/>
            </a:xfrm>
            <a:prstGeom prst="ellipse">
              <a:avLst/>
            </a:prstGeom>
            <a:solidFill>
              <a:schemeClr val="lt1"/>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94" name="Google Shape;877;p27">
              <a:extLst>
                <a:ext uri="{FF2B5EF4-FFF2-40B4-BE49-F238E27FC236}">
                  <a16:creationId xmlns:a16="http://schemas.microsoft.com/office/drawing/2014/main" id="{5EF297FF-2EAD-41F1-82A0-B8EAF3F4F524}"/>
                </a:ext>
              </a:extLst>
            </p:cNvPr>
            <p:cNvSpPr txBox="1"/>
            <p:nvPr/>
          </p:nvSpPr>
          <p:spPr>
            <a:xfrm>
              <a:off x="2990690" y="2034531"/>
              <a:ext cx="1015007" cy="4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accent2"/>
                  </a:solidFill>
                  <a:latin typeface="Bahnschrift SemiBold SemiConden" panose="020B0502040204020203" pitchFamily="34" charset="0"/>
                  <a:ea typeface="Fira Sans Condensed"/>
                  <a:cs typeface="Fira Sans Condensed"/>
                  <a:sym typeface="Fira Sans Condensed"/>
                </a:rPr>
                <a:t>2017</a:t>
              </a:r>
              <a:endParaRPr sz="2800" b="1" dirty="0">
                <a:solidFill>
                  <a:schemeClr val="accent2"/>
                </a:solidFill>
                <a:latin typeface="Bahnschrift SemiBold SemiConden" panose="020B0502040204020203" pitchFamily="34" charset="0"/>
                <a:ea typeface="Fira Sans Condensed"/>
                <a:cs typeface="Fira Sans Condensed"/>
                <a:sym typeface="Fira Sans Condensed"/>
              </a:endParaRPr>
            </a:p>
          </p:txBody>
        </p:sp>
        <p:sp>
          <p:nvSpPr>
            <p:cNvPr id="96" name="Google Shape;879;p27">
              <a:extLst>
                <a:ext uri="{FF2B5EF4-FFF2-40B4-BE49-F238E27FC236}">
                  <a16:creationId xmlns:a16="http://schemas.microsoft.com/office/drawing/2014/main" id="{0B3A1A69-6420-407E-A273-879B6B8644BF}"/>
                </a:ext>
              </a:extLst>
            </p:cNvPr>
            <p:cNvSpPr/>
            <p:nvPr/>
          </p:nvSpPr>
          <p:spPr>
            <a:xfrm>
              <a:off x="3418105" y="3236412"/>
              <a:ext cx="156600" cy="1566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97" name="Google Shape;880;p27">
              <a:extLst>
                <a:ext uri="{FF2B5EF4-FFF2-40B4-BE49-F238E27FC236}">
                  <a16:creationId xmlns:a16="http://schemas.microsoft.com/office/drawing/2014/main" id="{D808286D-3952-4E8D-BE23-654184080FF4}"/>
                </a:ext>
              </a:extLst>
            </p:cNvPr>
            <p:cNvSpPr/>
            <p:nvPr/>
          </p:nvSpPr>
          <p:spPr>
            <a:xfrm>
              <a:off x="5416450" y="3196351"/>
              <a:ext cx="236400" cy="236400"/>
            </a:xfrm>
            <a:prstGeom prst="ellipse">
              <a:avLst/>
            </a:pr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grpSp>
          <p:nvGrpSpPr>
            <p:cNvPr id="98" name="Google Shape;881;p27">
              <a:extLst>
                <a:ext uri="{FF2B5EF4-FFF2-40B4-BE49-F238E27FC236}">
                  <a16:creationId xmlns:a16="http://schemas.microsoft.com/office/drawing/2014/main" id="{785C6677-A376-4ED6-A109-249AE9346E6E}"/>
                </a:ext>
              </a:extLst>
            </p:cNvPr>
            <p:cNvGrpSpPr/>
            <p:nvPr/>
          </p:nvGrpSpPr>
          <p:grpSpPr>
            <a:xfrm>
              <a:off x="4814975" y="1590676"/>
              <a:ext cx="1790625" cy="1605243"/>
              <a:chOff x="4814975" y="1590676"/>
              <a:chExt cx="1790625" cy="1605243"/>
            </a:xfrm>
          </p:grpSpPr>
          <p:cxnSp>
            <p:nvCxnSpPr>
              <p:cNvPr id="135" name="Google Shape;882;p27">
                <a:extLst>
                  <a:ext uri="{FF2B5EF4-FFF2-40B4-BE49-F238E27FC236}">
                    <a16:creationId xmlns:a16="http://schemas.microsoft.com/office/drawing/2014/main" id="{5F4C8EB9-2810-4A87-AE77-CFF4BEC806D8}"/>
                  </a:ext>
                </a:extLst>
              </p:cNvPr>
              <p:cNvCxnSpPr/>
              <p:nvPr/>
            </p:nvCxnSpPr>
            <p:spPr>
              <a:xfrm>
                <a:off x="5534744" y="3021319"/>
                <a:ext cx="0" cy="174600"/>
              </a:xfrm>
              <a:prstGeom prst="straightConnector1">
                <a:avLst/>
              </a:prstGeom>
              <a:noFill/>
              <a:ln w="19050" cap="flat" cmpd="sng">
                <a:solidFill>
                  <a:schemeClr val="dk2"/>
                </a:solidFill>
                <a:prstDash val="solid"/>
                <a:round/>
                <a:headEnd type="none" w="med" len="med"/>
                <a:tailEnd type="none" w="med" len="med"/>
              </a:ln>
            </p:spPr>
          </p:cxnSp>
          <p:sp>
            <p:nvSpPr>
              <p:cNvPr id="136" name="Google Shape;883;p27">
                <a:extLst>
                  <a:ext uri="{FF2B5EF4-FFF2-40B4-BE49-F238E27FC236}">
                    <a16:creationId xmlns:a16="http://schemas.microsoft.com/office/drawing/2014/main" id="{B998D188-6238-4C82-8BF4-7B15B27DE689}"/>
                  </a:ext>
                </a:extLst>
              </p:cNvPr>
              <p:cNvSpPr/>
              <p:nvPr/>
            </p:nvSpPr>
            <p:spPr>
              <a:xfrm>
                <a:off x="4814975" y="1590676"/>
                <a:ext cx="1439100" cy="1439100"/>
              </a:xfrm>
              <a:prstGeom prst="arc">
                <a:avLst>
                  <a:gd name="adj1" fmla="val 5393301"/>
                  <a:gd name="adj2" fmla="val 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cxnSp>
            <p:nvCxnSpPr>
              <p:cNvPr id="137" name="Google Shape;884;p27">
                <a:extLst>
                  <a:ext uri="{FF2B5EF4-FFF2-40B4-BE49-F238E27FC236}">
                    <a16:creationId xmlns:a16="http://schemas.microsoft.com/office/drawing/2014/main" id="{BE2A7088-93D3-4E7D-B8A1-4CB93AF3C13C}"/>
                  </a:ext>
                </a:extLst>
              </p:cNvPr>
              <p:cNvCxnSpPr/>
              <p:nvPr/>
            </p:nvCxnSpPr>
            <p:spPr>
              <a:xfrm rot="10800000">
                <a:off x="6248300" y="2307257"/>
                <a:ext cx="357300" cy="0"/>
              </a:xfrm>
              <a:prstGeom prst="straightConnector1">
                <a:avLst/>
              </a:prstGeom>
              <a:noFill/>
              <a:ln w="19050" cap="flat" cmpd="sng">
                <a:solidFill>
                  <a:schemeClr val="dk2"/>
                </a:solidFill>
                <a:prstDash val="solid"/>
                <a:round/>
                <a:headEnd type="oval" w="med" len="med"/>
                <a:tailEnd type="none" w="med" len="med"/>
              </a:ln>
            </p:spPr>
          </p:cxnSp>
        </p:grpSp>
        <p:sp>
          <p:nvSpPr>
            <p:cNvPr id="99" name="Google Shape;885;p27">
              <a:extLst>
                <a:ext uri="{FF2B5EF4-FFF2-40B4-BE49-F238E27FC236}">
                  <a16:creationId xmlns:a16="http://schemas.microsoft.com/office/drawing/2014/main" id="{9E993541-48D4-4B00-A32C-EC489EBB52B2}"/>
                </a:ext>
              </a:extLst>
            </p:cNvPr>
            <p:cNvSpPr/>
            <p:nvPr/>
          </p:nvSpPr>
          <p:spPr>
            <a:xfrm>
              <a:off x="4937763" y="1713424"/>
              <a:ext cx="1193700" cy="1193700"/>
            </a:xfrm>
            <a:prstGeom prst="ellipse">
              <a:avLst/>
            </a:pr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100" name="Google Shape;886;p27">
              <a:extLst>
                <a:ext uri="{FF2B5EF4-FFF2-40B4-BE49-F238E27FC236}">
                  <a16:creationId xmlns:a16="http://schemas.microsoft.com/office/drawing/2014/main" id="{62F139B9-A4E9-44F1-8E41-6BFD878FB99D}"/>
                </a:ext>
              </a:extLst>
            </p:cNvPr>
            <p:cNvSpPr/>
            <p:nvPr/>
          </p:nvSpPr>
          <p:spPr>
            <a:xfrm>
              <a:off x="5085938" y="1880433"/>
              <a:ext cx="915287" cy="816600"/>
            </a:xfrm>
            <a:prstGeom prst="ellipse">
              <a:avLst/>
            </a:prstGeom>
            <a:solidFill>
              <a:schemeClr val="lt1"/>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101" name="Google Shape;887;p27">
              <a:extLst>
                <a:ext uri="{FF2B5EF4-FFF2-40B4-BE49-F238E27FC236}">
                  <a16:creationId xmlns:a16="http://schemas.microsoft.com/office/drawing/2014/main" id="{9FA3ECA5-0D92-4FCB-B8CB-A037DE91F4FE}"/>
                </a:ext>
              </a:extLst>
            </p:cNvPr>
            <p:cNvSpPr txBox="1"/>
            <p:nvPr/>
          </p:nvSpPr>
          <p:spPr>
            <a:xfrm>
              <a:off x="5029040" y="2002039"/>
              <a:ext cx="999151" cy="4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accent4"/>
                  </a:solidFill>
                  <a:latin typeface="Bahnschrift SemiBold SemiConden" panose="020B0502040204020203" pitchFamily="34" charset="0"/>
                  <a:ea typeface="Fira Sans Condensed"/>
                  <a:cs typeface="Fira Sans Condensed"/>
                  <a:sym typeface="Fira Sans Condensed"/>
                </a:rPr>
                <a:t>2018</a:t>
              </a:r>
              <a:endParaRPr sz="2800" b="1" dirty="0">
                <a:solidFill>
                  <a:schemeClr val="accent4"/>
                </a:solidFill>
                <a:latin typeface="Bahnschrift SemiBold SemiConden" panose="020B0502040204020203" pitchFamily="34" charset="0"/>
                <a:ea typeface="Fira Sans Condensed"/>
                <a:cs typeface="Fira Sans Condensed"/>
                <a:sym typeface="Fira Sans Condensed"/>
              </a:endParaRPr>
            </a:p>
          </p:txBody>
        </p:sp>
        <p:sp>
          <p:nvSpPr>
            <p:cNvPr id="109" name="Google Shape;889;p27">
              <a:extLst>
                <a:ext uri="{FF2B5EF4-FFF2-40B4-BE49-F238E27FC236}">
                  <a16:creationId xmlns:a16="http://schemas.microsoft.com/office/drawing/2014/main" id="{9675B37B-2E13-4F2C-9AFE-9E6C8D238C2F}"/>
                </a:ext>
              </a:extLst>
            </p:cNvPr>
            <p:cNvSpPr/>
            <p:nvPr/>
          </p:nvSpPr>
          <p:spPr>
            <a:xfrm>
              <a:off x="5456455" y="3236412"/>
              <a:ext cx="156600" cy="156600"/>
            </a:xfrm>
            <a:prstGeom prst="ellipse">
              <a:avLst/>
            </a:pr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111" name="Google Shape;890;p27">
              <a:extLst>
                <a:ext uri="{FF2B5EF4-FFF2-40B4-BE49-F238E27FC236}">
                  <a16:creationId xmlns:a16="http://schemas.microsoft.com/office/drawing/2014/main" id="{FAB4B5CF-947F-4982-8AB0-88C9A1977E47}"/>
                </a:ext>
              </a:extLst>
            </p:cNvPr>
            <p:cNvSpPr/>
            <p:nvPr/>
          </p:nvSpPr>
          <p:spPr>
            <a:xfrm>
              <a:off x="7454800" y="3196351"/>
              <a:ext cx="236400" cy="236400"/>
            </a:xfrm>
            <a:prstGeom prst="ellipse">
              <a:avLst/>
            </a:prstGeom>
            <a:gradFill>
              <a:gsLst>
                <a:gs pos="0">
                  <a:srgbClr val="FAFAFA"/>
                </a:gs>
                <a:gs pos="100000">
                  <a:srgbClr val="B9B9B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grpSp>
          <p:nvGrpSpPr>
            <p:cNvPr id="112" name="Google Shape;891;p27">
              <a:extLst>
                <a:ext uri="{FF2B5EF4-FFF2-40B4-BE49-F238E27FC236}">
                  <a16:creationId xmlns:a16="http://schemas.microsoft.com/office/drawing/2014/main" id="{F7D766AF-33AD-483E-A58E-F88E74E1D364}"/>
                </a:ext>
              </a:extLst>
            </p:cNvPr>
            <p:cNvGrpSpPr/>
            <p:nvPr/>
          </p:nvGrpSpPr>
          <p:grpSpPr>
            <a:xfrm>
              <a:off x="6853325" y="1590676"/>
              <a:ext cx="1790625" cy="1605243"/>
              <a:chOff x="6853325" y="1590676"/>
              <a:chExt cx="1790625" cy="1605243"/>
            </a:xfrm>
          </p:grpSpPr>
          <p:cxnSp>
            <p:nvCxnSpPr>
              <p:cNvPr id="130" name="Google Shape;892;p27">
                <a:extLst>
                  <a:ext uri="{FF2B5EF4-FFF2-40B4-BE49-F238E27FC236}">
                    <a16:creationId xmlns:a16="http://schemas.microsoft.com/office/drawing/2014/main" id="{E10D7C3E-A457-482A-9EE2-1E992151C833}"/>
                  </a:ext>
                </a:extLst>
              </p:cNvPr>
              <p:cNvCxnSpPr/>
              <p:nvPr/>
            </p:nvCxnSpPr>
            <p:spPr>
              <a:xfrm>
                <a:off x="7573094" y="3021319"/>
                <a:ext cx="0" cy="174600"/>
              </a:xfrm>
              <a:prstGeom prst="straightConnector1">
                <a:avLst/>
              </a:prstGeom>
              <a:noFill/>
              <a:ln w="19050" cap="flat" cmpd="sng">
                <a:solidFill>
                  <a:schemeClr val="dk2"/>
                </a:solidFill>
                <a:prstDash val="solid"/>
                <a:round/>
                <a:headEnd type="none" w="med" len="med"/>
                <a:tailEnd type="none" w="med" len="med"/>
              </a:ln>
            </p:spPr>
          </p:cxnSp>
          <p:sp>
            <p:nvSpPr>
              <p:cNvPr id="133" name="Google Shape;893;p27">
                <a:extLst>
                  <a:ext uri="{FF2B5EF4-FFF2-40B4-BE49-F238E27FC236}">
                    <a16:creationId xmlns:a16="http://schemas.microsoft.com/office/drawing/2014/main" id="{3074E489-A5DC-4D9C-B895-85E8BFF08C39}"/>
                  </a:ext>
                </a:extLst>
              </p:cNvPr>
              <p:cNvSpPr/>
              <p:nvPr/>
            </p:nvSpPr>
            <p:spPr>
              <a:xfrm>
                <a:off x="6853325" y="1590676"/>
                <a:ext cx="1439100" cy="1439100"/>
              </a:xfrm>
              <a:prstGeom prst="arc">
                <a:avLst>
                  <a:gd name="adj1" fmla="val 5393301"/>
                  <a:gd name="adj2" fmla="val 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cxnSp>
            <p:nvCxnSpPr>
              <p:cNvPr id="134" name="Google Shape;894;p27">
                <a:extLst>
                  <a:ext uri="{FF2B5EF4-FFF2-40B4-BE49-F238E27FC236}">
                    <a16:creationId xmlns:a16="http://schemas.microsoft.com/office/drawing/2014/main" id="{8A917555-C41C-42DC-A4CD-9079E07EBED0}"/>
                  </a:ext>
                </a:extLst>
              </p:cNvPr>
              <p:cNvCxnSpPr/>
              <p:nvPr/>
            </p:nvCxnSpPr>
            <p:spPr>
              <a:xfrm rot="10800000">
                <a:off x="8286650" y="2307257"/>
                <a:ext cx="357300" cy="0"/>
              </a:xfrm>
              <a:prstGeom prst="straightConnector1">
                <a:avLst/>
              </a:prstGeom>
              <a:noFill/>
              <a:ln w="19050" cap="flat" cmpd="sng">
                <a:solidFill>
                  <a:schemeClr val="dk2"/>
                </a:solidFill>
                <a:prstDash val="solid"/>
                <a:round/>
                <a:headEnd type="oval" w="med" len="med"/>
                <a:tailEnd type="none" w="med" len="med"/>
              </a:ln>
            </p:spPr>
          </p:cxnSp>
        </p:grpSp>
        <p:sp>
          <p:nvSpPr>
            <p:cNvPr id="114" name="Google Shape;895;p27">
              <a:extLst>
                <a:ext uri="{FF2B5EF4-FFF2-40B4-BE49-F238E27FC236}">
                  <a16:creationId xmlns:a16="http://schemas.microsoft.com/office/drawing/2014/main" id="{145A710E-3ADA-4773-813B-464BC88747D8}"/>
                </a:ext>
              </a:extLst>
            </p:cNvPr>
            <p:cNvSpPr/>
            <p:nvPr/>
          </p:nvSpPr>
          <p:spPr>
            <a:xfrm>
              <a:off x="6976113" y="1713424"/>
              <a:ext cx="1193700" cy="1193700"/>
            </a:xfrm>
            <a:prstGeom prst="ellipse">
              <a:avLst/>
            </a:prstGeom>
            <a:gradFill>
              <a:gsLst>
                <a:gs pos="0">
                  <a:schemeClr val="accent6"/>
                </a:gs>
                <a:gs pos="100000">
                  <a:schemeClr val="accent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115" name="Google Shape;896;p27">
              <a:extLst>
                <a:ext uri="{FF2B5EF4-FFF2-40B4-BE49-F238E27FC236}">
                  <a16:creationId xmlns:a16="http://schemas.microsoft.com/office/drawing/2014/main" id="{7E6A5080-5C6D-4A10-BD40-0DE210951CDF}"/>
                </a:ext>
              </a:extLst>
            </p:cNvPr>
            <p:cNvSpPr/>
            <p:nvPr/>
          </p:nvSpPr>
          <p:spPr>
            <a:xfrm>
              <a:off x="7110803" y="1880434"/>
              <a:ext cx="926399" cy="816600"/>
            </a:xfrm>
            <a:prstGeom prst="ellipse">
              <a:avLst/>
            </a:prstGeom>
            <a:solidFill>
              <a:schemeClr val="lt1"/>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sp>
          <p:nvSpPr>
            <p:cNvPr id="117" name="Google Shape;897;p27">
              <a:extLst>
                <a:ext uri="{FF2B5EF4-FFF2-40B4-BE49-F238E27FC236}">
                  <a16:creationId xmlns:a16="http://schemas.microsoft.com/office/drawing/2014/main" id="{654FCFA9-471E-478E-90FF-40E0A3747C45}"/>
                </a:ext>
              </a:extLst>
            </p:cNvPr>
            <p:cNvSpPr txBox="1"/>
            <p:nvPr/>
          </p:nvSpPr>
          <p:spPr>
            <a:xfrm>
              <a:off x="7067390" y="2012869"/>
              <a:ext cx="1010262" cy="4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accent5"/>
                  </a:solidFill>
                  <a:latin typeface="Bahnschrift SemiBold SemiConden" panose="020B0502040204020203" pitchFamily="34" charset="0"/>
                  <a:ea typeface="Fira Sans Condensed"/>
                  <a:cs typeface="Fira Sans Condensed"/>
                  <a:sym typeface="Fira Sans Condensed"/>
                </a:rPr>
                <a:t>2019</a:t>
              </a:r>
              <a:endParaRPr sz="3200" b="1" dirty="0">
                <a:solidFill>
                  <a:schemeClr val="accent5"/>
                </a:solidFill>
                <a:latin typeface="Bahnschrift SemiBold SemiConden" panose="020B0502040204020203" pitchFamily="34" charset="0"/>
                <a:ea typeface="Fira Sans Condensed"/>
                <a:cs typeface="Fira Sans Condensed"/>
                <a:sym typeface="Fira Sans Condensed"/>
              </a:endParaRPr>
            </a:p>
          </p:txBody>
        </p:sp>
        <p:sp>
          <p:nvSpPr>
            <p:cNvPr id="128" name="Google Shape;899;p27">
              <a:extLst>
                <a:ext uri="{FF2B5EF4-FFF2-40B4-BE49-F238E27FC236}">
                  <a16:creationId xmlns:a16="http://schemas.microsoft.com/office/drawing/2014/main" id="{20BAF452-EE78-4648-BE2C-03DFA68315E8}"/>
                </a:ext>
              </a:extLst>
            </p:cNvPr>
            <p:cNvSpPr/>
            <p:nvPr/>
          </p:nvSpPr>
          <p:spPr>
            <a:xfrm>
              <a:off x="7494805" y="3236412"/>
              <a:ext cx="156600" cy="156600"/>
            </a:xfrm>
            <a:prstGeom prst="ellipse">
              <a:avLst/>
            </a:prstGeom>
            <a:gradFill>
              <a:gsLst>
                <a:gs pos="0">
                  <a:schemeClr val="accent6"/>
                </a:gs>
                <a:gs pos="100000">
                  <a:schemeClr val="accent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Bahnschrift SemiBold SemiConden" panose="020B0502040204020203" pitchFamily="34" charset="0"/>
              </a:endParaRPr>
            </a:p>
          </p:txBody>
        </p:sp>
      </p:grpSp>
      <p:cxnSp>
        <p:nvCxnSpPr>
          <p:cNvPr id="145" name="Google Shape;892;p27">
            <a:extLst>
              <a:ext uri="{FF2B5EF4-FFF2-40B4-BE49-F238E27FC236}">
                <a16:creationId xmlns:a16="http://schemas.microsoft.com/office/drawing/2014/main" id="{78F1D507-799A-4B50-9926-28B386736C4A}"/>
              </a:ext>
            </a:extLst>
          </p:cNvPr>
          <p:cNvCxnSpPr/>
          <p:nvPr/>
        </p:nvCxnSpPr>
        <p:spPr>
          <a:xfrm>
            <a:off x="8452418" y="3558654"/>
            <a:ext cx="0" cy="248009"/>
          </a:xfrm>
          <a:prstGeom prst="straightConnector1">
            <a:avLst/>
          </a:prstGeom>
          <a:noFill/>
          <a:ln w="19050" cap="flat" cmpd="sng">
            <a:solidFill>
              <a:schemeClr val="dk2"/>
            </a:solidFill>
            <a:prstDash val="solid"/>
            <a:round/>
            <a:headEnd type="none" w="med" len="med"/>
            <a:tailEnd type="none" w="med" len="med"/>
          </a:ln>
        </p:spPr>
      </p:cxnSp>
      <p:cxnSp>
        <p:nvCxnSpPr>
          <p:cNvPr id="147" name="Google Shape;894;p27">
            <a:extLst>
              <a:ext uri="{FF2B5EF4-FFF2-40B4-BE49-F238E27FC236}">
                <a16:creationId xmlns:a16="http://schemas.microsoft.com/office/drawing/2014/main" id="{BB029DAD-B3C7-4300-839E-EC0CDFDE4635}"/>
              </a:ext>
            </a:extLst>
          </p:cNvPr>
          <p:cNvCxnSpPr/>
          <p:nvPr/>
        </p:nvCxnSpPr>
        <p:spPr>
          <a:xfrm rot="10800000">
            <a:off x="9050763" y="2797033"/>
            <a:ext cx="414078" cy="0"/>
          </a:xfrm>
          <a:prstGeom prst="straightConnector1">
            <a:avLst/>
          </a:prstGeom>
          <a:noFill/>
          <a:ln w="19050" cap="flat" cmpd="sng">
            <a:solidFill>
              <a:schemeClr val="dk2"/>
            </a:solidFill>
            <a:prstDash val="solid"/>
            <a:round/>
            <a:headEnd type="oval" w="med" len="med"/>
            <a:tailEnd type="none" w="med" len="med"/>
          </a:ln>
        </p:spPr>
      </p:cxnSp>
      <p:cxnSp>
        <p:nvCxnSpPr>
          <p:cNvPr id="155" name="Google Shape;892;p27">
            <a:extLst>
              <a:ext uri="{FF2B5EF4-FFF2-40B4-BE49-F238E27FC236}">
                <a16:creationId xmlns:a16="http://schemas.microsoft.com/office/drawing/2014/main" id="{B8570F5F-E1E6-44E7-9F89-1CC7864BFDE2}"/>
              </a:ext>
            </a:extLst>
          </p:cNvPr>
          <p:cNvCxnSpPr/>
          <p:nvPr/>
        </p:nvCxnSpPr>
        <p:spPr>
          <a:xfrm>
            <a:off x="10217048" y="3506518"/>
            <a:ext cx="0" cy="248009"/>
          </a:xfrm>
          <a:prstGeom prst="straightConnector1">
            <a:avLst/>
          </a:prstGeom>
          <a:noFill/>
          <a:ln w="19050" cap="flat" cmpd="sng">
            <a:solidFill>
              <a:schemeClr val="dk2"/>
            </a:solidFill>
            <a:prstDash val="solid"/>
            <a:round/>
            <a:headEnd type="none" w="med" len="med"/>
            <a:tailEnd type="none" w="med" len="med"/>
          </a:ln>
        </p:spPr>
      </p:cxnSp>
      <p:cxnSp>
        <p:nvCxnSpPr>
          <p:cNvPr id="157" name="Google Shape;894;p27">
            <a:extLst>
              <a:ext uri="{FF2B5EF4-FFF2-40B4-BE49-F238E27FC236}">
                <a16:creationId xmlns:a16="http://schemas.microsoft.com/office/drawing/2014/main" id="{1D45B8B2-4528-4F81-BF3F-A609D741535C}"/>
              </a:ext>
            </a:extLst>
          </p:cNvPr>
          <p:cNvCxnSpPr/>
          <p:nvPr/>
        </p:nvCxnSpPr>
        <p:spPr>
          <a:xfrm rot="10800000">
            <a:off x="10815396" y="2817087"/>
            <a:ext cx="414078" cy="0"/>
          </a:xfrm>
          <a:prstGeom prst="straightConnector1">
            <a:avLst/>
          </a:prstGeom>
          <a:noFill/>
          <a:ln w="19050" cap="flat" cmpd="sng">
            <a:solidFill>
              <a:schemeClr val="dk2"/>
            </a:solidFill>
            <a:prstDash val="solid"/>
            <a:round/>
            <a:headEnd type="oval" w="med" len="med"/>
            <a:tailEnd type="none" w="med" len="med"/>
          </a:ln>
        </p:spPr>
      </p:cxnSp>
      <p:sp>
        <p:nvSpPr>
          <p:cNvPr id="160" name="Google Shape;899;p27">
            <a:extLst>
              <a:ext uri="{FF2B5EF4-FFF2-40B4-BE49-F238E27FC236}">
                <a16:creationId xmlns:a16="http://schemas.microsoft.com/office/drawing/2014/main" id="{766FF654-1894-4F85-98B4-7898FA249FAA}"/>
              </a:ext>
            </a:extLst>
          </p:cNvPr>
          <p:cNvSpPr/>
          <p:nvPr/>
        </p:nvSpPr>
        <p:spPr>
          <a:xfrm>
            <a:off x="10114287" y="3751887"/>
            <a:ext cx="181485" cy="222441"/>
          </a:xfrm>
          <a:prstGeom prst="ellipse">
            <a:avLst/>
          </a:prstGeom>
          <a:gradFill>
            <a:gsLst>
              <a:gs pos="0">
                <a:schemeClr val="accent6"/>
              </a:gs>
              <a:gs pos="100000">
                <a:schemeClr val="accent5"/>
              </a:gs>
            </a:gsLst>
            <a:lin ang="2700006" scaled="0"/>
          </a:gradFill>
          <a:ln w="28575">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3;p27">
            <a:extLst>
              <a:ext uri="{FF2B5EF4-FFF2-40B4-BE49-F238E27FC236}">
                <a16:creationId xmlns:a16="http://schemas.microsoft.com/office/drawing/2014/main" id="{F66B0B60-10B7-47CB-92BD-AF22D3FEEA12}"/>
              </a:ext>
            </a:extLst>
          </p:cNvPr>
          <p:cNvSpPr/>
          <p:nvPr/>
        </p:nvSpPr>
        <p:spPr>
          <a:xfrm>
            <a:off x="7841588" y="2029325"/>
            <a:ext cx="1241633" cy="1522284"/>
          </a:xfrm>
          <a:prstGeom prst="arc">
            <a:avLst>
              <a:gd name="adj1" fmla="val 5393301"/>
              <a:gd name="adj2" fmla="val 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5;p27">
            <a:extLst>
              <a:ext uri="{FF2B5EF4-FFF2-40B4-BE49-F238E27FC236}">
                <a16:creationId xmlns:a16="http://schemas.microsoft.com/office/drawing/2014/main" id="{DE242D2F-EAD1-4E79-95B7-690A1C4FAF42}"/>
              </a:ext>
            </a:extLst>
          </p:cNvPr>
          <p:cNvSpPr/>
          <p:nvPr/>
        </p:nvSpPr>
        <p:spPr>
          <a:xfrm>
            <a:off x="7923466" y="2135106"/>
            <a:ext cx="1029906" cy="1262699"/>
          </a:xfrm>
          <a:prstGeom prst="ellipse">
            <a:avLst/>
          </a:pr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6;p27">
            <a:extLst>
              <a:ext uri="{FF2B5EF4-FFF2-40B4-BE49-F238E27FC236}">
                <a16:creationId xmlns:a16="http://schemas.microsoft.com/office/drawing/2014/main" id="{D5780439-EB00-4E00-8536-CF437698391B}"/>
              </a:ext>
            </a:extLst>
          </p:cNvPr>
          <p:cNvSpPr/>
          <p:nvPr/>
        </p:nvSpPr>
        <p:spPr>
          <a:xfrm>
            <a:off x="8014017" y="2322651"/>
            <a:ext cx="817162" cy="863802"/>
          </a:xfrm>
          <a:prstGeom prst="ellipse">
            <a:avLst/>
          </a:prstGeom>
          <a:solidFill>
            <a:schemeClr val="lt1"/>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67;p27">
            <a:extLst>
              <a:ext uri="{FF2B5EF4-FFF2-40B4-BE49-F238E27FC236}">
                <a16:creationId xmlns:a16="http://schemas.microsoft.com/office/drawing/2014/main" id="{ACD2E41B-F679-43EC-9DEC-7BFF5157EB73}"/>
              </a:ext>
            </a:extLst>
          </p:cNvPr>
          <p:cNvSpPr txBox="1"/>
          <p:nvPr/>
        </p:nvSpPr>
        <p:spPr>
          <a:xfrm>
            <a:off x="7936880" y="2436953"/>
            <a:ext cx="972944" cy="51504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accent1"/>
                </a:solidFill>
                <a:latin typeface="Bahnschrift SemiBold SemiConden" panose="020B0502040204020203" pitchFamily="34" charset="0"/>
                <a:ea typeface="Fira Sans Condensed"/>
                <a:cs typeface="Fira Sans Condensed"/>
                <a:sym typeface="Fira Sans Condensed"/>
              </a:rPr>
              <a:t>2020</a:t>
            </a:r>
            <a:endParaRPr sz="2800" b="1" dirty="0">
              <a:solidFill>
                <a:schemeClr val="accent1"/>
              </a:solidFill>
              <a:latin typeface="Bahnschrift SemiBold SemiConden" panose="020B0502040204020203" pitchFamily="34" charset="0"/>
              <a:ea typeface="Fira Sans Condensed"/>
              <a:cs typeface="Fira Sans Condensed"/>
              <a:sym typeface="Fira Sans Condensed"/>
            </a:endParaRPr>
          </a:p>
        </p:txBody>
      </p:sp>
      <p:sp>
        <p:nvSpPr>
          <p:cNvPr id="169" name="Google Shape;869;p27">
            <a:extLst>
              <a:ext uri="{FF2B5EF4-FFF2-40B4-BE49-F238E27FC236}">
                <a16:creationId xmlns:a16="http://schemas.microsoft.com/office/drawing/2014/main" id="{B0147414-19AF-4EAE-A519-77135F966BE0}"/>
              </a:ext>
            </a:extLst>
          </p:cNvPr>
          <p:cNvSpPr/>
          <p:nvPr/>
        </p:nvSpPr>
        <p:spPr>
          <a:xfrm>
            <a:off x="8370985" y="3842376"/>
            <a:ext cx="147373" cy="188201"/>
          </a:xfrm>
          <a:prstGeom prst="ellipse">
            <a:avLst/>
          </a:prstGeom>
          <a:gradFill>
            <a:gsLst>
              <a:gs pos="0">
                <a:schemeClr val="accent1"/>
              </a:gs>
              <a:gs pos="100000">
                <a:schemeClr val="lt2"/>
              </a:gs>
            </a:gsLst>
            <a:lin ang="0" scaled="0"/>
          </a:gradFill>
          <a:ln w="381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83;p27">
            <a:extLst>
              <a:ext uri="{FF2B5EF4-FFF2-40B4-BE49-F238E27FC236}">
                <a16:creationId xmlns:a16="http://schemas.microsoft.com/office/drawing/2014/main" id="{E27E92BC-CE67-4395-8E6A-0A8BE402CAC9}"/>
              </a:ext>
            </a:extLst>
          </p:cNvPr>
          <p:cNvSpPr/>
          <p:nvPr/>
        </p:nvSpPr>
        <p:spPr>
          <a:xfrm>
            <a:off x="9566198" y="1957135"/>
            <a:ext cx="1241633" cy="1522284"/>
          </a:xfrm>
          <a:prstGeom prst="arc">
            <a:avLst>
              <a:gd name="adj1" fmla="val 5393301"/>
              <a:gd name="adj2" fmla="val 605211"/>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85;p27">
            <a:extLst>
              <a:ext uri="{FF2B5EF4-FFF2-40B4-BE49-F238E27FC236}">
                <a16:creationId xmlns:a16="http://schemas.microsoft.com/office/drawing/2014/main" id="{9D39F6BA-8917-4F0D-9E54-CACB3F7ABFB4}"/>
              </a:ext>
            </a:extLst>
          </p:cNvPr>
          <p:cNvSpPr/>
          <p:nvPr/>
        </p:nvSpPr>
        <p:spPr>
          <a:xfrm>
            <a:off x="9684170" y="2050884"/>
            <a:ext cx="1029906" cy="1262699"/>
          </a:xfrm>
          <a:prstGeom prst="ellipse">
            <a:avLst/>
          </a:pr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76;p27">
            <a:extLst>
              <a:ext uri="{FF2B5EF4-FFF2-40B4-BE49-F238E27FC236}">
                <a16:creationId xmlns:a16="http://schemas.microsoft.com/office/drawing/2014/main" id="{62676E1E-6177-4508-BA78-24A7A25C5AE6}"/>
              </a:ext>
            </a:extLst>
          </p:cNvPr>
          <p:cNvSpPr/>
          <p:nvPr/>
        </p:nvSpPr>
        <p:spPr>
          <a:xfrm>
            <a:off x="9764923" y="2189746"/>
            <a:ext cx="834899" cy="962526"/>
          </a:xfrm>
          <a:prstGeom prst="ellipse">
            <a:avLst/>
          </a:prstGeom>
          <a:solidFill>
            <a:schemeClr val="lt1"/>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7;p27">
            <a:extLst>
              <a:ext uri="{FF2B5EF4-FFF2-40B4-BE49-F238E27FC236}">
                <a16:creationId xmlns:a16="http://schemas.microsoft.com/office/drawing/2014/main" id="{1BCC353B-6F03-490F-8D7D-4DD31DB73F50}"/>
              </a:ext>
            </a:extLst>
          </p:cNvPr>
          <p:cNvSpPr txBox="1"/>
          <p:nvPr/>
        </p:nvSpPr>
        <p:spPr>
          <a:xfrm>
            <a:off x="9722527" y="2364762"/>
            <a:ext cx="949189" cy="51504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accent4"/>
                </a:solidFill>
                <a:latin typeface="Bahnschrift SemiBold SemiConden" panose="020B0502040204020203" pitchFamily="34" charset="0"/>
                <a:ea typeface="Fira Sans Condensed"/>
                <a:cs typeface="Fira Sans Condensed"/>
                <a:sym typeface="Fira Sans Condensed"/>
              </a:rPr>
              <a:t>2021</a:t>
            </a:r>
            <a:endParaRPr sz="2800" b="1" dirty="0">
              <a:solidFill>
                <a:schemeClr val="accent4"/>
              </a:solidFill>
              <a:latin typeface="Bahnschrift SemiBold SemiConden" panose="020B0502040204020203" pitchFamily="34" charset="0"/>
              <a:ea typeface="Fira Sans Condensed"/>
              <a:cs typeface="Fira Sans Condensed"/>
              <a:sym typeface="Fira Sans Condensed"/>
            </a:endParaRPr>
          </a:p>
        </p:txBody>
      </p:sp>
      <p:sp>
        <p:nvSpPr>
          <p:cNvPr id="181" name="Google Shape;868;p27">
            <a:extLst>
              <a:ext uri="{FF2B5EF4-FFF2-40B4-BE49-F238E27FC236}">
                <a16:creationId xmlns:a16="http://schemas.microsoft.com/office/drawing/2014/main" id="{AFC6210D-B0C7-46A5-9836-A684038D0E5C}"/>
              </a:ext>
            </a:extLst>
          </p:cNvPr>
          <p:cNvSpPr txBox="1"/>
          <p:nvPr/>
        </p:nvSpPr>
        <p:spPr>
          <a:xfrm>
            <a:off x="4146883" y="4254287"/>
            <a:ext cx="1652777" cy="5302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b="1" dirty="0">
                <a:solidFill>
                  <a:schemeClr val="dk1"/>
                </a:solidFill>
                <a:latin typeface="Bahnschrift SemiBold SemiConden" panose="020B0502040204020203" pitchFamily="34" charset="0"/>
                <a:ea typeface="Roboto"/>
                <a:cs typeface="Roboto"/>
                <a:sym typeface="Roboto"/>
              </a:rPr>
              <a:t>R$ 250.506,56</a:t>
            </a:r>
            <a:endParaRPr b="1" dirty="0">
              <a:solidFill>
                <a:schemeClr val="dk1"/>
              </a:solidFill>
              <a:latin typeface="Bahnschrift SemiBold SemiConden" panose="020B0502040204020203" pitchFamily="34" charset="0"/>
              <a:ea typeface="Roboto"/>
              <a:cs typeface="Roboto"/>
              <a:sym typeface="Roboto"/>
            </a:endParaRPr>
          </a:p>
        </p:txBody>
      </p:sp>
      <p:sp>
        <p:nvSpPr>
          <p:cNvPr id="182" name="Google Shape;868;p27">
            <a:extLst>
              <a:ext uri="{FF2B5EF4-FFF2-40B4-BE49-F238E27FC236}">
                <a16:creationId xmlns:a16="http://schemas.microsoft.com/office/drawing/2014/main" id="{F4C45525-0991-4277-95C2-36ACE931B99A}"/>
              </a:ext>
            </a:extLst>
          </p:cNvPr>
          <p:cNvSpPr txBox="1"/>
          <p:nvPr/>
        </p:nvSpPr>
        <p:spPr>
          <a:xfrm>
            <a:off x="5887452" y="4202149"/>
            <a:ext cx="1652777" cy="5302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b="1" dirty="0">
                <a:solidFill>
                  <a:schemeClr val="dk1"/>
                </a:solidFill>
                <a:latin typeface="Bahnschrift SemiBold SemiConden" panose="020B0502040204020203" pitchFamily="34" charset="0"/>
                <a:ea typeface="Roboto"/>
                <a:cs typeface="Roboto"/>
                <a:sym typeface="Roboto"/>
              </a:rPr>
              <a:t>R$ 412.676,12</a:t>
            </a:r>
            <a:endParaRPr b="1" dirty="0">
              <a:solidFill>
                <a:schemeClr val="dk1"/>
              </a:solidFill>
              <a:latin typeface="Bahnschrift SemiBold SemiConden" panose="020B0502040204020203" pitchFamily="34" charset="0"/>
              <a:ea typeface="Roboto"/>
              <a:cs typeface="Roboto"/>
              <a:sym typeface="Roboto"/>
            </a:endParaRPr>
          </a:p>
        </p:txBody>
      </p:sp>
      <p:sp>
        <p:nvSpPr>
          <p:cNvPr id="183" name="Google Shape;868;p27">
            <a:extLst>
              <a:ext uri="{FF2B5EF4-FFF2-40B4-BE49-F238E27FC236}">
                <a16:creationId xmlns:a16="http://schemas.microsoft.com/office/drawing/2014/main" id="{2BB38C84-1658-43A9-8094-EF0810713FD0}"/>
              </a:ext>
            </a:extLst>
          </p:cNvPr>
          <p:cNvSpPr txBox="1"/>
          <p:nvPr/>
        </p:nvSpPr>
        <p:spPr>
          <a:xfrm>
            <a:off x="7676146" y="4198140"/>
            <a:ext cx="1652777" cy="5302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b="1" dirty="0">
                <a:solidFill>
                  <a:schemeClr val="dk1"/>
                </a:solidFill>
                <a:latin typeface="Bahnschrift SemiBold SemiConden" panose="020B0502040204020203" pitchFamily="34" charset="0"/>
                <a:ea typeface="Roboto"/>
                <a:cs typeface="Roboto"/>
                <a:sym typeface="Roboto"/>
              </a:rPr>
              <a:t>R$ 414.306,88</a:t>
            </a:r>
            <a:endParaRPr b="1" dirty="0">
              <a:solidFill>
                <a:schemeClr val="dk1"/>
              </a:solidFill>
              <a:latin typeface="Bahnschrift SemiBold SemiConden" panose="020B0502040204020203" pitchFamily="34" charset="0"/>
              <a:ea typeface="Roboto"/>
              <a:cs typeface="Roboto"/>
              <a:sym typeface="Roboto"/>
            </a:endParaRPr>
          </a:p>
        </p:txBody>
      </p:sp>
      <p:sp>
        <p:nvSpPr>
          <p:cNvPr id="185" name="Google Shape;868;p27">
            <a:extLst>
              <a:ext uri="{FF2B5EF4-FFF2-40B4-BE49-F238E27FC236}">
                <a16:creationId xmlns:a16="http://schemas.microsoft.com/office/drawing/2014/main" id="{3E939CDB-3DB0-4304-BDE7-D474BA59F650}"/>
              </a:ext>
            </a:extLst>
          </p:cNvPr>
          <p:cNvSpPr txBox="1"/>
          <p:nvPr/>
        </p:nvSpPr>
        <p:spPr>
          <a:xfrm>
            <a:off x="2294019" y="4278350"/>
            <a:ext cx="1652777" cy="5302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b="1" dirty="0">
                <a:solidFill>
                  <a:schemeClr val="dk1"/>
                </a:solidFill>
                <a:latin typeface="Bahnschrift SemiBold SemiConden" panose="020B0502040204020203" pitchFamily="34" charset="0"/>
                <a:ea typeface="Roboto"/>
                <a:cs typeface="Roboto"/>
                <a:sym typeface="Roboto"/>
              </a:rPr>
              <a:t>R$ 193.324,23</a:t>
            </a:r>
            <a:endParaRPr b="1" dirty="0">
              <a:solidFill>
                <a:schemeClr val="dk1"/>
              </a:solidFill>
              <a:latin typeface="Bahnschrift SemiBold SemiConden" panose="020B0502040204020203" pitchFamily="34" charset="0"/>
              <a:ea typeface="Roboto"/>
              <a:cs typeface="Roboto"/>
              <a:sym typeface="Roboto"/>
            </a:endParaRPr>
          </a:p>
        </p:txBody>
      </p:sp>
      <p:sp>
        <p:nvSpPr>
          <p:cNvPr id="72" name="Retângulo: Cantos Arredondados 71">
            <a:extLst>
              <a:ext uri="{FF2B5EF4-FFF2-40B4-BE49-F238E27FC236}">
                <a16:creationId xmlns:a16="http://schemas.microsoft.com/office/drawing/2014/main" id="{902D5C2D-F72C-4892-A20F-D7436EC6CAA4}"/>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CaixaDeTexto 72">
            <a:extLst>
              <a:ext uri="{FF2B5EF4-FFF2-40B4-BE49-F238E27FC236}">
                <a16:creationId xmlns:a16="http://schemas.microsoft.com/office/drawing/2014/main" id="{32A1D664-1B48-45D5-B49E-0D5124B7EE83}"/>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74" name="Retângulo: Cantos Arredondados 73">
            <a:extLst>
              <a:ext uri="{FF2B5EF4-FFF2-40B4-BE49-F238E27FC236}">
                <a16:creationId xmlns:a16="http://schemas.microsoft.com/office/drawing/2014/main" id="{F3CF2D6A-23B9-4884-8D99-8EEDF964967F}"/>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Retângulo: Cantos Arredondados 74">
            <a:extLst>
              <a:ext uri="{FF2B5EF4-FFF2-40B4-BE49-F238E27FC236}">
                <a16:creationId xmlns:a16="http://schemas.microsoft.com/office/drawing/2014/main" id="{F7D4AA19-6209-49CC-B919-50AE4A62B96A}"/>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Retângulo: Cantos Arredondados 75">
            <a:extLst>
              <a:ext uri="{FF2B5EF4-FFF2-40B4-BE49-F238E27FC236}">
                <a16:creationId xmlns:a16="http://schemas.microsoft.com/office/drawing/2014/main" id="{4768301F-ECCF-4B9A-9FBA-052440A2A852}"/>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Retângulo: Cantos Arredondados 76">
            <a:extLst>
              <a:ext uri="{FF2B5EF4-FFF2-40B4-BE49-F238E27FC236}">
                <a16:creationId xmlns:a16="http://schemas.microsoft.com/office/drawing/2014/main" id="{8BF4D3E4-2277-45C7-8AEC-54D79346C0F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8" name="Retângulo: Cantos Arredondados 77">
            <a:extLst>
              <a:ext uri="{FF2B5EF4-FFF2-40B4-BE49-F238E27FC236}">
                <a16:creationId xmlns:a16="http://schemas.microsoft.com/office/drawing/2014/main" id="{1ACDD2A0-33DD-4857-B3A5-B9017ECF56C4}"/>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CaixaDeTexto 78">
            <a:extLst>
              <a:ext uri="{FF2B5EF4-FFF2-40B4-BE49-F238E27FC236}">
                <a16:creationId xmlns:a16="http://schemas.microsoft.com/office/drawing/2014/main" id="{EEB9FB59-8388-4316-98C1-FD3BC6B218F9}"/>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80" name="CaixaDeTexto 79">
            <a:extLst>
              <a:ext uri="{FF2B5EF4-FFF2-40B4-BE49-F238E27FC236}">
                <a16:creationId xmlns:a16="http://schemas.microsoft.com/office/drawing/2014/main" id="{D088B1AE-F3E7-45B2-BECD-010DA04BAC8A}"/>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81" name="CaixaDeTexto 80">
            <a:extLst>
              <a:ext uri="{FF2B5EF4-FFF2-40B4-BE49-F238E27FC236}">
                <a16:creationId xmlns:a16="http://schemas.microsoft.com/office/drawing/2014/main" id="{ECE75A4B-F29D-4E47-BEE5-978428E9C2F8}"/>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95" name="CaixaDeTexto 94">
            <a:extLst>
              <a:ext uri="{FF2B5EF4-FFF2-40B4-BE49-F238E27FC236}">
                <a16:creationId xmlns:a16="http://schemas.microsoft.com/office/drawing/2014/main" id="{E8609686-60A5-467E-AD08-3B0D764E8F64}"/>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102" name="CaixaDeTexto 101">
            <a:extLst>
              <a:ext uri="{FF2B5EF4-FFF2-40B4-BE49-F238E27FC236}">
                <a16:creationId xmlns:a16="http://schemas.microsoft.com/office/drawing/2014/main" id="{405DAFE6-81AF-4B8E-A18B-5D53A0F179B6}"/>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103" name="Google Shape;868;p27">
            <a:extLst>
              <a:ext uri="{FF2B5EF4-FFF2-40B4-BE49-F238E27FC236}">
                <a16:creationId xmlns:a16="http://schemas.microsoft.com/office/drawing/2014/main" id="{6AA4DCB8-F3FB-4144-88E0-928C7150C630}"/>
              </a:ext>
            </a:extLst>
          </p:cNvPr>
          <p:cNvSpPr txBox="1"/>
          <p:nvPr/>
        </p:nvSpPr>
        <p:spPr>
          <a:xfrm>
            <a:off x="9467775" y="4183271"/>
            <a:ext cx="1861864" cy="53027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b="1" dirty="0">
                <a:solidFill>
                  <a:schemeClr val="dk1"/>
                </a:solidFill>
                <a:latin typeface="Bahnschrift SemiBold SemiConden" panose="020B0502040204020203" pitchFamily="34" charset="0"/>
                <a:ea typeface="Roboto"/>
                <a:cs typeface="Roboto"/>
                <a:sym typeface="Roboto"/>
              </a:rPr>
              <a:t>R$ 1.548.190,29</a:t>
            </a:r>
            <a:endParaRPr b="1" dirty="0">
              <a:solidFill>
                <a:schemeClr val="dk1"/>
              </a:solidFill>
              <a:latin typeface="Bahnschrift SemiBold SemiConden" panose="020B0502040204020203" pitchFamily="34" charset="0"/>
              <a:ea typeface="Roboto"/>
              <a:cs typeface="Roboto"/>
              <a:sym typeface="Roboto"/>
            </a:endParaRPr>
          </a:p>
        </p:txBody>
      </p:sp>
    </p:spTree>
    <p:extLst>
      <p:ext uri="{BB962C8B-B14F-4D97-AF65-F5344CB8AC3E}">
        <p14:creationId xmlns:p14="http://schemas.microsoft.com/office/powerpoint/2010/main" val="147795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923330"/>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pPr algn="ctr"/>
            <a:r>
              <a:rPr lang="pt-BR" sz="1600" dirty="0">
                <a:solidFill>
                  <a:schemeClr val="bg1"/>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Comercial</a:t>
            </a:r>
          </a:p>
          <a:p>
            <a:pPr algn="ctr"/>
            <a:r>
              <a:rPr lang="pt-BR" sz="2000" dirty="0">
                <a:solidFill>
                  <a:schemeClr val="accent6">
                    <a:lumMod val="50000"/>
                  </a:schemeClr>
                </a:solidFill>
                <a:latin typeface="Agency FB" panose="020B0503020202020204" pitchFamily="34" charset="0"/>
              </a:rPr>
              <a:t>Evolução da carteira</a:t>
            </a:r>
            <a:endParaRPr lang="pt-BR" sz="1600" dirty="0">
              <a:solidFill>
                <a:schemeClr val="accent6">
                  <a:lumMod val="50000"/>
                </a:schemeClr>
              </a:solidFill>
              <a:latin typeface="Agency FB" panose="020B0503020202020204" pitchFamily="34" charset="0"/>
            </a:endParaRPr>
          </a:p>
        </p:txBody>
      </p:sp>
      <p:grpSp>
        <p:nvGrpSpPr>
          <p:cNvPr id="191" name="Google Shape;243;p23">
            <a:extLst>
              <a:ext uri="{FF2B5EF4-FFF2-40B4-BE49-F238E27FC236}">
                <a16:creationId xmlns:a16="http://schemas.microsoft.com/office/drawing/2014/main" id="{21DBE0C6-2535-49A7-886C-FA1806577885}"/>
              </a:ext>
            </a:extLst>
          </p:cNvPr>
          <p:cNvGrpSpPr/>
          <p:nvPr/>
        </p:nvGrpSpPr>
        <p:grpSpPr>
          <a:xfrm>
            <a:off x="2499053" y="2219693"/>
            <a:ext cx="1461093" cy="4014992"/>
            <a:chOff x="2851825" y="244322"/>
            <a:chExt cx="1901475" cy="5224453"/>
          </a:xfrm>
        </p:grpSpPr>
        <p:sp>
          <p:nvSpPr>
            <p:cNvPr id="192" name="Google Shape;244;p23">
              <a:extLst>
                <a:ext uri="{FF2B5EF4-FFF2-40B4-BE49-F238E27FC236}">
                  <a16:creationId xmlns:a16="http://schemas.microsoft.com/office/drawing/2014/main" id="{C3EF376E-C53A-4337-9B5E-C9A63E791699}"/>
                </a:ext>
              </a:extLst>
            </p:cNvPr>
            <p:cNvSpPr/>
            <p:nvPr/>
          </p:nvSpPr>
          <p:spPr>
            <a:xfrm>
              <a:off x="2851825" y="4064847"/>
              <a:ext cx="1901025" cy="1096375"/>
            </a:xfrm>
            <a:custGeom>
              <a:avLst/>
              <a:gdLst/>
              <a:ahLst/>
              <a:cxnLst/>
              <a:rect l="l" t="t" r="r" b="b"/>
              <a:pathLst>
                <a:path w="76041" h="43855" extrusionOk="0">
                  <a:moveTo>
                    <a:pt x="37993" y="0"/>
                  </a:moveTo>
                  <a:lnTo>
                    <a:pt x="0" y="21891"/>
                  </a:lnTo>
                  <a:lnTo>
                    <a:pt x="37993" y="43854"/>
                  </a:lnTo>
                  <a:lnTo>
                    <a:pt x="76041" y="21909"/>
                  </a:lnTo>
                  <a:lnTo>
                    <a:pt x="37993" y="0"/>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600"/>
                </a:solidFill>
              </a:endParaRPr>
            </a:p>
          </p:txBody>
        </p:sp>
        <p:sp>
          <p:nvSpPr>
            <p:cNvPr id="193" name="Google Shape;245;p23">
              <a:extLst>
                <a:ext uri="{FF2B5EF4-FFF2-40B4-BE49-F238E27FC236}">
                  <a16:creationId xmlns:a16="http://schemas.microsoft.com/office/drawing/2014/main" id="{6B7FA22B-DD07-424C-B687-91A9693BEE0E}"/>
                </a:ext>
              </a:extLst>
            </p:cNvPr>
            <p:cNvSpPr/>
            <p:nvPr/>
          </p:nvSpPr>
          <p:spPr>
            <a:xfrm>
              <a:off x="2851825" y="4605925"/>
              <a:ext cx="949850" cy="862850"/>
            </a:xfrm>
            <a:custGeom>
              <a:avLst/>
              <a:gdLst/>
              <a:ahLst/>
              <a:cxnLst/>
              <a:rect l="l" t="t" r="r" b="b"/>
              <a:pathLst>
                <a:path w="37994" h="34514" extrusionOk="0">
                  <a:moveTo>
                    <a:pt x="0" y="0"/>
                  </a:moveTo>
                  <a:lnTo>
                    <a:pt x="0" y="12568"/>
                  </a:lnTo>
                  <a:lnTo>
                    <a:pt x="37993" y="34513"/>
                  </a:lnTo>
                  <a:lnTo>
                    <a:pt x="37993" y="21963"/>
                  </a:lnTo>
                  <a:lnTo>
                    <a:pt x="0" y="0"/>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46;p23">
              <a:extLst>
                <a:ext uri="{FF2B5EF4-FFF2-40B4-BE49-F238E27FC236}">
                  <a16:creationId xmlns:a16="http://schemas.microsoft.com/office/drawing/2014/main" id="{904796E8-15EF-42D2-85F3-F889188F2192}"/>
                </a:ext>
              </a:extLst>
            </p:cNvPr>
            <p:cNvSpPr/>
            <p:nvPr/>
          </p:nvSpPr>
          <p:spPr>
            <a:xfrm>
              <a:off x="3795452" y="4605925"/>
              <a:ext cx="951650" cy="862850"/>
            </a:xfrm>
            <a:custGeom>
              <a:avLst/>
              <a:gdLst/>
              <a:ahLst/>
              <a:cxnLst/>
              <a:rect l="l" t="t" r="r" b="b"/>
              <a:pathLst>
                <a:path w="38066" h="34514" extrusionOk="0">
                  <a:moveTo>
                    <a:pt x="38066" y="0"/>
                  </a:moveTo>
                  <a:lnTo>
                    <a:pt x="0" y="21963"/>
                  </a:lnTo>
                  <a:lnTo>
                    <a:pt x="0" y="34513"/>
                  </a:lnTo>
                  <a:lnTo>
                    <a:pt x="38066" y="12568"/>
                  </a:lnTo>
                  <a:lnTo>
                    <a:pt x="38066" y="0"/>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47;p23">
              <a:extLst>
                <a:ext uri="{FF2B5EF4-FFF2-40B4-BE49-F238E27FC236}">
                  <a16:creationId xmlns:a16="http://schemas.microsoft.com/office/drawing/2014/main" id="{2C5B85C3-CBC2-4D35-BFC2-64BBB148EE4A}"/>
                </a:ext>
              </a:extLst>
            </p:cNvPr>
            <p:cNvSpPr/>
            <p:nvPr/>
          </p:nvSpPr>
          <p:spPr>
            <a:xfrm>
              <a:off x="2851825" y="3103400"/>
              <a:ext cx="1901025" cy="1096375"/>
            </a:xfrm>
            <a:custGeom>
              <a:avLst/>
              <a:gdLst/>
              <a:ahLst/>
              <a:cxnLst/>
              <a:rect l="l" t="t" r="r" b="b"/>
              <a:pathLst>
                <a:path w="76041" h="43855" extrusionOk="0">
                  <a:moveTo>
                    <a:pt x="37993" y="0"/>
                  </a:moveTo>
                  <a:lnTo>
                    <a:pt x="0" y="21909"/>
                  </a:lnTo>
                  <a:lnTo>
                    <a:pt x="37993" y="43854"/>
                  </a:lnTo>
                  <a:lnTo>
                    <a:pt x="76041" y="21909"/>
                  </a:lnTo>
                  <a:lnTo>
                    <a:pt x="37993" y="0"/>
                  </a:lnTo>
                  <a:close/>
                </a:path>
              </a:pathLst>
            </a:custGeom>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48;p23">
              <a:extLst>
                <a:ext uri="{FF2B5EF4-FFF2-40B4-BE49-F238E27FC236}">
                  <a16:creationId xmlns:a16="http://schemas.microsoft.com/office/drawing/2014/main" id="{B48160A8-9090-4B3F-8F79-80608384CC2D}"/>
                </a:ext>
              </a:extLst>
            </p:cNvPr>
            <p:cNvSpPr/>
            <p:nvPr/>
          </p:nvSpPr>
          <p:spPr>
            <a:xfrm>
              <a:off x="2851825" y="3651125"/>
              <a:ext cx="949850" cy="862850"/>
            </a:xfrm>
            <a:custGeom>
              <a:avLst/>
              <a:gdLst/>
              <a:ahLst/>
              <a:cxnLst/>
              <a:rect l="l" t="t" r="r" b="b"/>
              <a:pathLst>
                <a:path w="37994" h="34514" extrusionOk="0">
                  <a:moveTo>
                    <a:pt x="0" y="0"/>
                  </a:moveTo>
                  <a:lnTo>
                    <a:pt x="0" y="12551"/>
                  </a:lnTo>
                  <a:lnTo>
                    <a:pt x="37993" y="34514"/>
                  </a:lnTo>
                  <a:lnTo>
                    <a:pt x="37993" y="21945"/>
                  </a:lnTo>
                  <a:lnTo>
                    <a:pt x="0" y="0"/>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49;p23">
              <a:extLst>
                <a:ext uri="{FF2B5EF4-FFF2-40B4-BE49-F238E27FC236}">
                  <a16:creationId xmlns:a16="http://schemas.microsoft.com/office/drawing/2014/main" id="{83FFCC06-B144-4CC8-BC02-7BBD5C1074BB}"/>
                </a:ext>
              </a:extLst>
            </p:cNvPr>
            <p:cNvSpPr/>
            <p:nvPr/>
          </p:nvSpPr>
          <p:spPr>
            <a:xfrm>
              <a:off x="3795452" y="3651125"/>
              <a:ext cx="951650" cy="862850"/>
            </a:xfrm>
            <a:custGeom>
              <a:avLst/>
              <a:gdLst/>
              <a:ahLst/>
              <a:cxnLst/>
              <a:rect l="l" t="t" r="r" b="b"/>
              <a:pathLst>
                <a:path w="38066" h="34514" extrusionOk="0">
                  <a:moveTo>
                    <a:pt x="38066" y="0"/>
                  </a:moveTo>
                  <a:lnTo>
                    <a:pt x="0" y="21945"/>
                  </a:lnTo>
                  <a:lnTo>
                    <a:pt x="0" y="34514"/>
                  </a:lnTo>
                  <a:lnTo>
                    <a:pt x="38066" y="12551"/>
                  </a:lnTo>
                  <a:lnTo>
                    <a:pt x="38066" y="0"/>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50;p23">
              <a:extLst>
                <a:ext uri="{FF2B5EF4-FFF2-40B4-BE49-F238E27FC236}">
                  <a16:creationId xmlns:a16="http://schemas.microsoft.com/office/drawing/2014/main" id="{1CA55671-B54A-41E4-94B5-B5D418FE86A5}"/>
                </a:ext>
              </a:extLst>
            </p:cNvPr>
            <p:cNvSpPr/>
            <p:nvPr/>
          </p:nvSpPr>
          <p:spPr>
            <a:xfrm>
              <a:off x="2851825" y="2154347"/>
              <a:ext cx="1901025" cy="1096825"/>
            </a:xfrm>
            <a:custGeom>
              <a:avLst/>
              <a:gdLst/>
              <a:ahLst/>
              <a:cxnLst/>
              <a:rect l="l" t="t" r="r" b="b"/>
              <a:pathLst>
                <a:path w="76041" h="43873" extrusionOk="0">
                  <a:moveTo>
                    <a:pt x="37993" y="1"/>
                  </a:moveTo>
                  <a:lnTo>
                    <a:pt x="0" y="21910"/>
                  </a:lnTo>
                  <a:lnTo>
                    <a:pt x="37993" y="43873"/>
                  </a:lnTo>
                  <a:lnTo>
                    <a:pt x="76041" y="21910"/>
                  </a:lnTo>
                  <a:lnTo>
                    <a:pt x="37993"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51;p23">
              <a:extLst>
                <a:ext uri="{FF2B5EF4-FFF2-40B4-BE49-F238E27FC236}">
                  <a16:creationId xmlns:a16="http://schemas.microsoft.com/office/drawing/2014/main" id="{10E33559-6217-4BE9-82DF-3E6E332D60A2}"/>
                </a:ext>
              </a:extLst>
            </p:cNvPr>
            <p:cNvSpPr/>
            <p:nvPr/>
          </p:nvSpPr>
          <p:spPr>
            <a:xfrm>
              <a:off x="2851825" y="2695875"/>
              <a:ext cx="949850" cy="862850"/>
            </a:xfrm>
            <a:custGeom>
              <a:avLst/>
              <a:gdLst/>
              <a:ahLst/>
              <a:cxnLst/>
              <a:rect l="l" t="t" r="r" b="b"/>
              <a:pathLst>
                <a:path w="37994" h="34514" extrusionOk="0">
                  <a:moveTo>
                    <a:pt x="0" y="1"/>
                  </a:moveTo>
                  <a:lnTo>
                    <a:pt x="0" y="12569"/>
                  </a:lnTo>
                  <a:lnTo>
                    <a:pt x="37993" y="34514"/>
                  </a:lnTo>
                  <a:lnTo>
                    <a:pt x="37993" y="21964"/>
                  </a:lnTo>
                  <a:lnTo>
                    <a:pt x="0" y="1"/>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52;p23">
              <a:extLst>
                <a:ext uri="{FF2B5EF4-FFF2-40B4-BE49-F238E27FC236}">
                  <a16:creationId xmlns:a16="http://schemas.microsoft.com/office/drawing/2014/main" id="{42469EAF-39E2-4625-893E-F7684060622A}"/>
                </a:ext>
              </a:extLst>
            </p:cNvPr>
            <p:cNvSpPr/>
            <p:nvPr/>
          </p:nvSpPr>
          <p:spPr>
            <a:xfrm>
              <a:off x="3801650" y="2695875"/>
              <a:ext cx="951650" cy="862850"/>
            </a:xfrm>
            <a:custGeom>
              <a:avLst/>
              <a:gdLst/>
              <a:ahLst/>
              <a:cxnLst/>
              <a:rect l="l" t="t" r="r" b="b"/>
              <a:pathLst>
                <a:path w="38066" h="34514" extrusionOk="0">
                  <a:moveTo>
                    <a:pt x="38066" y="1"/>
                  </a:moveTo>
                  <a:lnTo>
                    <a:pt x="0" y="21964"/>
                  </a:lnTo>
                  <a:lnTo>
                    <a:pt x="0" y="34514"/>
                  </a:lnTo>
                  <a:lnTo>
                    <a:pt x="38066" y="12569"/>
                  </a:lnTo>
                  <a:lnTo>
                    <a:pt x="38066" y="1"/>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53;p23">
              <a:extLst>
                <a:ext uri="{FF2B5EF4-FFF2-40B4-BE49-F238E27FC236}">
                  <a16:creationId xmlns:a16="http://schemas.microsoft.com/office/drawing/2014/main" id="{9F5B44CC-DA5E-4348-9D53-641E6DEA4174}"/>
                </a:ext>
              </a:extLst>
            </p:cNvPr>
            <p:cNvSpPr/>
            <p:nvPr/>
          </p:nvSpPr>
          <p:spPr>
            <a:xfrm>
              <a:off x="2851825" y="1193350"/>
              <a:ext cx="1901025" cy="1096375"/>
            </a:xfrm>
            <a:custGeom>
              <a:avLst/>
              <a:gdLst/>
              <a:ahLst/>
              <a:cxnLst/>
              <a:rect l="l" t="t" r="r" b="b"/>
              <a:pathLst>
                <a:path w="76041" h="43855" extrusionOk="0">
                  <a:moveTo>
                    <a:pt x="37993" y="1"/>
                  </a:moveTo>
                  <a:lnTo>
                    <a:pt x="0" y="21910"/>
                  </a:lnTo>
                  <a:lnTo>
                    <a:pt x="37993" y="43855"/>
                  </a:lnTo>
                  <a:lnTo>
                    <a:pt x="76041" y="21910"/>
                  </a:lnTo>
                  <a:lnTo>
                    <a:pt x="37993" y="1"/>
                  </a:lnTo>
                  <a:close/>
                </a:path>
              </a:pathLst>
            </a:custGeom>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54;p23">
              <a:extLst>
                <a:ext uri="{FF2B5EF4-FFF2-40B4-BE49-F238E27FC236}">
                  <a16:creationId xmlns:a16="http://schemas.microsoft.com/office/drawing/2014/main" id="{BDF94E22-5B65-4031-B872-98E031FEB16B}"/>
                </a:ext>
              </a:extLst>
            </p:cNvPr>
            <p:cNvSpPr/>
            <p:nvPr/>
          </p:nvSpPr>
          <p:spPr>
            <a:xfrm>
              <a:off x="2851825" y="1741075"/>
              <a:ext cx="949850" cy="862400"/>
            </a:xfrm>
            <a:custGeom>
              <a:avLst/>
              <a:gdLst/>
              <a:ahLst/>
              <a:cxnLst/>
              <a:rect l="l" t="t" r="r" b="b"/>
              <a:pathLst>
                <a:path w="37994" h="34496" extrusionOk="0">
                  <a:moveTo>
                    <a:pt x="0" y="1"/>
                  </a:moveTo>
                  <a:lnTo>
                    <a:pt x="0" y="12551"/>
                  </a:lnTo>
                  <a:lnTo>
                    <a:pt x="37993" y="34496"/>
                  </a:lnTo>
                  <a:lnTo>
                    <a:pt x="37993" y="21946"/>
                  </a:lnTo>
                  <a:lnTo>
                    <a:pt x="0"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55;p23">
              <a:extLst>
                <a:ext uri="{FF2B5EF4-FFF2-40B4-BE49-F238E27FC236}">
                  <a16:creationId xmlns:a16="http://schemas.microsoft.com/office/drawing/2014/main" id="{7EA802DC-710A-45E6-AF20-01B17184E32B}"/>
                </a:ext>
              </a:extLst>
            </p:cNvPr>
            <p:cNvSpPr/>
            <p:nvPr/>
          </p:nvSpPr>
          <p:spPr>
            <a:xfrm>
              <a:off x="3795452" y="1741075"/>
              <a:ext cx="951650" cy="862400"/>
            </a:xfrm>
            <a:custGeom>
              <a:avLst/>
              <a:gdLst/>
              <a:ahLst/>
              <a:cxnLst/>
              <a:rect l="l" t="t" r="r" b="b"/>
              <a:pathLst>
                <a:path w="38066" h="34496" extrusionOk="0">
                  <a:moveTo>
                    <a:pt x="38066" y="1"/>
                  </a:moveTo>
                  <a:lnTo>
                    <a:pt x="0" y="21946"/>
                  </a:lnTo>
                  <a:lnTo>
                    <a:pt x="0" y="34496"/>
                  </a:lnTo>
                  <a:lnTo>
                    <a:pt x="38066" y="12551"/>
                  </a:lnTo>
                  <a:lnTo>
                    <a:pt x="38066" y="1"/>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56;p23">
              <a:extLst>
                <a:ext uri="{FF2B5EF4-FFF2-40B4-BE49-F238E27FC236}">
                  <a16:creationId xmlns:a16="http://schemas.microsoft.com/office/drawing/2014/main" id="{A5F0B797-F4B3-4547-891F-6535C86CFA59}"/>
                </a:ext>
              </a:extLst>
            </p:cNvPr>
            <p:cNvSpPr/>
            <p:nvPr/>
          </p:nvSpPr>
          <p:spPr>
            <a:xfrm>
              <a:off x="2851825" y="244322"/>
              <a:ext cx="1901025" cy="1096350"/>
            </a:xfrm>
            <a:custGeom>
              <a:avLst/>
              <a:gdLst/>
              <a:ahLst/>
              <a:cxnLst/>
              <a:rect l="l" t="t" r="r" b="b"/>
              <a:pathLst>
                <a:path w="76041" h="43854" extrusionOk="0">
                  <a:moveTo>
                    <a:pt x="37993" y="0"/>
                  </a:moveTo>
                  <a:lnTo>
                    <a:pt x="0" y="21909"/>
                  </a:lnTo>
                  <a:lnTo>
                    <a:pt x="37993" y="43854"/>
                  </a:lnTo>
                  <a:lnTo>
                    <a:pt x="76041" y="21909"/>
                  </a:lnTo>
                  <a:lnTo>
                    <a:pt x="37993" y="0"/>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57;p23">
              <a:extLst>
                <a:ext uri="{FF2B5EF4-FFF2-40B4-BE49-F238E27FC236}">
                  <a16:creationId xmlns:a16="http://schemas.microsoft.com/office/drawing/2014/main" id="{2E6BCB0C-5C41-4567-B485-26E7E9F03B1E}"/>
                </a:ext>
              </a:extLst>
            </p:cNvPr>
            <p:cNvSpPr/>
            <p:nvPr/>
          </p:nvSpPr>
          <p:spPr>
            <a:xfrm>
              <a:off x="2851825" y="785825"/>
              <a:ext cx="949850" cy="862875"/>
            </a:xfrm>
            <a:custGeom>
              <a:avLst/>
              <a:gdLst/>
              <a:ahLst/>
              <a:cxnLst/>
              <a:rect l="l" t="t" r="r" b="b"/>
              <a:pathLst>
                <a:path w="37994" h="34515" extrusionOk="0">
                  <a:moveTo>
                    <a:pt x="0" y="1"/>
                  </a:moveTo>
                  <a:lnTo>
                    <a:pt x="0" y="12551"/>
                  </a:lnTo>
                  <a:lnTo>
                    <a:pt x="37993" y="34514"/>
                  </a:lnTo>
                  <a:lnTo>
                    <a:pt x="37993" y="21946"/>
                  </a:lnTo>
                  <a:lnTo>
                    <a:pt x="0" y="1"/>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58;p23">
              <a:extLst>
                <a:ext uri="{FF2B5EF4-FFF2-40B4-BE49-F238E27FC236}">
                  <a16:creationId xmlns:a16="http://schemas.microsoft.com/office/drawing/2014/main" id="{E00B6293-57E2-4DDD-B897-416A51FA6C1C}"/>
                </a:ext>
              </a:extLst>
            </p:cNvPr>
            <p:cNvSpPr/>
            <p:nvPr/>
          </p:nvSpPr>
          <p:spPr>
            <a:xfrm>
              <a:off x="3801650" y="785825"/>
              <a:ext cx="951650" cy="862875"/>
            </a:xfrm>
            <a:custGeom>
              <a:avLst/>
              <a:gdLst/>
              <a:ahLst/>
              <a:cxnLst/>
              <a:rect l="l" t="t" r="r" b="b"/>
              <a:pathLst>
                <a:path w="38066" h="34515" extrusionOk="0">
                  <a:moveTo>
                    <a:pt x="38066" y="1"/>
                  </a:moveTo>
                  <a:lnTo>
                    <a:pt x="0" y="21946"/>
                  </a:lnTo>
                  <a:lnTo>
                    <a:pt x="0" y="34514"/>
                  </a:lnTo>
                  <a:lnTo>
                    <a:pt x="38066" y="12551"/>
                  </a:lnTo>
                  <a:lnTo>
                    <a:pt x="38066" y="1"/>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43;p23">
            <a:extLst>
              <a:ext uri="{FF2B5EF4-FFF2-40B4-BE49-F238E27FC236}">
                <a16:creationId xmlns:a16="http://schemas.microsoft.com/office/drawing/2014/main" id="{4F38ABAB-D1D3-4F58-8CF9-3D9427DF8BF0}"/>
              </a:ext>
            </a:extLst>
          </p:cNvPr>
          <p:cNvGrpSpPr/>
          <p:nvPr/>
        </p:nvGrpSpPr>
        <p:grpSpPr>
          <a:xfrm>
            <a:off x="6270494" y="2205315"/>
            <a:ext cx="1461093" cy="4014992"/>
            <a:chOff x="2851825" y="244322"/>
            <a:chExt cx="1901475" cy="5224453"/>
          </a:xfrm>
        </p:grpSpPr>
        <p:sp>
          <p:nvSpPr>
            <p:cNvPr id="208" name="Google Shape;244;p23">
              <a:extLst>
                <a:ext uri="{FF2B5EF4-FFF2-40B4-BE49-F238E27FC236}">
                  <a16:creationId xmlns:a16="http://schemas.microsoft.com/office/drawing/2014/main" id="{831C6304-7999-4E75-811F-08CF4E155DD1}"/>
                </a:ext>
              </a:extLst>
            </p:cNvPr>
            <p:cNvSpPr/>
            <p:nvPr/>
          </p:nvSpPr>
          <p:spPr>
            <a:xfrm>
              <a:off x="2851825" y="4064847"/>
              <a:ext cx="1901025" cy="1096375"/>
            </a:xfrm>
            <a:custGeom>
              <a:avLst/>
              <a:gdLst/>
              <a:ahLst/>
              <a:cxnLst/>
              <a:rect l="l" t="t" r="r" b="b"/>
              <a:pathLst>
                <a:path w="76041" h="43855" extrusionOk="0">
                  <a:moveTo>
                    <a:pt x="37993" y="0"/>
                  </a:moveTo>
                  <a:lnTo>
                    <a:pt x="0" y="21891"/>
                  </a:lnTo>
                  <a:lnTo>
                    <a:pt x="37993" y="43854"/>
                  </a:lnTo>
                  <a:lnTo>
                    <a:pt x="76041" y="21909"/>
                  </a:lnTo>
                  <a:lnTo>
                    <a:pt x="37993" y="0"/>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45;p23">
              <a:extLst>
                <a:ext uri="{FF2B5EF4-FFF2-40B4-BE49-F238E27FC236}">
                  <a16:creationId xmlns:a16="http://schemas.microsoft.com/office/drawing/2014/main" id="{6BDF3189-71E6-4297-9E26-6C76702D0BBA}"/>
                </a:ext>
              </a:extLst>
            </p:cNvPr>
            <p:cNvSpPr/>
            <p:nvPr/>
          </p:nvSpPr>
          <p:spPr>
            <a:xfrm>
              <a:off x="2851825" y="4605925"/>
              <a:ext cx="949850" cy="862850"/>
            </a:xfrm>
            <a:custGeom>
              <a:avLst/>
              <a:gdLst/>
              <a:ahLst/>
              <a:cxnLst/>
              <a:rect l="l" t="t" r="r" b="b"/>
              <a:pathLst>
                <a:path w="37994" h="34514" extrusionOk="0">
                  <a:moveTo>
                    <a:pt x="0" y="0"/>
                  </a:moveTo>
                  <a:lnTo>
                    <a:pt x="0" y="12568"/>
                  </a:lnTo>
                  <a:lnTo>
                    <a:pt x="37993" y="34513"/>
                  </a:lnTo>
                  <a:lnTo>
                    <a:pt x="37993" y="21963"/>
                  </a:lnTo>
                  <a:lnTo>
                    <a:pt x="0" y="0"/>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46;p23">
              <a:extLst>
                <a:ext uri="{FF2B5EF4-FFF2-40B4-BE49-F238E27FC236}">
                  <a16:creationId xmlns:a16="http://schemas.microsoft.com/office/drawing/2014/main" id="{AFBC61D7-77A6-4A46-95FB-80A99596483C}"/>
                </a:ext>
              </a:extLst>
            </p:cNvPr>
            <p:cNvSpPr/>
            <p:nvPr/>
          </p:nvSpPr>
          <p:spPr>
            <a:xfrm>
              <a:off x="3795452" y="4605925"/>
              <a:ext cx="951650" cy="862850"/>
            </a:xfrm>
            <a:custGeom>
              <a:avLst/>
              <a:gdLst/>
              <a:ahLst/>
              <a:cxnLst/>
              <a:rect l="l" t="t" r="r" b="b"/>
              <a:pathLst>
                <a:path w="38066" h="34514" extrusionOk="0">
                  <a:moveTo>
                    <a:pt x="38066" y="0"/>
                  </a:moveTo>
                  <a:lnTo>
                    <a:pt x="0" y="21963"/>
                  </a:lnTo>
                  <a:lnTo>
                    <a:pt x="0" y="34513"/>
                  </a:lnTo>
                  <a:lnTo>
                    <a:pt x="38066" y="12568"/>
                  </a:lnTo>
                  <a:lnTo>
                    <a:pt x="38066" y="0"/>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47;p23">
              <a:extLst>
                <a:ext uri="{FF2B5EF4-FFF2-40B4-BE49-F238E27FC236}">
                  <a16:creationId xmlns:a16="http://schemas.microsoft.com/office/drawing/2014/main" id="{6465C4B7-9396-4AF3-8F9C-7F7A4120DD57}"/>
                </a:ext>
              </a:extLst>
            </p:cNvPr>
            <p:cNvSpPr/>
            <p:nvPr/>
          </p:nvSpPr>
          <p:spPr>
            <a:xfrm>
              <a:off x="2851825" y="3103400"/>
              <a:ext cx="1901025" cy="1096375"/>
            </a:xfrm>
            <a:custGeom>
              <a:avLst/>
              <a:gdLst/>
              <a:ahLst/>
              <a:cxnLst/>
              <a:rect l="l" t="t" r="r" b="b"/>
              <a:pathLst>
                <a:path w="76041" h="43855" extrusionOk="0">
                  <a:moveTo>
                    <a:pt x="37993" y="0"/>
                  </a:moveTo>
                  <a:lnTo>
                    <a:pt x="0" y="21909"/>
                  </a:lnTo>
                  <a:lnTo>
                    <a:pt x="37993" y="43854"/>
                  </a:lnTo>
                  <a:lnTo>
                    <a:pt x="76041" y="21909"/>
                  </a:lnTo>
                  <a:lnTo>
                    <a:pt x="37993" y="0"/>
                  </a:lnTo>
                  <a:close/>
                </a:path>
              </a:pathLst>
            </a:custGeom>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48;p23">
              <a:extLst>
                <a:ext uri="{FF2B5EF4-FFF2-40B4-BE49-F238E27FC236}">
                  <a16:creationId xmlns:a16="http://schemas.microsoft.com/office/drawing/2014/main" id="{5708E812-8840-4DC5-88D2-7249805F6821}"/>
                </a:ext>
              </a:extLst>
            </p:cNvPr>
            <p:cNvSpPr/>
            <p:nvPr/>
          </p:nvSpPr>
          <p:spPr>
            <a:xfrm>
              <a:off x="2851825" y="3651125"/>
              <a:ext cx="949850" cy="862850"/>
            </a:xfrm>
            <a:custGeom>
              <a:avLst/>
              <a:gdLst/>
              <a:ahLst/>
              <a:cxnLst/>
              <a:rect l="l" t="t" r="r" b="b"/>
              <a:pathLst>
                <a:path w="37994" h="34514" extrusionOk="0">
                  <a:moveTo>
                    <a:pt x="0" y="0"/>
                  </a:moveTo>
                  <a:lnTo>
                    <a:pt x="0" y="12551"/>
                  </a:lnTo>
                  <a:lnTo>
                    <a:pt x="37993" y="34514"/>
                  </a:lnTo>
                  <a:lnTo>
                    <a:pt x="37993" y="21945"/>
                  </a:lnTo>
                  <a:lnTo>
                    <a:pt x="0" y="0"/>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49;p23">
              <a:extLst>
                <a:ext uri="{FF2B5EF4-FFF2-40B4-BE49-F238E27FC236}">
                  <a16:creationId xmlns:a16="http://schemas.microsoft.com/office/drawing/2014/main" id="{F4F93B74-75BF-46A2-8A80-0D2D1EAEBFAD}"/>
                </a:ext>
              </a:extLst>
            </p:cNvPr>
            <p:cNvSpPr/>
            <p:nvPr/>
          </p:nvSpPr>
          <p:spPr>
            <a:xfrm>
              <a:off x="3795452" y="3651125"/>
              <a:ext cx="951650" cy="862850"/>
            </a:xfrm>
            <a:custGeom>
              <a:avLst/>
              <a:gdLst/>
              <a:ahLst/>
              <a:cxnLst/>
              <a:rect l="l" t="t" r="r" b="b"/>
              <a:pathLst>
                <a:path w="38066" h="34514" extrusionOk="0">
                  <a:moveTo>
                    <a:pt x="38066" y="0"/>
                  </a:moveTo>
                  <a:lnTo>
                    <a:pt x="0" y="21945"/>
                  </a:lnTo>
                  <a:lnTo>
                    <a:pt x="0" y="34514"/>
                  </a:lnTo>
                  <a:lnTo>
                    <a:pt x="38066" y="12551"/>
                  </a:lnTo>
                  <a:lnTo>
                    <a:pt x="38066" y="0"/>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50;p23">
              <a:extLst>
                <a:ext uri="{FF2B5EF4-FFF2-40B4-BE49-F238E27FC236}">
                  <a16:creationId xmlns:a16="http://schemas.microsoft.com/office/drawing/2014/main" id="{F0592748-F6A0-4421-972F-5E17C813F53A}"/>
                </a:ext>
              </a:extLst>
            </p:cNvPr>
            <p:cNvSpPr/>
            <p:nvPr/>
          </p:nvSpPr>
          <p:spPr>
            <a:xfrm>
              <a:off x="2851825" y="2154347"/>
              <a:ext cx="1901025" cy="1096825"/>
            </a:xfrm>
            <a:custGeom>
              <a:avLst/>
              <a:gdLst/>
              <a:ahLst/>
              <a:cxnLst/>
              <a:rect l="l" t="t" r="r" b="b"/>
              <a:pathLst>
                <a:path w="76041" h="43873" extrusionOk="0">
                  <a:moveTo>
                    <a:pt x="37993" y="1"/>
                  </a:moveTo>
                  <a:lnTo>
                    <a:pt x="0" y="21910"/>
                  </a:lnTo>
                  <a:lnTo>
                    <a:pt x="37993" y="43873"/>
                  </a:lnTo>
                  <a:lnTo>
                    <a:pt x="76041" y="21910"/>
                  </a:lnTo>
                  <a:lnTo>
                    <a:pt x="37993" y="1"/>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51;p23">
              <a:extLst>
                <a:ext uri="{FF2B5EF4-FFF2-40B4-BE49-F238E27FC236}">
                  <a16:creationId xmlns:a16="http://schemas.microsoft.com/office/drawing/2014/main" id="{DE3B8FBB-0D36-4CD2-8264-D35BCAD5F42A}"/>
                </a:ext>
              </a:extLst>
            </p:cNvPr>
            <p:cNvSpPr/>
            <p:nvPr/>
          </p:nvSpPr>
          <p:spPr>
            <a:xfrm>
              <a:off x="2851825" y="2695875"/>
              <a:ext cx="949850" cy="862850"/>
            </a:xfrm>
            <a:custGeom>
              <a:avLst/>
              <a:gdLst/>
              <a:ahLst/>
              <a:cxnLst/>
              <a:rect l="l" t="t" r="r" b="b"/>
              <a:pathLst>
                <a:path w="37994" h="34514" extrusionOk="0">
                  <a:moveTo>
                    <a:pt x="0" y="1"/>
                  </a:moveTo>
                  <a:lnTo>
                    <a:pt x="0" y="12569"/>
                  </a:lnTo>
                  <a:lnTo>
                    <a:pt x="37993" y="34514"/>
                  </a:lnTo>
                  <a:lnTo>
                    <a:pt x="37993" y="21964"/>
                  </a:lnTo>
                  <a:lnTo>
                    <a:pt x="0" y="1"/>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52;p23">
              <a:extLst>
                <a:ext uri="{FF2B5EF4-FFF2-40B4-BE49-F238E27FC236}">
                  <a16:creationId xmlns:a16="http://schemas.microsoft.com/office/drawing/2014/main" id="{361B836A-C62A-45DC-82E9-AE9B93386723}"/>
                </a:ext>
              </a:extLst>
            </p:cNvPr>
            <p:cNvSpPr/>
            <p:nvPr/>
          </p:nvSpPr>
          <p:spPr>
            <a:xfrm>
              <a:off x="3801650" y="2695875"/>
              <a:ext cx="951650" cy="862850"/>
            </a:xfrm>
            <a:custGeom>
              <a:avLst/>
              <a:gdLst/>
              <a:ahLst/>
              <a:cxnLst/>
              <a:rect l="l" t="t" r="r" b="b"/>
              <a:pathLst>
                <a:path w="38066" h="34514" extrusionOk="0">
                  <a:moveTo>
                    <a:pt x="38066" y="1"/>
                  </a:moveTo>
                  <a:lnTo>
                    <a:pt x="0" y="21964"/>
                  </a:lnTo>
                  <a:lnTo>
                    <a:pt x="0" y="34514"/>
                  </a:lnTo>
                  <a:lnTo>
                    <a:pt x="38066" y="12569"/>
                  </a:lnTo>
                  <a:lnTo>
                    <a:pt x="38066" y="1"/>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53;p23">
              <a:extLst>
                <a:ext uri="{FF2B5EF4-FFF2-40B4-BE49-F238E27FC236}">
                  <a16:creationId xmlns:a16="http://schemas.microsoft.com/office/drawing/2014/main" id="{F0441CE5-36E2-44E3-BB37-481B7798EE14}"/>
                </a:ext>
              </a:extLst>
            </p:cNvPr>
            <p:cNvSpPr/>
            <p:nvPr/>
          </p:nvSpPr>
          <p:spPr>
            <a:xfrm>
              <a:off x="2851825" y="1193350"/>
              <a:ext cx="1901025" cy="1096375"/>
            </a:xfrm>
            <a:custGeom>
              <a:avLst/>
              <a:gdLst/>
              <a:ahLst/>
              <a:cxnLst/>
              <a:rect l="l" t="t" r="r" b="b"/>
              <a:pathLst>
                <a:path w="76041" h="43855" extrusionOk="0">
                  <a:moveTo>
                    <a:pt x="37993" y="1"/>
                  </a:moveTo>
                  <a:lnTo>
                    <a:pt x="0" y="21910"/>
                  </a:lnTo>
                  <a:lnTo>
                    <a:pt x="37993" y="43855"/>
                  </a:lnTo>
                  <a:lnTo>
                    <a:pt x="76041" y="21910"/>
                  </a:lnTo>
                  <a:lnTo>
                    <a:pt x="37993" y="1"/>
                  </a:lnTo>
                  <a:close/>
                </a:path>
              </a:pathLst>
            </a:custGeom>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54;p23">
              <a:extLst>
                <a:ext uri="{FF2B5EF4-FFF2-40B4-BE49-F238E27FC236}">
                  <a16:creationId xmlns:a16="http://schemas.microsoft.com/office/drawing/2014/main" id="{5016C55A-F7D8-4058-897F-27DCC20A564C}"/>
                </a:ext>
              </a:extLst>
            </p:cNvPr>
            <p:cNvSpPr/>
            <p:nvPr/>
          </p:nvSpPr>
          <p:spPr>
            <a:xfrm>
              <a:off x="2851825" y="1741075"/>
              <a:ext cx="949850" cy="862400"/>
            </a:xfrm>
            <a:custGeom>
              <a:avLst/>
              <a:gdLst/>
              <a:ahLst/>
              <a:cxnLst/>
              <a:rect l="l" t="t" r="r" b="b"/>
              <a:pathLst>
                <a:path w="37994" h="34496" extrusionOk="0">
                  <a:moveTo>
                    <a:pt x="0" y="1"/>
                  </a:moveTo>
                  <a:lnTo>
                    <a:pt x="0" y="12551"/>
                  </a:lnTo>
                  <a:lnTo>
                    <a:pt x="37993" y="34496"/>
                  </a:lnTo>
                  <a:lnTo>
                    <a:pt x="37993" y="21946"/>
                  </a:lnTo>
                  <a:lnTo>
                    <a:pt x="0"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55;p23">
              <a:extLst>
                <a:ext uri="{FF2B5EF4-FFF2-40B4-BE49-F238E27FC236}">
                  <a16:creationId xmlns:a16="http://schemas.microsoft.com/office/drawing/2014/main" id="{F837AE53-C08A-4888-9BA0-8A01C0F6666B}"/>
                </a:ext>
              </a:extLst>
            </p:cNvPr>
            <p:cNvSpPr/>
            <p:nvPr/>
          </p:nvSpPr>
          <p:spPr>
            <a:xfrm>
              <a:off x="3795452" y="1741075"/>
              <a:ext cx="951650" cy="862400"/>
            </a:xfrm>
            <a:custGeom>
              <a:avLst/>
              <a:gdLst/>
              <a:ahLst/>
              <a:cxnLst/>
              <a:rect l="l" t="t" r="r" b="b"/>
              <a:pathLst>
                <a:path w="38066" h="34496" extrusionOk="0">
                  <a:moveTo>
                    <a:pt x="38066" y="1"/>
                  </a:moveTo>
                  <a:lnTo>
                    <a:pt x="0" y="21946"/>
                  </a:lnTo>
                  <a:lnTo>
                    <a:pt x="0" y="34496"/>
                  </a:lnTo>
                  <a:lnTo>
                    <a:pt x="38066" y="12551"/>
                  </a:lnTo>
                  <a:lnTo>
                    <a:pt x="38066" y="1"/>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56;p23">
              <a:extLst>
                <a:ext uri="{FF2B5EF4-FFF2-40B4-BE49-F238E27FC236}">
                  <a16:creationId xmlns:a16="http://schemas.microsoft.com/office/drawing/2014/main" id="{D4267A89-1079-4E34-AAFA-ABC01D608862}"/>
                </a:ext>
              </a:extLst>
            </p:cNvPr>
            <p:cNvSpPr/>
            <p:nvPr/>
          </p:nvSpPr>
          <p:spPr>
            <a:xfrm>
              <a:off x="2851825" y="244322"/>
              <a:ext cx="1901025" cy="1096350"/>
            </a:xfrm>
            <a:custGeom>
              <a:avLst/>
              <a:gdLst/>
              <a:ahLst/>
              <a:cxnLst/>
              <a:rect l="l" t="t" r="r" b="b"/>
              <a:pathLst>
                <a:path w="76041" h="43854" extrusionOk="0">
                  <a:moveTo>
                    <a:pt x="37993" y="0"/>
                  </a:moveTo>
                  <a:lnTo>
                    <a:pt x="0" y="21909"/>
                  </a:lnTo>
                  <a:lnTo>
                    <a:pt x="37993" y="43854"/>
                  </a:lnTo>
                  <a:lnTo>
                    <a:pt x="76041" y="21909"/>
                  </a:lnTo>
                  <a:lnTo>
                    <a:pt x="37993" y="0"/>
                  </a:lnTo>
                  <a:close/>
                </a:path>
              </a:pathLst>
            </a:custGeom>
            <a:solidFill>
              <a:srgbClr val="D0F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57;p23">
              <a:extLst>
                <a:ext uri="{FF2B5EF4-FFF2-40B4-BE49-F238E27FC236}">
                  <a16:creationId xmlns:a16="http://schemas.microsoft.com/office/drawing/2014/main" id="{3062E0BE-C5EC-47A9-B56C-690C5070AC78}"/>
                </a:ext>
              </a:extLst>
            </p:cNvPr>
            <p:cNvSpPr/>
            <p:nvPr/>
          </p:nvSpPr>
          <p:spPr>
            <a:xfrm>
              <a:off x="2851825" y="785825"/>
              <a:ext cx="949850" cy="862875"/>
            </a:xfrm>
            <a:custGeom>
              <a:avLst/>
              <a:gdLst/>
              <a:ahLst/>
              <a:cxnLst/>
              <a:rect l="l" t="t" r="r" b="b"/>
              <a:pathLst>
                <a:path w="37994" h="34515" extrusionOk="0">
                  <a:moveTo>
                    <a:pt x="0" y="1"/>
                  </a:moveTo>
                  <a:lnTo>
                    <a:pt x="0" y="12551"/>
                  </a:lnTo>
                  <a:lnTo>
                    <a:pt x="37993" y="34514"/>
                  </a:lnTo>
                  <a:lnTo>
                    <a:pt x="37993" y="21946"/>
                  </a:lnTo>
                  <a:lnTo>
                    <a:pt x="0" y="1"/>
                  </a:lnTo>
                  <a:close/>
                </a:path>
              </a:pathLst>
            </a:custGeom>
            <a:solidFill>
              <a:srgbClr val="96B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58;p23">
              <a:extLst>
                <a:ext uri="{FF2B5EF4-FFF2-40B4-BE49-F238E27FC236}">
                  <a16:creationId xmlns:a16="http://schemas.microsoft.com/office/drawing/2014/main" id="{CB378CD4-EA1F-4C30-92DD-26AD04254EC9}"/>
                </a:ext>
              </a:extLst>
            </p:cNvPr>
            <p:cNvSpPr/>
            <p:nvPr/>
          </p:nvSpPr>
          <p:spPr>
            <a:xfrm>
              <a:off x="3801650" y="785825"/>
              <a:ext cx="951650" cy="862875"/>
            </a:xfrm>
            <a:custGeom>
              <a:avLst/>
              <a:gdLst/>
              <a:ahLst/>
              <a:cxnLst/>
              <a:rect l="l" t="t" r="r" b="b"/>
              <a:pathLst>
                <a:path w="38066" h="34515" extrusionOk="0">
                  <a:moveTo>
                    <a:pt x="38066" y="1"/>
                  </a:moveTo>
                  <a:lnTo>
                    <a:pt x="0" y="21946"/>
                  </a:lnTo>
                  <a:lnTo>
                    <a:pt x="0" y="34514"/>
                  </a:lnTo>
                  <a:lnTo>
                    <a:pt x="38066" y="12551"/>
                  </a:lnTo>
                  <a:lnTo>
                    <a:pt x="38066" y="1"/>
                  </a:lnTo>
                  <a:close/>
                </a:path>
              </a:pathLst>
            </a:custGeom>
            <a:solidFill>
              <a:srgbClr val="A3C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3" name="Google Shape;822;p64">
            <a:extLst>
              <a:ext uri="{FF2B5EF4-FFF2-40B4-BE49-F238E27FC236}">
                <a16:creationId xmlns:a16="http://schemas.microsoft.com/office/drawing/2014/main" id="{68F3962A-62F0-4272-8A0D-522FB1892BAA}"/>
              </a:ext>
            </a:extLst>
          </p:cNvPr>
          <p:cNvCxnSpPr>
            <a:cxnSpLocks/>
          </p:cNvCxnSpPr>
          <p:nvPr/>
        </p:nvCxnSpPr>
        <p:spPr>
          <a:xfrm flipH="1">
            <a:off x="3973898" y="2758985"/>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cxnSp>
        <p:nvCxnSpPr>
          <p:cNvPr id="224" name="Google Shape;822;p64">
            <a:extLst>
              <a:ext uri="{FF2B5EF4-FFF2-40B4-BE49-F238E27FC236}">
                <a16:creationId xmlns:a16="http://schemas.microsoft.com/office/drawing/2014/main" id="{58CD5E59-8D58-4763-B81C-F49ABC8A104A}"/>
              </a:ext>
            </a:extLst>
          </p:cNvPr>
          <p:cNvCxnSpPr>
            <a:cxnSpLocks/>
          </p:cNvCxnSpPr>
          <p:nvPr/>
        </p:nvCxnSpPr>
        <p:spPr>
          <a:xfrm flipH="1">
            <a:off x="3956100" y="4229331"/>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cxnSp>
        <p:nvCxnSpPr>
          <p:cNvPr id="225" name="Google Shape;822;p64">
            <a:extLst>
              <a:ext uri="{FF2B5EF4-FFF2-40B4-BE49-F238E27FC236}">
                <a16:creationId xmlns:a16="http://schemas.microsoft.com/office/drawing/2014/main" id="{149B9A1A-771E-4F8F-884E-5CB5E6F91D31}"/>
              </a:ext>
            </a:extLst>
          </p:cNvPr>
          <p:cNvCxnSpPr>
            <a:cxnSpLocks/>
          </p:cNvCxnSpPr>
          <p:nvPr/>
        </p:nvCxnSpPr>
        <p:spPr>
          <a:xfrm flipH="1">
            <a:off x="3956100" y="4937207"/>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cxnSp>
        <p:nvCxnSpPr>
          <p:cNvPr id="226" name="Google Shape;822;p64">
            <a:extLst>
              <a:ext uri="{FF2B5EF4-FFF2-40B4-BE49-F238E27FC236}">
                <a16:creationId xmlns:a16="http://schemas.microsoft.com/office/drawing/2014/main" id="{CF6D88BF-F13A-42BE-A65A-1F3F713D798C}"/>
              </a:ext>
            </a:extLst>
          </p:cNvPr>
          <p:cNvCxnSpPr>
            <a:cxnSpLocks/>
          </p:cNvCxnSpPr>
          <p:nvPr/>
        </p:nvCxnSpPr>
        <p:spPr>
          <a:xfrm flipH="1">
            <a:off x="3956100" y="5715087"/>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cxnSp>
        <p:nvCxnSpPr>
          <p:cNvPr id="227" name="Google Shape;822;p64">
            <a:extLst>
              <a:ext uri="{FF2B5EF4-FFF2-40B4-BE49-F238E27FC236}">
                <a16:creationId xmlns:a16="http://schemas.microsoft.com/office/drawing/2014/main" id="{75C6CE61-997E-4D88-AE4B-70C54CCA45BB}"/>
              </a:ext>
            </a:extLst>
          </p:cNvPr>
          <p:cNvCxnSpPr>
            <a:cxnSpLocks/>
          </p:cNvCxnSpPr>
          <p:nvPr/>
        </p:nvCxnSpPr>
        <p:spPr>
          <a:xfrm flipH="1">
            <a:off x="7726825" y="5712026"/>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cxnSp>
        <p:nvCxnSpPr>
          <p:cNvPr id="228" name="Google Shape;822;p64">
            <a:extLst>
              <a:ext uri="{FF2B5EF4-FFF2-40B4-BE49-F238E27FC236}">
                <a16:creationId xmlns:a16="http://schemas.microsoft.com/office/drawing/2014/main" id="{EAE870D3-C9B3-463B-8F0A-60A8A84840B7}"/>
              </a:ext>
            </a:extLst>
          </p:cNvPr>
          <p:cNvCxnSpPr>
            <a:cxnSpLocks/>
          </p:cNvCxnSpPr>
          <p:nvPr/>
        </p:nvCxnSpPr>
        <p:spPr>
          <a:xfrm flipH="1">
            <a:off x="7726825" y="5018392"/>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cxnSp>
        <p:nvCxnSpPr>
          <p:cNvPr id="229" name="Google Shape;822;p64">
            <a:extLst>
              <a:ext uri="{FF2B5EF4-FFF2-40B4-BE49-F238E27FC236}">
                <a16:creationId xmlns:a16="http://schemas.microsoft.com/office/drawing/2014/main" id="{FC70B1C1-9463-4F84-91F0-857A74B77ED9}"/>
              </a:ext>
            </a:extLst>
          </p:cNvPr>
          <p:cNvCxnSpPr>
            <a:cxnSpLocks/>
          </p:cNvCxnSpPr>
          <p:nvPr/>
        </p:nvCxnSpPr>
        <p:spPr>
          <a:xfrm flipH="1">
            <a:off x="7797764" y="4316032"/>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cxnSp>
        <p:nvCxnSpPr>
          <p:cNvPr id="230" name="Google Shape;822;p64">
            <a:extLst>
              <a:ext uri="{FF2B5EF4-FFF2-40B4-BE49-F238E27FC236}">
                <a16:creationId xmlns:a16="http://schemas.microsoft.com/office/drawing/2014/main" id="{12F7C319-D080-4D0A-96C7-943EB76ABAF3}"/>
              </a:ext>
            </a:extLst>
          </p:cNvPr>
          <p:cNvCxnSpPr>
            <a:cxnSpLocks/>
          </p:cNvCxnSpPr>
          <p:nvPr/>
        </p:nvCxnSpPr>
        <p:spPr>
          <a:xfrm flipH="1">
            <a:off x="7797764" y="3537334"/>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cxnSp>
        <p:nvCxnSpPr>
          <p:cNvPr id="231" name="Google Shape;822;p64">
            <a:extLst>
              <a:ext uri="{FF2B5EF4-FFF2-40B4-BE49-F238E27FC236}">
                <a16:creationId xmlns:a16="http://schemas.microsoft.com/office/drawing/2014/main" id="{FD173456-3D1C-4185-918E-CA9373875D9E}"/>
              </a:ext>
            </a:extLst>
          </p:cNvPr>
          <p:cNvCxnSpPr>
            <a:cxnSpLocks/>
          </p:cNvCxnSpPr>
          <p:nvPr/>
        </p:nvCxnSpPr>
        <p:spPr>
          <a:xfrm flipH="1">
            <a:off x="7871204" y="2166028"/>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cxnSp>
        <p:nvCxnSpPr>
          <p:cNvPr id="232" name="Google Shape;822;p64">
            <a:extLst>
              <a:ext uri="{FF2B5EF4-FFF2-40B4-BE49-F238E27FC236}">
                <a16:creationId xmlns:a16="http://schemas.microsoft.com/office/drawing/2014/main" id="{4A256E4C-92E6-4334-8163-74584C5A6BF5}"/>
              </a:ext>
            </a:extLst>
          </p:cNvPr>
          <p:cNvCxnSpPr>
            <a:cxnSpLocks/>
          </p:cNvCxnSpPr>
          <p:nvPr/>
        </p:nvCxnSpPr>
        <p:spPr>
          <a:xfrm flipH="1">
            <a:off x="3956100" y="3534698"/>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sp>
        <p:nvSpPr>
          <p:cNvPr id="233" name="CaixaDeTexto 232">
            <a:extLst>
              <a:ext uri="{FF2B5EF4-FFF2-40B4-BE49-F238E27FC236}">
                <a16:creationId xmlns:a16="http://schemas.microsoft.com/office/drawing/2014/main" id="{E0FC90D9-2406-47ED-A512-4C979B65A021}"/>
              </a:ext>
            </a:extLst>
          </p:cNvPr>
          <p:cNvSpPr txBox="1"/>
          <p:nvPr/>
        </p:nvSpPr>
        <p:spPr>
          <a:xfrm>
            <a:off x="4057608" y="5399061"/>
            <a:ext cx="631904" cy="307777"/>
          </a:xfrm>
          <a:prstGeom prst="rect">
            <a:avLst/>
          </a:prstGeom>
          <a:noFill/>
        </p:spPr>
        <p:txBody>
          <a:bodyPr wrap="none" rtlCol="0">
            <a:spAutoFit/>
          </a:bodyPr>
          <a:lstStyle/>
          <a:p>
            <a:r>
              <a:rPr lang="pt-BR" b="1" dirty="0"/>
              <a:t>7.813</a:t>
            </a:r>
          </a:p>
        </p:txBody>
      </p:sp>
      <p:sp>
        <p:nvSpPr>
          <p:cNvPr id="234" name="Google Shape;579;p25">
            <a:extLst>
              <a:ext uri="{FF2B5EF4-FFF2-40B4-BE49-F238E27FC236}">
                <a16:creationId xmlns:a16="http://schemas.microsoft.com/office/drawing/2014/main" id="{A421111A-6D6B-4FD6-AC86-43E8A34CAC76}"/>
              </a:ext>
            </a:extLst>
          </p:cNvPr>
          <p:cNvSpPr txBox="1"/>
          <p:nvPr/>
        </p:nvSpPr>
        <p:spPr>
          <a:xfrm flipH="1">
            <a:off x="1707396" y="5524644"/>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2011</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235" name="Google Shape;579;p25">
            <a:extLst>
              <a:ext uri="{FF2B5EF4-FFF2-40B4-BE49-F238E27FC236}">
                <a16:creationId xmlns:a16="http://schemas.microsoft.com/office/drawing/2014/main" id="{2B2E8138-3BA2-42F0-8350-BC9336AE829B}"/>
              </a:ext>
            </a:extLst>
          </p:cNvPr>
          <p:cNvSpPr txBox="1"/>
          <p:nvPr/>
        </p:nvSpPr>
        <p:spPr>
          <a:xfrm flipH="1">
            <a:off x="1744861" y="3310965"/>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2014</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236" name="Google Shape;579;p25">
            <a:extLst>
              <a:ext uri="{FF2B5EF4-FFF2-40B4-BE49-F238E27FC236}">
                <a16:creationId xmlns:a16="http://schemas.microsoft.com/office/drawing/2014/main" id="{1C103327-576D-4B2F-AA45-3E55770872B6}"/>
              </a:ext>
            </a:extLst>
          </p:cNvPr>
          <p:cNvSpPr txBox="1"/>
          <p:nvPr/>
        </p:nvSpPr>
        <p:spPr>
          <a:xfrm flipH="1">
            <a:off x="1744861" y="2539576"/>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2015</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237" name="Google Shape;579;p25">
            <a:extLst>
              <a:ext uri="{FF2B5EF4-FFF2-40B4-BE49-F238E27FC236}">
                <a16:creationId xmlns:a16="http://schemas.microsoft.com/office/drawing/2014/main" id="{B0562A04-5FE2-4929-9968-CEF5657FD65A}"/>
              </a:ext>
            </a:extLst>
          </p:cNvPr>
          <p:cNvSpPr txBox="1"/>
          <p:nvPr/>
        </p:nvSpPr>
        <p:spPr>
          <a:xfrm flipH="1">
            <a:off x="1744861" y="4009972"/>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2013</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238" name="Google Shape;579;p25">
            <a:extLst>
              <a:ext uri="{FF2B5EF4-FFF2-40B4-BE49-F238E27FC236}">
                <a16:creationId xmlns:a16="http://schemas.microsoft.com/office/drawing/2014/main" id="{C863EFF4-2E3B-4206-90FE-2849FD7CA8CE}"/>
              </a:ext>
            </a:extLst>
          </p:cNvPr>
          <p:cNvSpPr txBox="1"/>
          <p:nvPr/>
        </p:nvSpPr>
        <p:spPr>
          <a:xfrm flipH="1">
            <a:off x="1707396" y="4741602"/>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2012</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239" name="Google Shape;579;p25">
            <a:extLst>
              <a:ext uri="{FF2B5EF4-FFF2-40B4-BE49-F238E27FC236}">
                <a16:creationId xmlns:a16="http://schemas.microsoft.com/office/drawing/2014/main" id="{2FB0110C-DB72-4EAA-8B93-5474CE36C4AC}"/>
              </a:ext>
            </a:extLst>
          </p:cNvPr>
          <p:cNvSpPr txBox="1"/>
          <p:nvPr/>
        </p:nvSpPr>
        <p:spPr>
          <a:xfrm flipH="1">
            <a:off x="5479961" y="5516555"/>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2016</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240" name="Google Shape;579;p25">
            <a:extLst>
              <a:ext uri="{FF2B5EF4-FFF2-40B4-BE49-F238E27FC236}">
                <a16:creationId xmlns:a16="http://schemas.microsoft.com/office/drawing/2014/main" id="{D9DC52B2-527A-4D30-8ECF-CFE7F0E25674}"/>
              </a:ext>
            </a:extLst>
          </p:cNvPr>
          <p:cNvSpPr txBox="1"/>
          <p:nvPr/>
        </p:nvSpPr>
        <p:spPr>
          <a:xfrm flipH="1">
            <a:off x="5484249" y="4808814"/>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2017</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241" name="Google Shape;579;p25">
            <a:extLst>
              <a:ext uri="{FF2B5EF4-FFF2-40B4-BE49-F238E27FC236}">
                <a16:creationId xmlns:a16="http://schemas.microsoft.com/office/drawing/2014/main" id="{85C462C2-517F-4574-877D-1202E17CD6CA}"/>
              </a:ext>
            </a:extLst>
          </p:cNvPr>
          <p:cNvSpPr txBox="1"/>
          <p:nvPr/>
        </p:nvSpPr>
        <p:spPr>
          <a:xfrm flipH="1">
            <a:off x="5466136" y="4110837"/>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2018</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242" name="Google Shape;579;p25">
            <a:extLst>
              <a:ext uri="{FF2B5EF4-FFF2-40B4-BE49-F238E27FC236}">
                <a16:creationId xmlns:a16="http://schemas.microsoft.com/office/drawing/2014/main" id="{514946DB-80A2-491D-ABB0-9F9B1E35FBAF}"/>
              </a:ext>
            </a:extLst>
          </p:cNvPr>
          <p:cNvSpPr txBox="1"/>
          <p:nvPr/>
        </p:nvSpPr>
        <p:spPr>
          <a:xfrm flipH="1">
            <a:off x="5466136" y="3331539"/>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2019</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243" name="Google Shape;579;p25">
            <a:extLst>
              <a:ext uri="{FF2B5EF4-FFF2-40B4-BE49-F238E27FC236}">
                <a16:creationId xmlns:a16="http://schemas.microsoft.com/office/drawing/2014/main" id="{B34B8461-69C9-47D9-92DF-7063B387047B}"/>
              </a:ext>
            </a:extLst>
          </p:cNvPr>
          <p:cNvSpPr txBox="1"/>
          <p:nvPr/>
        </p:nvSpPr>
        <p:spPr>
          <a:xfrm flipH="1">
            <a:off x="5474885" y="2541264"/>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2020</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244" name="CaixaDeTexto 243">
            <a:extLst>
              <a:ext uri="{FF2B5EF4-FFF2-40B4-BE49-F238E27FC236}">
                <a16:creationId xmlns:a16="http://schemas.microsoft.com/office/drawing/2014/main" id="{310C1FC8-8857-4E34-BE70-D19CC3F4F3DF}"/>
              </a:ext>
            </a:extLst>
          </p:cNvPr>
          <p:cNvSpPr txBox="1"/>
          <p:nvPr/>
        </p:nvSpPr>
        <p:spPr>
          <a:xfrm>
            <a:off x="4012244" y="4614957"/>
            <a:ext cx="631904" cy="307777"/>
          </a:xfrm>
          <a:prstGeom prst="rect">
            <a:avLst/>
          </a:prstGeom>
          <a:noFill/>
        </p:spPr>
        <p:txBody>
          <a:bodyPr wrap="none" rtlCol="0">
            <a:spAutoFit/>
          </a:bodyPr>
          <a:lstStyle/>
          <a:p>
            <a:r>
              <a:rPr lang="pt-BR" b="1" dirty="0"/>
              <a:t>8.822</a:t>
            </a:r>
          </a:p>
        </p:txBody>
      </p:sp>
      <p:sp>
        <p:nvSpPr>
          <p:cNvPr id="245" name="CaixaDeTexto 244">
            <a:extLst>
              <a:ext uri="{FF2B5EF4-FFF2-40B4-BE49-F238E27FC236}">
                <a16:creationId xmlns:a16="http://schemas.microsoft.com/office/drawing/2014/main" id="{CC861EDD-D930-4804-8B7C-CD56211EB06D}"/>
              </a:ext>
            </a:extLst>
          </p:cNvPr>
          <p:cNvSpPr txBox="1"/>
          <p:nvPr/>
        </p:nvSpPr>
        <p:spPr>
          <a:xfrm>
            <a:off x="3973898" y="3891975"/>
            <a:ext cx="631904" cy="307777"/>
          </a:xfrm>
          <a:prstGeom prst="rect">
            <a:avLst/>
          </a:prstGeom>
          <a:noFill/>
        </p:spPr>
        <p:txBody>
          <a:bodyPr wrap="none" rtlCol="0">
            <a:spAutoFit/>
          </a:bodyPr>
          <a:lstStyle/>
          <a:p>
            <a:r>
              <a:rPr lang="pt-BR" b="1" dirty="0"/>
              <a:t>8.748</a:t>
            </a:r>
          </a:p>
        </p:txBody>
      </p:sp>
      <p:sp>
        <p:nvSpPr>
          <p:cNvPr id="246" name="CaixaDeTexto 245">
            <a:extLst>
              <a:ext uri="{FF2B5EF4-FFF2-40B4-BE49-F238E27FC236}">
                <a16:creationId xmlns:a16="http://schemas.microsoft.com/office/drawing/2014/main" id="{5DE142CB-13BE-490B-AD2C-D1BA79E7180B}"/>
              </a:ext>
            </a:extLst>
          </p:cNvPr>
          <p:cNvSpPr txBox="1"/>
          <p:nvPr/>
        </p:nvSpPr>
        <p:spPr>
          <a:xfrm>
            <a:off x="4037523" y="3216059"/>
            <a:ext cx="631904" cy="307777"/>
          </a:xfrm>
          <a:prstGeom prst="rect">
            <a:avLst/>
          </a:prstGeom>
          <a:noFill/>
        </p:spPr>
        <p:txBody>
          <a:bodyPr wrap="none" rtlCol="0">
            <a:spAutoFit/>
          </a:bodyPr>
          <a:lstStyle/>
          <a:p>
            <a:r>
              <a:rPr lang="pt-BR" b="1" dirty="0"/>
              <a:t>8.845</a:t>
            </a:r>
          </a:p>
        </p:txBody>
      </p:sp>
      <p:sp>
        <p:nvSpPr>
          <p:cNvPr id="247" name="CaixaDeTexto 246">
            <a:extLst>
              <a:ext uri="{FF2B5EF4-FFF2-40B4-BE49-F238E27FC236}">
                <a16:creationId xmlns:a16="http://schemas.microsoft.com/office/drawing/2014/main" id="{B8C70462-A1A2-4C7F-9192-4ACFB61544B3}"/>
              </a:ext>
            </a:extLst>
          </p:cNvPr>
          <p:cNvSpPr txBox="1"/>
          <p:nvPr/>
        </p:nvSpPr>
        <p:spPr>
          <a:xfrm>
            <a:off x="4021947" y="2451208"/>
            <a:ext cx="631904" cy="307777"/>
          </a:xfrm>
          <a:prstGeom prst="rect">
            <a:avLst/>
          </a:prstGeom>
          <a:noFill/>
        </p:spPr>
        <p:txBody>
          <a:bodyPr wrap="none" rtlCol="0">
            <a:spAutoFit/>
          </a:bodyPr>
          <a:lstStyle/>
          <a:p>
            <a:r>
              <a:rPr lang="pt-BR" b="1" dirty="0"/>
              <a:t>9.321</a:t>
            </a:r>
          </a:p>
        </p:txBody>
      </p:sp>
      <p:sp>
        <p:nvSpPr>
          <p:cNvPr id="248" name="CaixaDeTexto 247">
            <a:extLst>
              <a:ext uri="{FF2B5EF4-FFF2-40B4-BE49-F238E27FC236}">
                <a16:creationId xmlns:a16="http://schemas.microsoft.com/office/drawing/2014/main" id="{FF16E997-8480-4F3D-8FFB-629685DD608E}"/>
              </a:ext>
            </a:extLst>
          </p:cNvPr>
          <p:cNvSpPr txBox="1"/>
          <p:nvPr/>
        </p:nvSpPr>
        <p:spPr>
          <a:xfrm>
            <a:off x="7860991" y="5439413"/>
            <a:ext cx="631904" cy="307777"/>
          </a:xfrm>
          <a:prstGeom prst="rect">
            <a:avLst/>
          </a:prstGeom>
          <a:noFill/>
        </p:spPr>
        <p:txBody>
          <a:bodyPr wrap="none" rtlCol="0">
            <a:spAutoFit/>
          </a:bodyPr>
          <a:lstStyle/>
          <a:p>
            <a:r>
              <a:rPr lang="pt-BR" b="1" dirty="0"/>
              <a:t>9.427</a:t>
            </a:r>
          </a:p>
        </p:txBody>
      </p:sp>
      <p:sp>
        <p:nvSpPr>
          <p:cNvPr id="249" name="CaixaDeTexto 248">
            <a:extLst>
              <a:ext uri="{FF2B5EF4-FFF2-40B4-BE49-F238E27FC236}">
                <a16:creationId xmlns:a16="http://schemas.microsoft.com/office/drawing/2014/main" id="{772ADB36-996F-4672-9351-F40C7CFDF82C}"/>
              </a:ext>
            </a:extLst>
          </p:cNvPr>
          <p:cNvSpPr txBox="1"/>
          <p:nvPr/>
        </p:nvSpPr>
        <p:spPr>
          <a:xfrm>
            <a:off x="7903695" y="4701889"/>
            <a:ext cx="631904" cy="307777"/>
          </a:xfrm>
          <a:prstGeom prst="rect">
            <a:avLst/>
          </a:prstGeom>
          <a:noFill/>
        </p:spPr>
        <p:txBody>
          <a:bodyPr wrap="none" rtlCol="0">
            <a:spAutoFit/>
          </a:bodyPr>
          <a:lstStyle/>
          <a:p>
            <a:r>
              <a:rPr lang="pt-BR" b="1" dirty="0"/>
              <a:t>9.647</a:t>
            </a:r>
          </a:p>
        </p:txBody>
      </p:sp>
      <p:sp>
        <p:nvSpPr>
          <p:cNvPr id="250" name="CaixaDeTexto 249">
            <a:extLst>
              <a:ext uri="{FF2B5EF4-FFF2-40B4-BE49-F238E27FC236}">
                <a16:creationId xmlns:a16="http://schemas.microsoft.com/office/drawing/2014/main" id="{1BF2A4CB-5E6D-4180-9C7F-F47972D092F2}"/>
              </a:ext>
            </a:extLst>
          </p:cNvPr>
          <p:cNvSpPr txBox="1"/>
          <p:nvPr/>
        </p:nvSpPr>
        <p:spPr>
          <a:xfrm>
            <a:off x="7879537" y="4054419"/>
            <a:ext cx="631904" cy="307777"/>
          </a:xfrm>
          <a:prstGeom prst="rect">
            <a:avLst/>
          </a:prstGeom>
          <a:noFill/>
        </p:spPr>
        <p:txBody>
          <a:bodyPr wrap="none" rtlCol="0">
            <a:spAutoFit/>
          </a:bodyPr>
          <a:lstStyle/>
          <a:p>
            <a:r>
              <a:rPr lang="pt-BR" b="1" dirty="0"/>
              <a:t>9.860</a:t>
            </a:r>
          </a:p>
        </p:txBody>
      </p:sp>
      <p:sp>
        <p:nvSpPr>
          <p:cNvPr id="251" name="CaixaDeTexto 250">
            <a:extLst>
              <a:ext uri="{FF2B5EF4-FFF2-40B4-BE49-F238E27FC236}">
                <a16:creationId xmlns:a16="http://schemas.microsoft.com/office/drawing/2014/main" id="{6E96B544-DEAD-4E8D-B765-87B221C40B8A}"/>
              </a:ext>
            </a:extLst>
          </p:cNvPr>
          <p:cNvSpPr txBox="1"/>
          <p:nvPr/>
        </p:nvSpPr>
        <p:spPr>
          <a:xfrm>
            <a:off x="7887366" y="3242851"/>
            <a:ext cx="731290" cy="307777"/>
          </a:xfrm>
          <a:prstGeom prst="rect">
            <a:avLst/>
          </a:prstGeom>
          <a:noFill/>
        </p:spPr>
        <p:txBody>
          <a:bodyPr wrap="none" rtlCol="0">
            <a:spAutoFit/>
          </a:bodyPr>
          <a:lstStyle/>
          <a:p>
            <a:r>
              <a:rPr lang="pt-BR" b="1" dirty="0"/>
              <a:t>11.112</a:t>
            </a:r>
          </a:p>
        </p:txBody>
      </p:sp>
      <p:sp>
        <p:nvSpPr>
          <p:cNvPr id="252" name="CaixaDeTexto 251">
            <a:extLst>
              <a:ext uri="{FF2B5EF4-FFF2-40B4-BE49-F238E27FC236}">
                <a16:creationId xmlns:a16="http://schemas.microsoft.com/office/drawing/2014/main" id="{CA36153D-A415-4260-85AE-152943CBCAAC}"/>
              </a:ext>
            </a:extLst>
          </p:cNvPr>
          <p:cNvSpPr txBox="1"/>
          <p:nvPr/>
        </p:nvSpPr>
        <p:spPr>
          <a:xfrm>
            <a:off x="7914066" y="2621371"/>
            <a:ext cx="731290" cy="307777"/>
          </a:xfrm>
          <a:prstGeom prst="rect">
            <a:avLst/>
          </a:prstGeom>
          <a:noFill/>
        </p:spPr>
        <p:txBody>
          <a:bodyPr wrap="none" rtlCol="0">
            <a:spAutoFit/>
          </a:bodyPr>
          <a:lstStyle/>
          <a:p>
            <a:r>
              <a:rPr lang="pt-BR" b="1" dirty="0"/>
              <a:t>12.191</a:t>
            </a:r>
          </a:p>
        </p:txBody>
      </p:sp>
      <p:sp>
        <p:nvSpPr>
          <p:cNvPr id="259" name="Google Shape;579;p25">
            <a:extLst>
              <a:ext uri="{FF2B5EF4-FFF2-40B4-BE49-F238E27FC236}">
                <a16:creationId xmlns:a16="http://schemas.microsoft.com/office/drawing/2014/main" id="{947452B4-6D2D-4922-BD32-B80ABE294492}"/>
              </a:ext>
            </a:extLst>
          </p:cNvPr>
          <p:cNvSpPr txBox="1"/>
          <p:nvPr/>
        </p:nvSpPr>
        <p:spPr>
          <a:xfrm flipH="1">
            <a:off x="5458843" y="1875516"/>
            <a:ext cx="956100"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002060"/>
                </a:solidFill>
                <a:latin typeface="Fira Sans Extra Condensed Medium"/>
                <a:ea typeface="Fira Sans Extra Condensed Medium"/>
                <a:cs typeface="Fira Sans Extra Condensed Medium"/>
                <a:sym typeface="Fira Sans Extra Condensed Medium"/>
              </a:rPr>
              <a:t>2021</a:t>
            </a:r>
            <a:endParaRPr sz="1800" dirty="0">
              <a:solidFill>
                <a:srgbClr val="002060"/>
              </a:solidFill>
              <a:latin typeface="Fira Sans Extra Condensed Medium"/>
              <a:ea typeface="Fira Sans Extra Condensed Medium"/>
              <a:cs typeface="Fira Sans Extra Condensed Medium"/>
              <a:sym typeface="Fira Sans Extra Condensed Medium"/>
            </a:endParaRPr>
          </a:p>
        </p:txBody>
      </p:sp>
      <p:cxnSp>
        <p:nvCxnSpPr>
          <p:cNvPr id="260" name="Google Shape;822;p64">
            <a:extLst>
              <a:ext uri="{FF2B5EF4-FFF2-40B4-BE49-F238E27FC236}">
                <a16:creationId xmlns:a16="http://schemas.microsoft.com/office/drawing/2014/main" id="{E156454A-7EC6-4D82-B905-DE0DA47590A1}"/>
              </a:ext>
            </a:extLst>
          </p:cNvPr>
          <p:cNvCxnSpPr>
            <a:cxnSpLocks/>
          </p:cNvCxnSpPr>
          <p:nvPr/>
        </p:nvCxnSpPr>
        <p:spPr>
          <a:xfrm flipH="1">
            <a:off x="7879225" y="2980165"/>
            <a:ext cx="1167711" cy="0"/>
          </a:xfrm>
          <a:prstGeom prst="straightConnector1">
            <a:avLst/>
          </a:prstGeom>
          <a:ln>
            <a:solidFill>
              <a:srgbClr val="000066"/>
            </a:solidFill>
            <a:headEnd type="none" w="sm" len="sm"/>
            <a:tailEnd type="diamond" w="sm" len="sm"/>
          </a:ln>
        </p:spPr>
        <p:style>
          <a:lnRef idx="1">
            <a:schemeClr val="dk1"/>
          </a:lnRef>
          <a:fillRef idx="0">
            <a:schemeClr val="dk1"/>
          </a:fillRef>
          <a:effectRef idx="0">
            <a:schemeClr val="dk1"/>
          </a:effectRef>
          <a:fontRef idx="minor">
            <a:schemeClr val="tx1"/>
          </a:fontRef>
        </p:style>
      </p:cxnSp>
      <p:sp>
        <p:nvSpPr>
          <p:cNvPr id="261" name="CaixaDeTexto 260">
            <a:extLst>
              <a:ext uri="{FF2B5EF4-FFF2-40B4-BE49-F238E27FC236}">
                <a16:creationId xmlns:a16="http://schemas.microsoft.com/office/drawing/2014/main" id="{A15D13B0-D0A9-41CA-9F81-1C57B22029F8}"/>
              </a:ext>
            </a:extLst>
          </p:cNvPr>
          <p:cNvSpPr txBox="1"/>
          <p:nvPr/>
        </p:nvSpPr>
        <p:spPr>
          <a:xfrm>
            <a:off x="7853417" y="1756904"/>
            <a:ext cx="1703177" cy="369332"/>
          </a:xfrm>
          <a:prstGeom prst="rect">
            <a:avLst/>
          </a:prstGeom>
          <a:noFill/>
        </p:spPr>
        <p:txBody>
          <a:bodyPr wrap="square" rtlCol="0">
            <a:spAutoFit/>
          </a:bodyPr>
          <a:lstStyle/>
          <a:p>
            <a:r>
              <a:rPr lang="pt-BR" b="1" dirty="0"/>
              <a:t>14.376</a:t>
            </a:r>
          </a:p>
        </p:txBody>
      </p:sp>
      <p:sp>
        <p:nvSpPr>
          <p:cNvPr id="262" name="Google Shape;253;p23">
            <a:extLst>
              <a:ext uri="{FF2B5EF4-FFF2-40B4-BE49-F238E27FC236}">
                <a16:creationId xmlns:a16="http://schemas.microsoft.com/office/drawing/2014/main" id="{380A1551-96F4-4439-9CF3-45D0C3AA2158}"/>
              </a:ext>
            </a:extLst>
          </p:cNvPr>
          <p:cNvSpPr/>
          <p:nvPr/>
        </p:nvSpPr>
        <p:spPr>
          <a:xfrm>
            <a:off x="6318621" y="1514917"/>
            <a:ext cx="1460747" cy="842564"/>
          </a:xfrm>
          <a:custGeom>
            <a:avLst/>
            <a:gdLst/>
            <a:ahLst/>
            <a:cxnLst/>
            <a:rect l="l" t="t" r="r" b="b"/>
            <a:pathLst>
              <a:path w="76041" h="43855" extrusionOk="0">
                <a:moveTo>
                  <a:pt x="37993" y="1"/>
                </a:moveTo>
                <a:lnTo>
                  <a:pt x="0" y="21910"/>
                </a:lnTo>
                <a:lnTo>
                  <a:pt x="37993" y="43855"/>
                </a:lnTo>
                <a:lnTo>
                  <a:pt x="76041" y="21910"/>
                </a:lnTo>
                <a:lnTo>
                  <a:pt x="37993" y="1"/>
                </a:lnTo>
                <a:close/>
              </a:path>
            </a:pathLst>
          </a:custGeom>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54;p23">
            <a:extLst>
              <a:ext uri="{FF2B5EF4-FFF2-40B4-BE49-F238E27FC236}">
                <a16:creationId xmlns:a16="http://schemas.microsoft.com/office/drawing/2014/main" id="{52B495E6-09A4-4670-BF0C-B9565AEF1351}"/>
              </a:ext>
            </a:extLst>
          </p:cNvPr>
          <p:cNvSpPr/>
          <p:nvPr/>
        </p:nvSpPr>
        <p:spPr>
          <a:xfrm>
            <a:off x="6318621" y="1935844"/>
            <a:ext cx="729865" cy="662754"/>
          </a:xfrm>
          <a:custGeom>
            <a:avLst/>
            <a:gdLst/>
            <a:ahLst/>
            <a:cxnLst/>
            <a:rect l="l" t="t" r="r" b="b"/>
            <a:pathLst>
              <a:path w="37994" h="34496" extrusionOk="0">
                <a:moveTo>
                  <a:pt x="0" y="1"/>
                </a:moveTo>
                <a:lnTo>
                  <a:pt x="0" y="12551"/>
                </a:lnTo>
                <a:lnTo>
                  <a:pt x="37993" y="34496"/>
                </a:lnTo>
                <a:lnTo>
                  <a:pt x="37993" y="21946"/>
                </a:lnTo>
                <a:lnTo>
                  <a:pt x="0" y="1"/>
                </a:lnTo>
                <a:close/>
              </a:path>
            </a:pathLst>
          </a:custGeom>
          <a:solidFill>
            <a:srgbClr val="29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55;p23">
            <a:extLst>
              <a:ext uri="{FF2B5EF4-FFF2-40B4-BE49-F238E27FC236}">
                <a16:creationId xmlns:a16="http://schemas.microsoft.com/office/drawing/2014/main" id="{EAB0A789-D50D-456A-9D5E-BF7AD84C1A81}"/>
              </a:ext>
            </a:extLst>
          </p:cNvPr>
          <p:cNvSpPr/>
          <p:nvPr/>
        </p:nvSpPr>
        <p:spPr>
          <a:xfrm>
            <a:off x="7043704" y="1935844"/>
            <a:ext cx="731248" cy="662754"/>
          </a:xfrm>
          <a:custGeom>
            <a:avLst/>
            <a:gdLst/>
            <a:ahLst/>
            <a:cxnLst/>
            <a:rect l="l" t="t" r="r" b="b"/>
            <a:pathLst>
              <a:path w="38066" h="34496" extrusionOk="0">
                <a:moveTo>
                  <a:pt x="38066" y="1"/>
                </a:moveTo>
                <a:lnTo>
                  <a:pt x="0" y="21946"/>
                </a:lnTo>
                <a:lnTo>
                  <a:pt x="0" y="34496"/>
                </a:lnTo>
                <a:lnTo>
                  <a:pt x="38066" y="12551"/>
                </a:lnTo>
                <a:lnTo>
                  <a:pt x="38066" y="1"/>
                </a:lnTo>
                <a:close/>
              </a:path>
            </a:pathLst>
          </a:custGeom>
          <a:solidFill>
            <a:srgbClr val="3E7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79;p25">
            <a:extLst>
              <a:ext uri="{FF2B5EF4-FFF2-40B4-BE49-F238E27FC236}">
                <a16:creationId xmlns:a16="http://schemas.microsoft.com/office/drawing/2014/main" id="{2E930E5C-844E-47E9-BEED-D60C6D1382B0}"/>
              </a:ext>
            </a:extLst>
          </p:cNvPr>
          <p:cNvSpPr txBox="1"/>
          <p:nvPr/>
        </p:nvSpPr>
        <p:spPr>
          <a:xfrm flipH="1">
            <a:off x="2840315" y="4124647"/>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3300"/>
                </a:solidFill>
                <a:latin typeface="Fira Sans Extra Condensed Medium"/>
                <a:ea typeface="Fira Sans Extra Condensed Medium"/>
                <a:cs typeface="Fira Sans Extra Condensed Medium"/>
                <a:sym typeface="Fira Sans Extra Condensed Medium"/>
              </a:rPr>
              <a:t>6,40%</a:t>
            </a:r>
            <a:endParaRPr sz="1200" b="1" dirty="0">
              <a:solidFill>
                <a:srgbClr val="FF3300"/>
              </a:solidFill>
              <a:latin typeface="Fira Sans Extra Condensed Medium"/>
              <a:ea typeface="Fira Sans Extra Condensed Medium"/>
              <a:cs typeface="Fira Sans Extra Condensed Medium"/>
              <a:sym typeface="Fira Sans Extra Condensed Medium"/>
            </a:endParaRPr>
          </a:p>
        </p:txBody>
      </p:sp>
      <p:sp>
        <p:nvSpPr>
          <p:cNvPr id="266" name="Google Shape;579;p25">
            <a:extLst>
              <a:ext uri="{FF2B5EF4-FFF2-40B4-BE49-F238E27FC236}">
                <a16:creationId xmlns:a16="http://schemas.microsoft.com/office/drawing/2014/main" id="{F1DE8EA8-B0B9-4AF3-82AB-F5AF72F6A215}"/>
              </a:ext>
            </a:extLst>
          </p:cNvPr>
          <p:cNvSpPr txBox="1"/>
          <p:nvPr/>
        </p:nvSpPr>
        <p:spPr>
          <a:xfrm flipH="1">
            <a:off x="2817881" y="3342540"/>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3300"/>
                </a:solidFill>
                <a:latin typeface="Fira Sans Extra Condensed Medium"/>
                <a:ea typeface="Fira Sans Extra Condensed Medium"/>
                <a:cs typeface="Fira Sans Extra Condensed Medium"/>
                <a:sym typeface="Fira Sans Extra Condensed Medium"/>
              </a:rPr>
              <a:t>1,11%</a:t>
            </a:r>
            <a:endParaRPr sz="1200" b="1" dirty="0">
              <a:solidFill>
                <a:srgbClr val="FF3300"/>
              </a:solidFill>
              <a:latin typeface="Fira Sans Extra Condensed Medium"/>
              <a:ea typeface="Fira Sans Extra Condensed Medium"/>
              <a:cs typeface="Fira Sans Extra Condensed Medium"/>
              <a:sym typeface="Fira Sans Extra Condensed Medium"/>
            </a:endParaRPr>
          </a:p>
        </p:txBody>
      </p:sp>
      <p:sp>
        <p:nvSpPr>
          <p:cNvPr id="267" name="Google Shape;579;p25">
            <a:extLst>
              <a:ext uri="{FF2B5EF4-FFF2-40B4-BE49-F238E27FC236}">
                <a16:creationId xmlns:a16="http://schemas.microsoft.com/office/drawing/2014/main" id="{3824B90A-6626-4F1E-98A2-E5D1F59A9B19}"/>
              </a:ext>
            </a:extLst>
          </p:cNvPr>
          <p:cNvSpPr txBox="1"/>
          <p:nvPr/>
        </p:nvSpPr>
        <p:spPr>
          <a:xfrm flipH="1">
            <a:off x="2774411" y="5566850"/>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3300"/>
                </a:solidFill>
                <a:latin typeface="Fira Sans Extra Condensed Medium"/>
                <a:ea typeface="Fira Sans Extra Condensed Medium"/>
                <a:cs typeface="Fira Sans Extra Condensed Medium"/>
                <a:sym typeface="Fira Sans Extra Condensed Medium"/>
              </a:rPr>
              <a:t>3,92%</a:t>
            </a:r>
            <a:endParaRPr sz="1200" b="1" dirty="0">
              <a:solidFill>
                <a:srgbClr val="FF3300"/>
              </a:solidFill>
              <a:latin typeface="Fira Sans Extra Condensed Medium"/>
              <a:ea typeface="Fira Sans Extra Condensed Medium"/>
              <a:cs typeface="Fira Sans Extra Condensed Medium"/>
              <a:sym typeface="Fira Sans Extra Condensed Medium"/>
            </a:endParaRPr>
          </a:p>
        </p:txBody>
      </p:sp>
      <p:sp>
        <p:nvSpPr>
          <p:cNvPr id="268" name="Google Shape;579;p25">
            <a:extLst>
              <a:ext uri="{FF2B5EF4-FFF2-40B4-BE49-F238E27FC236}">
                <a16:creationId xmlns:a16="http://schemas.microsoft.com/office/drawing/2014/main" id="{96DAA531-9D01-4203-BE4C-5EF172EAB44E}"/>
              </a:ext>
            </a:extLst>
          </p:cNvPr>
          <p:cNvSpPr txBox="1"/>
          <p:nvPr/>
        </p:nvSpPr>
        <p:spPr>
          <a:xfrm flipH="1">
            <a:off x="2749031" y="2531237"/>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3300"/>
                </a:solidFill>
                <a:latin typeface="Fira Sans Extra Condensed Medium"/>
                <a:ea typeface="Fira Sans Extra Condensed Medium"/>
                <a:cs typeface="Fira Sans Extra Condensed Medium"/>
                <a:sym typeface="Fira Sans Extra Condensed Medium"/>
              </a:rPr>
              <a:t>5,38%</a:t>
            </a:r>
            <a:endParaRPr sz="1200" b="1" dirty="0">
              <a:solidFill>
                <a:srgbClr val="FF3300"/>
              </a:solidFill>
              <a:latin typeface="Fira Sans Extra Condensed Medium"/>
              <a:ea typeface="Fira Sans Extra Condensed Medium"/>
              <a:cs typeface="Fira Sans Extra Condensed Medium"/>
              <a:sym typeface="Fira Sans Extra Condensed Medium"/>
            </a:endParaRPr>
          </a:p>
        </p:txBody>
      </p:sp>
      <p:sp>
        <p:nvSpPr>
          <p:cNvPr id="269" name="Google Shape;579;p25">
            <a:extLst>
              <a:ext uri="{FF2B5EF4-FFF2-40B4-BE49-F238E27FC236}">
                <a16:creationId xmlns:a16="http://schemas.microsoft.com/office/drawing/2014/main" id="{156446E2-620A-43AD-AF2B-3595276CF48B}"/>
              </a:ext>
            </a:extLst>
          </p:cNvPr>
          <p:cNvSpPr txBox="1"/>
          <p:nvPr/>
        </p:nvSpPr>
        <p:spPr>
          <a:xfrm flipH="1">
            <a:off x="2822885" y="4816810"/>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3300"/>
                </a:solidFill>
                <a:latin typeface="Fira Sans Extra Condensed Medium"/>
                <a:ea typeface="Fira Sans Extra Condensed Medium"/>
                <a:cs typeface="Fira Sans Extra Condensed Medium"/>
                <a:sym typeface="Fira Sans Extra Condensed Medium"/>
              </a:rPr>
              <a:t>5,23%</a:t>
            </a:r>
            <a:endParaRPr sz="1200" b="1" dirty="0">
              <a:solidFill>
                <a:srgbClr val="FF3300"/>
              </a:solidFill>
              <a:latin typeface="Fira Sans Extra Condensed Medium"/>
              <a:ea typeface="Fira Sans Extra Condensed Medium"/>
              <a:cs typeface="Fira Sans Extra Condensed Medium"/>
              <a:sym typeface="Fira Sans Extra Condensed Medium"/>
            </a:endParaRPr>
          </a:p>
        </p:txBody>
      </p:sp>
      <p:sp>
        <p:nvSpPr>
          <p:cNvPr id="270" name="Google Shape;579;p25">
            <a:extLst>
              <a:ext uri="{FF2B5EF4-FFF2-40B4-BE49-F238E27FC236}">
                <a16:creationId xmlns:a16="http://schemas.microsoft.com/office/drawing/2014/main" id="{90DD308B-43DB-4958-9296-8E56D62B3E50}"/>
              </a:ext>
            </a:extLst>
          </p:cNvPr>
          <p:cNvSpPr txBox="1"/>
          <p:nvPr/>
        </p:nvSpPr>
        <p:spPr>
          <a:xfrm flipH="1">
            <a:off x="6615437" y="2607287"/>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FF3300"/>
                </a:solidFill>
                <a:latin typeface="Fira Sans Extra Condensed Medium"/>
                <a:ea typeface="Fira Sans Extra Condensed Medium"/>
                <a:cs typeface="Fira Sans Extra Condensed Medium"/>
                <a:sym typeface="Fira Sans Extra Condensed Medium"/>
              </a:rPr>
              <a:t>9,7%</a:t>
            </a:r>
            <a:endParaRPr sz="1400" b="1" dirty="0">
              <a:solidFill>
                <a:srgbClr val="FF3300"/>
              </a:solidFill>
              <a:latin typeface="Fira Sans Extra Condensed Medium"/>
              <a:ea typeface="Fira Sans Extra Condensed Medium"/>
              <a:cs typeface="Fira Sans Extra Condensed Medium"/>
              <a:sym typeface="Fira Sans Extra Condensed Medium"/>
            </a:endParaRPr>
          </a:p>
        </p:txBody>
      </p:sp>
      <p:sp>
        <p:nvSpPr>
          <p:cNvPr id="271" name="Google Shape;579;p25">
            <a:extLst>
              <a:ext uri="{FF2B5EF4-FFF2-40B4-BE49-F238E27FC236}">
                <a16:creationId xmlns:a16="http://schemas.microsoft.com/office/drawing/2014/main" id="{D5C7A7BB-F3F4-49C4-91D5-321B22CED9E8}"/>
              </a:ext>
            </a:extLst>
          </p:cNvPr>
          <p:cNvSpPr txBox="1"/>
          <p:nvPr/>
        </p:nvSpPr>
        <p:spPr>
          <a:xfrm flipH="1">
            <a:off x="6596314" y="3310321"/>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FF3300"/>
                </a:solidFill>
                <a:latin typeface="Fira Sans Extra Condensed Medium"/>
                <a:ea typeface="Fira Sans Extra Condensed Medium"/>
                <a:cs typeface="Fira Sans Extra Condensed Medium"/>
                <a:sym typeface="Fira Sans Extra Condensed Medium"/>
              </a:rPr>
              <a:t>12,70%</a:t>
            </a:r>
            <a:endParaRPr sz="1400" b="1" dirty="0">
              <a:solidFill>
                <a:srgbClr val="FF3300"/>
              </a:solidFill>
              <a:latin typeface="Fira Sans Extra Condensed Medium"/>
              <a:ea typeface="Fira Sans Extra Condensed Medium"/>
              <a:cs typeface="Fira Sans Extra Condensed Medium"/>
              <a:sym typeface="Fira Sans Extra Condensed Medium"/>
            </a:endParaRPr>
          </a:p>
        </p:txBody>
      </p:sp>
      <p:sp>
        <p:nvSpPr>
          <p:cNvPr id="272" name="Google Shape;579;p25">
            <a:extLst>
              <a:ext uri="{FF2B5EF4-FFF2-40B4-BE49-F238E27FC236}">
                <a16:creationId xmlns:a16="http://schemas.microsoft.com/office/drawing/2014/main" id="{8914AB75-7721-4610-B6CD-0E6DD24C7FEB}"/>
              </a:ext>
            </a:extLst>
          </p:cNvPr>
          <p:cNvSpPr txBox="1"/>
          <p:nvPr/>
        </p:nvSpPr>
        <p:spPr>
          <a:xfrm flipH="1">
            <a:off x="6643357" y="4789633"/>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FF3300"/>
                </a:solidFill>
                <a:latin typeface="Fira Sans Extra Condensed Medium"/>
                <a:ea typeface="Fira Sans Extra Condensed Medium"/>
                <a:cs typeface="Fira Sans Extra Condensed Medium"/>
                <a:sym typeface="Fira Sans Extra Condensed Medium"/>
              </a:rPr>
              <a:t>2,29%</a:t>
            </a:r>
            <a:endParaRPr sz="1400" b="1" dirty="0">
              <a:solidFill>
                <a:srgbClr val="FF3300"/>
              </a:solidFill>
              <a:latin typeface="Fira Sans Extra Condensed Medium"/>
              <a:ea typeface="Fira Sans Extra Condensed Medium"/>
              <a:cs typeface="Fira Sans Extra Condensed Medium"/>
              <a:sym typeface="Fira Sans Extra Condensed Medium"/>
            </a:endParaRPr>
          </a:p>
        </p:txBody>
      </p:sp>
      <p:sp>
        <p:nvSpPr>
          <p:cNvPr id="273" name="Google Shape;579;p25">
            <a:extLst>
              <a:ext uri="{FF2B5EF4-FFF2-40B4-BE49-F238E27FC236}">
                <a16:creationId xmlns:a16="http://schemas.microsoft.com/office/drawing/2014/main" id="{6C53271F-8A02-4303-A923-201A97F4D87C}"/>
              </a:ext>
            </a:extLst>
          </p:cNvPr>
          <p:cNvSpPr txBox="1"/>
          <p:nvPr/>
        </p:nvSpPr>
        <p:spPr>
          <a:xfrm flipH="1">
            <a:off x="6623972" y="4069748"/>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FF3300"/>
                </a:solidFill>
                <a:latin typeface="Fira Sans Extra Condensed Medium"/>
                <a:ea typeface="Fira Sans Extra Condensed Medium"/>
                <a:cs typeface="Fira Sans Extra Condensed Medium"/>
                <a:sym typeface="Fira Sans Extra Condensed Medium"/>
              </a:rPr>
              <a:t>2,25%</a:t>
            </a:r>
            <a:endParaRPr sz="1400" b="1" dirty="0">
              <a:solidFill>
                <a:srgbClr val="FF3300"/>
              </a:solidFill>
              <a:latin typeface="Fira Sans Extra Condensed Medium"/>
              <a:ea typeface="Fira Sans Extra Condensed Medium"/>
              <a:cs typeface="Fira Sans Extra Condensed Medium"/>
              <a:sym typeface="Fira Sans Extra Condensed Medium"/>
            </a:endParaRPr>
          </a:p>
        </p:txBody>
      </p:sp>
      <p:sp>
        <p:nvSpPr>
          <p:cNvPr id="274" name="Google Shape;579;p25">
            <a:extLst>
              <a:ext uri="{FF2B5EF4-FFF2-40B4-BE49-F238E27FC236}">
                <a16:creationId xmlns:a16="http://schemas.microsoft.com/office/drawing/2014/main" id="{2F2517A2-5356-4BD3-96CD-7B77E5A6E78A}"/>
              </a:ext>
            </a:extLst>
          </p:cNvPr>
          <p:cNvSpPr txBox="1"/>
          <p:nvPr/>
        </p:nvSpPr>
        <p:spPr>
          <a:xfrm flipH="1">
            <a:off x="6608234" y="5557206"/>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FF3300"/>
                </a:solidFill>
                <a:latin typeface="Fira Sans Extra Condensed Medium"/>
                <a:ea typeface="Fira Sans Extra Condensed Medium"/>
                <a:cs typeface="Fira Sans Extra Condensed Medium"/>
                <a:sym typeface="Fira Sans Extra Condensed Medium"/>
              </a:rPr>
              <a:t>1,14%</a:t>
            </a:r>
            <a:endParaRPr sz="1400" b="1" dirty="0">
              <a:solidFill>
                <a:srgbClr val="FF3300"/>
              </a:solidFill>
              <a:latin typeface="Fira Sans Extra Condensed Medium"/>
              <a:ea typeface="Fira Sans Extra Condensed Medium"/>
              <a:cs typeface="Fira Sans Extra Condensed Medium"/>
              <a:sym typeface="Fira Sans Extra Condensed Medium"/>
            </a:endParaRPr>
          </a:p>
        </p:txBody>
      </p:sp>
      <p:sp>
        <p:nvSpPr>
          <p:cNvPr id="93" name="Retângulo: Cantos Arredondados 92">
            <a:extLst>
              <a:ext uri="{FF2B5EF4-FFF2-40B4-BE49-F238E27FC236}">
                <a16:creationId xmlns:a16="http://schemas.microsoft.com/office/drawing/2014/main" id="{197CC2AB-752D-488F-82B9-96A241BB742F}"/>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4" name="CaixaDeTexto 93">
            <a:extLst>
              <a:ext uri="{FF2B5EF4-FFF2-40B4-BE49-F238E27FC236}">
                <a16:creationId xmlns:a16="http://schemas.microsoft.com/office/drawing/2014/main" id="{AC8FFE8C-681E-4FA2-B2ED-5A2A043F1565}"/>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95" name="Retângulo: Cantos Arredondados 94">
            <a:extLst>
              <a:ext uri="{FF2B5EF4-FFF2-40B4-BE49-F238E27FC236}">
                <a16:creationId xmlns:a16="http://schemas.microsoft.com/office/drawing/2014/main" id="{2AF4E1E6-E3E7-4EFC-B368-838ACC34DBD0}"/>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6" name="Retângulo: Cantos Arredondados 95">
            <a:extLst>
              <a:ext uri="{FF2B5EF4-FFF2-40B4-BE49-F238E27FC236}">
                <a16:creationId xmlns:a16="http://schemas.microsoft.com/office/drawing/2014/main" id="{29F1119B-0930-4F4D-89FB-25CAF5E9BAE9}"/>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7" name="Retângulo: Cantos Arredondados 96">
            <a:extLst>
              <a:ext uri="{FF2B5EF4-FFF2-40B4-BE49-F238E27FC236}">
                <a16:creationId xmlns:a16="http://schemas.microsoft.com/office/drawing/2014/main" id="{D7C62792-9659-48EE-B212-685FFE9F0279}"/>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8" name="Retângulo: Cantos Arredondados 97">
            <a:extLst>
              <a:ext uri="{FF2B5EF4-FFF2-40B4-BE49-F238E27FC236}">
                <a16:creationId xmlns:a16="http://schemas.microsoft.com/office/drawing/2014/main" id="{860954C3-B4FC-42E9-AA11-947D98B1B48D}"/>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9" name="Retângulo: Cantos Arredondados 98">
            <a:extLst>
              <a:ext uri="{FF2B5EF4-FFF2-40B4-BE49-F238E27FC236}">
                <a16:creationId xmlns:a16="http://schemas.microsoft.com/office/drawing/2014/main" id="{A9B83133-4C51-404E-9619-044B9E65ED8C}"/>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0" name="CaixaDeTexto 99">
            <a:extLst>
              <a:ext uri="{FF2B5EF4-FFF2-40B4-BE49-F238E27FC236}">
                <a16:creationId xmlns:a16="http://schemas.microsoft.com/office/drawing/2014/main" id="{5608C281-3AAE-4746-8953-D6C8D3779E02}"/>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101" name="CaixaDeTexto 100">
            <a:extLst>
              <a:ext uri="{FF2B5EF4-FFF2-40B4-BE49-F238E27FC236}">
                <a16:creationId xmlns:a16="http://schemas.microsoft.com/office/drawing/2014/main" id="{F25115C9-BAA9-4C38-B9B1-265B4CC779C7}"/>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102" name="CaixaDeTexto 101">
            <a:extLst>
              <a:ext uri="{FF2B5EF4-FFF2-40B4-BE49-F238E27FC236}">
                <a16:creationId xmlns:a16="http://schemas.microsoft.com/office/drawing/2014/main" id="{4279CDAF-E6BE-4526-BB4C-90AF0DA31397}"/>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103" name="CaixaDeTexto 102">
            <a:extLst>
              <a:ext uri="{FF2B5EF4-FFF2-40B4-BE49-F238E27FC236}">
                <a16:creationId xmlns:a16="http://schemas.microsoft.com/office/drawing/2014/main" id="{89E61E39-48F7-42E0-A144-B61E2AB89D58}"/>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104" name="CaixaDeTexto 103">
            <a:extLst>
              <a:ext uri="{FF2B5EF4-FFF2-40B4-BE49-F238E27FC236}">
                <a16:creationId xmlns:a16="http://schemas.microsoft.com/office/drawing/2014/main" id="{B92A6B5B-BDFB-4B9F-AC98-45E9E40FCEE0}"/>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105" name="Google Shape;579;p25">
            <a:extLst>
              <a:ext uri="{FF2B5EF4-FFF2-40B4-BE49-F238E27FC236}">
                <a16:creationId xmlns:a16="http://schemas.microsoft.com/office/drawing/2014/main" id="{1CF09E39-E966-42DD-B64A-DBB32A33F3B9}"/>
              </a:ext>
            </a:extLst>
          </p:cNvPr>
          <p:cNvSpPr txBox="1"/>
          <p:nvPr/>
        </p:nvSpPr>
        <p:spPr>
          <a:xfrm flipH="1">
            <a:off x="6622871" y="1756077"/>
            <a:ext cx="815742" cy="3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FF3300"/>
                </a:solidFill>
                <a:latin typeface="Fira Sans Extra Condensed Medium"/>
                <a:ea typeface="Fira Sans Extra Condensed Medium"/>
                <a:cs typeface="Fira Sans Extra Condensed Medium"/>
                <a:sym typeface="Fira Sans Extra Condensed Medium"/>
              </a:rPr>
              <a:t>17,9 %</a:t>
            </a:r>
            <a:endParaRPr sz="1400" b="1" dirty="0">
              <a:solidFill>
                <a:srgbClr val="FF3300"/>
              </a:solidFill>
              <a:latin typeface="Fira Sans Extra Condensed Medium"/>
              <a:ea typeface="Fira Sans Extra Condensed Medium"/>
              <a:cs typeface="Fira Sans Extra Condensed Medium"/>
              <a:sym typeface="Fira Sans Extra Condensed Medium"/>
            </a:endParaRPr>
          </a:p>
        </p:txBody>
      </p:sp>
    </p:spTree>
    <p:extLst>
      <p:ext uri="{BB962C8B-B14F-4D97-AF65-F5344CB8AC3E}">
        <p14:creationId xmlns:p14="http://schemas.microsoft.com/office/powerpoint/2010/main" val="44589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sp>
        <p:nvSpPr>
          <p:cNvPr id="28" name="Google Shape;996;p43">
            <a:extLst>
              <a:ext uri="{FF2B5EF4-FFF2-40B4-BE49-F238E27FC236}">
                <a16:creationId xmlns:a16="http://schemas.microsoft.com/office/drawing/2014/main" id="{B31AD0BB-1C0E-4041-A303-3FC42CA5C8BC}"/>
              </a:ext>
            </a:extLst>
          </p:cNvPr>
          <p:cNvSpPr/>
          <p:nvPr/>
        </p:nvSpPr>
        <p:spPr>
          <a:xfrm>
            <a:off x="502920" y="3483222"/>
            <a:ext cx="11129010" cy="568904"/>
          </a:xfrm>
          <a:prstGeom prst="rightArrow">
            <a:avLst>
              <a:gd name="adj1" fmla="val 40181"/>
              <a:gd name="adj2"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923330"/>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pPr algn="ctr"/>
            <a:r>
              <a:rPr lang="pt-BR" sz="1600" dirty="0">
                <a:solidFill>
                  <a:schemeClr val="bg1"/>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Comercial </a:t>
            </a:r>
          </a:p>
          <a:p>
            <a:pPr algn="ctr"/>
            <a:r>
              <a:rPr lang="pt-BR" sz="2000" dirty="0">
                <a:solidFill>
                  <a:schemeClr val="accent6">
                    <a:lumMod val="50000"/>
                  </a:schemeClr>
                </a:solidFill>
                <a:latin typeface="Agency FB" panose="020B0503020202020204" pitchFamily="34" charset="0"/>
              </a:rPr>
              <a:t> Modalidade do Contrato</a:t>
            </a:r>
            <a:endParaRPr lang="pt-BR" sz="1600" dirty="0">
              <a:solidFill>
                <a:schemeClr val="accent6">
                  <a:lumMod val="50000"/>
                </a:schemeClr>
              </a:solidFill>
              <a:latin typeface="Agency FB" panose="020B0503020202020204" pitchFamily="34" charset="0"/>
            </a:endParaRPr>
          </a:p>
        </p:txBody>
      </p:sp>
      <p:grpSp>
        <p:nvGrpSpPr>
          <p:cNvPr id="118" name="Google Shape;185;p20">
            <a:extLst>
              <a:ext uri="{FF2B5EF4-FFF2-40B4-BE49-F238E27FC236}">
                <a16:creationId xmlns:a16="http://schemas.microsoft.com/office/drawing/2014/main" id="{649295E0-618D-43ED-BAB7-DF30BF182808}"/>
              </a:ext>
            </a:extLst>
          </p:cNvPr>
          <p:cNvGrpSpPr/>
          <p:nvPr/>
        </p:nvGrpSpPr>
        <p:grpSpPr>
          <a:xfrm>
            <a:off x="3164306" y="2345404"/>
            <a:ext cx="1846800" cy="3084600"/>
            <a:chOff x="457200" y="1286625"/>
            <a:chExt cx="1846800" cy="3084600"/>
          </a:xfrm>
          <a:gradFill>
            <a:gsLst>
              <a:gs pos="0">
                <a:schemeClr val="accent5">
                  <a:lumMod val="40000"/>
                  <a:lumOff val="60000"/>
                </a:schemeClr>
              </a:gs>
              <a:gs pos="47000">
                <a:srgbClr val="00B0F0">
                  <a:alpha val="92000"/>
                  <a:lumMod val="73000"/>
                </a:srgbClr>
              </a:gs>
              <a:gs pos="100000">
                <a:srgbClr val="CC99FF"/>
              </a:gs>
            </a:gsLst>
            <a:lin ang="5400012" scaled="0"/>
          </a:gradFill>
        </p:grpSpPr>
        <p:sp>
          <p:nvSpPr>
            <p:cNvPr id="119" name="Google Shape;186;p20">
              <a:extLst>
                <a:ext uri="{FF2B5EF4-FFF2-40B4-BE49-F238E27FC236}">
                  <a16:creationId xmlns:a16="http://schemas.microsoft.com/office/drawing/2014/main" id="{E1538FAC-39CD-4CA8-8C3C-14C33F832732}"/>
                </a:ext>
              </a:extLst>
            </p:cNvPr>
            <p:cNvSpPr/>
            <p:nvPr/>
          </p:nvSpPr>
          <p:spPr>
            <a:xfrm>
              <a:off x="457200" y="1286625"/>
              <a:ext cx="1846800" cy="30846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21" name="Google Shape;188;p20">
              <a:extLst>
                <a:ext uri="{FF2B5EF4-FFF2-40B4-BE49-F238E27FC236}">
                  <a16:creationId xmlns:a16="http://schemas.microsoft.com/office/drawing/2014/main" id="{E8C975BC-E7CE-401F-B3CE-1C12BE4283F8}"/>
                </a:ext>
              </a:extLst>
            </p:cNvPr>
            <p:cNvSpPr txBox="1"/>
            <p:nvPr/>
          </p:nvSpPr>
          <p:spPr>
            <a:xfrm>
              <a:off x="491424" y="3314676"/>
              <a:ext cx="1682100" cy="765000"/>
            </a:xfrm>
            <a:prstGeom prst="rect">
              <a:avLst/>
            </a:prstGeom>
            <a:grp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solidFill>
                    <a:schemeClr val="dk1"/>
                  </a:solidFill>
                  <a:latin typeface="Roboto"/>
                  <a:ea typeface="Roboto"/>
                  <a:cs typeface="Roboto"/>
                  <a:sym typeface="Roboto"/>
                </a:rPr>
                <a:t>4.364</a:t>
              </a:r>
              <a:endParaRPr sz="4000" b="1" dirty="0">
                <a:solidFill>
                  <a:schemeClr val="dk1"/>
                </a:solidFill>
                <a:latin typeface="Roboto"/>
                <a:ea typeface="Roboto"/>
                <a:cs typeface="Roboto"/>
                <a:sym typeface="Roboto"/>
              </a:endParaRPr>
            </a:p>
          </p:txBody>
        </p:sp>
      </p:grpSp>
      <p:grpSp>
        <p:nvGrpSpPr>
          <p:cNvPr id="125" name="Google Shape;199;p20">
            <a:extLst>
              <a:ext uri="{FF2B5EF4-FFF2-40B4-BE49-F238E27FC236}">
                <a16:creationId xmlns:a16="http://schemas.microsoft.com/office/drawing/2014/main" id="{B660A487-C600-4C74-A6CC-FD205A4B53E1}"/>
              </a:ext>
            </a:extLst>
          </p:cNvPr>
          <p:cNvGrpSpPr/>
          <p:nvPr/>
        </p:nvGrpSpPr>
        <p:grpSpPr>
          <a:xfrm>
            <a:off x="3151628" y="2309310"/>
            <a:ext cx="6215395" cy="3084600"/>
            <a:chOff x="360301" y="1286625"/>
            <a:chExt cx="6215395" cy="3084600"/>
          </a:xfrm>
          <a:gradFill>
            <a:gsLst>
              <a:gs pos="0">
                <a:schemeClr val="accent2"/>
              </a:gs>
              <a:gs pos="100000">
                <a:schemeClr val="accent6">
                  <a:lumMod val="98000"/>
                </a:schemeClr>
              </a:gs>
            </a:gsLst>
            <a:lin ang="5400012" scaled="0"/>
          </a:gradFill>
        </p:grpSpPr>
        <p:sp>
          <p:nvSpPr>
            <p:cNvPr id="126" name="Google Shape;200;p20">
              <a:extLst>
                <a:ext uri="{FF2B5EF4-FFF2-40B4-BE49-F238E27FC236}">
                  <a16:creationId xmlns:a16="http://schemas.microsoft.com/office/drawing/2014/main" id="{3784AE7B-A2DF-4B54-B8ED-3622742412F1}"/>
                </a:ext>
              </a:extLst>
            </p:cNvPr>
            <p:cNvSpPr/>
            <p:nvPr/>
          </p:nvSpPr>
          <p:spPr>
            <a:xfrm>
              <a:off x="4715132" y="1286625"/>
              <a:ext cx="1846800" cy="30846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27" name="Google Shape;201;p20">
              <a:extLst>
                <a:ext uri="{FF2B5EF4-FFF2-40B4-BE49-F238E27FC236}">
                  <a16:creationId xmlns:a16="http://schemas.microsoft.com/office/drawing/2014/main" id="{C0DCE340-BA7C-42A7-BBAB-85B2F22B2BD6}"/>
                </a:ext>
              </a:extLst>
            </p:cNvPr>
            <p:cNvSpPr/>
            <p:nvPr/>
          </p:nvSpPr>
          <p:spPr>
            <a:xfrm>
              <a:off x="360301" y="2417010"/>
              <a:ext cx="1854711" cy="6453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200" dirty="0">
                  <a:solidFill>
                    <a:schemeClr val="lt1"/>
                  </a:solidFill>
                  <a:latin typeface="Fira Sans Extra Condensed Medium"/>
                  <a:ea typeface="Fira Sans Extra Condensed Medium"/>
                  <a:cs typeface="Fira Sans Extra Condensed Medium"/>
                  <a:sym typeface="Fira Sans Extra Condensed Medium"/>
                </a:rPr>
                <a:t>30,35% </a:t>
              </a:r>
              <a:endParaRPr sz="3200" dirty="0">
                <a:solidFill>
                  <a:srgbClr val="FFFFFF"/>
                </a:solidFill>
              </a:endParaRPr>
            </a:p>
          </p:txBody>
        </p:sp>
        <p:sp>
          <p:nvSpPr>
            <p:cNvPr id="128" name="Google Shape;202;p20">
              <a:extLst>
                <a:ext uri="{FF2B5EF4-FFF2-40B4-BE49-F238E27FC236}">
                  <a16:creationId xmlns:a16="http://schemas.microsoft.com/office/drawing/2014/main" id="{BDBEC353-F312-47F1-9F25-B8181A1D08EA}"/>
                </a:ext>
              </a:extLst>
            </p:cNvPr>
            <p:cNvSpPr txBox="1"/>
            <p:nvPr/>
          </p:nvSpPr>
          <p:spPr>
            <a:xfrm>
              <a:off x="4732335" y="3279462"/>
              <a:ext cx="1843361" cy="765000"/>
            </a:xfrm>
            <a:prstGeom prst="rect">
              <a:avLst/>
            </a:prstGeom>
            <a:grp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4000" b="1" dirty="0">
                  <a:solidFill>
                    <a:schemeClr val="dk1"/>
                  </a:solidFill>
                  <a:latin typeface="Roboto"/>
                  <a:ea typeface="Roboto"/>
                  <a:cs typeface="Roboto"/>
                  <a:sym typeface="Roboto"/>
                </a:rPr>
                <a:t>10.000</a:t>
              </a:r>
              <a:endParaRPr sz="4000" b="1" dirty="0">
                <a:solidFill>
                  <a:schemeClr val="dk1"/>
                </a:solidFill>
                <a:latin typeface="Roboto"/>
                <a:ea typeface="Roboto"/>
                <a:cs typeface="Roboto"/>
                <a:sym typeface="Roboto"/>
              </a:endParaRPr>
            </a:p>
          </p:txBody>
        </p:sp>
      </p:grpSp>
      <p:sp>
        <p:nvSpPr>
          <p:cNvPr id="9" name="CaixaDeTexto 8">
            <a:extLst>
              <a:ext uri="{FF2B5EF4-FFF2-40B4-BE49-F238E27FC236}">
                <a16:creationId xmlns:a16="http://schemas.microsoft.com/office/drawing/2014/main" id="{97213EC8-EF58-46D1-89F0-54C0901D0B9E}"/>
              </a:ext>
            </a:extLst>
          </p:cNvPr>
          <p:cNvSpPr txBox="1"/>
          <p:nvPr/>
        </p:nvSpPr>
        <p:spPr>
          <a:xfrm>
            <a:off x="3308684" y="1696453"/>
            <a:ext cx="1816523" cy="461665"/>
          </a:xfrm>
          <a:prstGeom prst="rect">
            <a:avLst/>
          </a:prstGeom>
          <a:noFill/>
        </p:spPr>
        <p:txBody>
          <a:bodyPr wrap="none" rtlCol="0">
            <a:spAutoFit/>
          </a:bodyPr>
          <a:lstStyle/>
          <a:p>
            <a:r>
              <a:rPr lang="pt-BR" sz="2400" dirty="0">
                <a:solidFill>
                  <a:schemeClr val="accent2">
                    <a:lumMod val="75000"/>
                  </a:schemeClr>
                </a:solidFill>
                <a:latin typeface="Bahnschrift SemiBold SemiConden" panose="020B0502040204020203" pitchFamily="34" charset="0"/>
              </a:rPr>
              <a:t>INDIVIDUAL</a:t>
            </a:r>
          </a:p>
        </p:txBody>
      </p:sp>
      <p:sp>
        <p:nvSpPr>
          <p:cNvPr id="135" name="CaixaDeTexto 134">
            <a:extLst>
              <a:ext uri="{FF2B5EF4-FFF2-40B4-BE49-F238E27FC236}">
                <a16:creationId xmlns:a16="http://schemas.microsoft.com/office/drawing/2014/main" id="{D2C5AC19-1A01-4EED-AD39-7771863D0FBE}"/>
              </a:ext>
            </a:extLst>
          </p:cNvPr>
          <p:cNvSpPr txBox="1"/>
          <p:nvPr/>
        </p:nvSpPr>
        <p:spPr>
          <a:xfrm>
            <a:off x="7395411" y="1716506"/>
            <a:ext cx="2234907" cy="461665"/>
          </a:xfrm>
          <a:prstGeom prst="rect">
            <a:avLst/>
          </a:prstGeom>
          <a:noFill/>
        </p:spPr>
        <p:txBody>
          <a:bodyPr wrap="none" rtlCol="0">
            <a:spAutoFit/>
          </a:bodyPr>
          <a:lstStyle/>
          <a:p>
            <a:r>
              <a:rPr lang="pt-BR" sz="2400" dirty="0">
                <a:solidFill>
                  <a:schemeClr val="accent2">
                    <a:lumMod val="75000"/>
                  </a:schemeClr>
                </a:solidFill>
                <a:latin typeface="Bahnschrift SemiBold SemiConden" panose="020B0502040204020203" pitchFamily="34" charset="0"/>
              </a:rPr>
              <a:t>EMPRESARIAL</a:t>
            </a:r>
          </a:p>
        </p:txBody>
      </p:sp>
      <p:sp>
        <p:nvSpPr>
          <p:cNvPr id="26" name="Retângulo: Cantos Arredondados 25">
            <a:extLst>
              <a:ext uri="{FF2B5EF4-FFF2-40B4-BE49-F238E27FC236}">
                <a16:creationId xmlns:a16="http://schemas.microsoft.com/office/drawing/2014/main" id="{89C1F874-A20E-42AD-83D4-50CC66CFC7E8}"/>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CaixaDeTexto 26">
            <a:extLst>
              <a:ext uri="{FF2B5EF4-FFF2-40B4-BE49-F238E27FC236}">
                <a16:creationId xmlns:a16="http://schemas.microsoft.com/office/drawing/2014/main" id="{573DE8DF-6F5C-443A-8361-1275AE4BC0CB}"/>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29" name="Retângulo: Cantos Arredondados 28">
            <a:extLst>
              <a:ext uri="{FF2B5EF4-FFF2-40B4-BE49-F238E27FC236}">
                <a16:creationId xmlns:a16="http://schemas.microsoft.com/office/drawing/2014/main" id="{F673764F-470A-46B1-90EB-5968A1092F8F}"/>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Cantos Arredondados 29">
            <a:extLst>
              <a:ext uri="{FF2B5EF4-FFF2-40B4-BE49-F238E27FC236}">
                <a16:creationId xmlns:a16="http://schemas.microsoft.com/office/drawing/2014/main" id="{BA38FBCA-AE64-435B-BF1C-5DA67B8144B9}"/>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Cantos Arredondados 30">
            <a:extLst>
              <a:ext uri="{FF2B5EF4-FFF2-40B4-BE49-F238E27FC236}">
                <a16:creationId xmlns:a16="http://schemas.microsoft.com/office/drawing/2014/main" id="{F75E2B38-8617-49B0-8DED-AEC4241C8400}"/>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Cantos Arredondados 31">
            <a:extLst>
              <a:ext uri="{FF2B5EF4-FFF2-40B4-BE49-F238E27FC236}">
                <a16:creationId xmlns:a16="http://schemas.microsoft.com/office/drawing/2014/main" id="{8E3C41F6-F0D7-4076-A28E-C683639E1862}"/>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Cantos Arredondados 32">
            <a:extLst>
              <a:ext uri="{FF2B5EF4-FFF2-40B4-BE49-F238E27FC236}">
                <a16:creationId xmlns:a16="http://schemas.microsoft.com/office/drawing/2014/main" id="{E48061EF-5B2F-41BF-9BA7-AF07B2D92048}"/>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110289D8-0440-48B8-A6F7-C6200F056DA0}"/>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35" name="CaixaDeTexto 34">
            <a:extLst>
              <a:ext uri="{FF2B5EF4-FFF2-40B4-BE49-F238E27FC236}">
                <a16:creationId xmlns:a16="http://schemas.microsoft.com/office/drawing/2014/main" id="{698DE7A4-0A8D-4A7D-A7FC-F16D714E37D8}"/>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38" name="CaixaDeTexto 37">
            <a:extLst>
              <a:ext uri="{FF2B5EF4-FFF2-40B4-BE49-F238E27FC236}">
                <a16:creationId xmlns:a16="http://schemas.microsoft.com/office/drawing/2014/main" id="{10DDBA51-3BED-4A6F-A00C-B1854267B42F}"/>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39" name="CaixaDeTexto 38">
            <a:extLst>
              <a:ext uri="{FF2B5EF4-FFF2-40B4-BE49-F238E27FC236}">
                <a16:creationId xmlns:a16="http://schemas.microsoft.com/office/drawing/2014/main" id="{397F127D-B11E-4206-950F-EFC00156D1F7}"/>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40" name="CaixaDeTexto 39">
            <a:extLst>
              <a:ext uri="{FF2B5EF4-FFF2-40B4-BE49-F238E27FC236}">
                <a16:creationId xmlns:a16="http://schemas.microsoft.com/office/drawing/2014/main" id="{EBDD639C-3C3B-4F8E-94CD-89940F589BE1}"/>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36" name="Google Shape;201;p20">
            <a:extLst>
              <a:ext uri="{FF2B5EF4-FFF2-40B4-BE49-F238E27FC236}">
                <a16:creationId xmlns:a16="http://schemas.microsoft.com/office/drawing/2014/main" id="{AC983575-5393-487D-8235-BCD699E27CFE}"/>
              </a:ext>
            </a:extLst>
          </p:cNvPr>
          <p:cNvSpPr/>
          <p:nvPr/>
        </p:nvSpPr>
        <p:spPr>
          <a:xfrm>
            <a:off x="7498839" y="3454935"/>
            <a:ext cx="1846800" cy="645300"/>
          </a:xfrm>
          <a:prstGeom prst="rect">
            <a:avLst/>
          </a:prstGeom>
          <a:gradFill>
            <a:gsLst>
              <a:gs pos="0">
                <a:schemeClr val="accent5">
                  <a:lumMod val="75000"/>
                </a:schemeClr>
              </a:gs>
              <a:gs pos="100000">
                <a:schemeClr val="accent6">
                  <a:lumMod val="98000"/>
                </a:schemeClr>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pt-BR" sz="3200" dirty="0">
                <a:solidFill>
                  <a:schemeClr val="lt1"/>
                </a:solidFill>
                <a:latin typeface="Fira Sans Extra Condensed Medium"/>
                <a:ea typeface="Fira Sans Extra Condensed Medium"/>
                <a:cs typeface="Fira Sans Extra Condensed Medium"/>
                <a:sym typeface="Fira Sans Extra Condensed Medium"/>
              </a:rPr>
              <a:t>69,60</a:t>
            </a:r>
            <a:r>
              <a:rPr lang="en" sz="3200" dirty="0">
                <a:solidFill>
                  <a:schemeClr val="lt1"/>
                </a:solidFill>
                <a:latin typeface="Fira Sans Extra Condensed Medium"/>
                <a:ea typeface="Fira Sans Extra Condensed Medium"/>
                <a:cs typeface="Fira Sans Extra Condensed Medium"/>
                <a:sym typeface="Fira Sans Extra Condensed Medium"/>
              </a:rPr>
              <a:t>% </a:t>
            </a:r>
            <a:endParaRPr sz="3200" dirty="0">
              <a:solidFill>
                <a:srgbClr val="FFFFFF"/>
              </a:solidFill>
            </a:endParaRPr>
          </a:p>
        </p:txBody>
      </p:sp>
    </p:spTree>
    <p:extLst>
      <p:ext uri="{BB962C8B-B14F-4D97-AF65-F5344CB8AC3E}">
        <p14:creationId xmlns:p14="http://schemas.microsoft.com/office/powerpoint/2010/main" val="3721356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923330"/>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pPr algn="ctr"/>
            <a:r>
              <a:rPr lang="pt-BR" sz="1600" dirty="0">
                <a:solidFill>
                  <a:schemeClr val="bg1"/>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Comercial </a:t>
            </a:r>
          </a:p>
          <a:p>
            <a:pPr algn="ctr"/>
            <a:r>
              <a:rPr lang="pt-BR" sz="2000" dirty="0">
                <a:solidFill>
                  <a:schemeClr val="accent6">
                    <a:lumMod val="50000"/>
                  </a:schemeClr>
                </a:solidFill>
                <a:latin typeface="Agency FB" panose="020B0503020202020204" pitchFamily="34" charset="0"/>
              </a:rPr>
              <a:t> Média da Sinistralidade da Carteira</a:t>
            </a:r>
            <a:endParaRPr lang="pt-BR" sz="1600" dirty="0">
              <a:solidFill>
                <a:schemeClr val="accent6">
                  <a:lumMod val="50000"/>
                </a:schemeClr>
              </a:solidFill>
              <a:latin typeface="Agency FB" panose="020B0503020202020204" pitchFamily="34" charset="0"/>
            </a:endParaRPr>
          </a:p>
        </p:txBody>
      </p:sp>
      <p:sp>
        <p:nvSpPr>
          <p:cNvPr id="71" name="Google Shape;108;p18">
            <a:extLst>
              <a:ext uri="{FF2B5EF4-FFF2-40B4-BE49-F238E27FC236}">
                <a16:creationId xmlns:a16="http://schemas.microsoft.com/office/drawing/2014/main" id="{7AFF2251-C2AA-46AD-9D9B-7B31356E7FB6}"/>
              </a:ext>
            </a:extLst>
          </p:cNvPr>
          <p:cNvSpPr/>
          <p:nvPr/>
        </p:nvSpPr>
        <p:spPr>
          <a:xfrm>
            <a:off x="127591" y="3598552"/>
            <a:ext cx="11812772" cy="543600"/>
          </a:xfrm>
          <a:prstGeom prst="rightArrow">
            <a:avLst>
              <a:gd name="adj1" fmla="val 100000"/>
              <a:gd name="adj2" fmla="val 55970"/>
            </a:avLst>
          </a:prstGeom>
          <a:solidFill>
            <a:schemeClr val="bg1">
              <a:lumMod val="75000"/>
            </a:scheme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grpSp>
        <p:nvGrpSpPr>
          <p:cNvPr id="83" name="Google Shape;112;p18">
            <a:extLst>
              <a:ext uri="{FF2B5EF4-FFF2-40B4-BE49-F238E27FC236}">
                <a16:creationId xmlns:a16="http://schemas.microsoft.com/office/drawing/2014/main" id="{DABDDB6E-0570-4354-8976-00058045624B}"/>
              </a:ext>
            </a:extLst>
          </p:cNvPr>
          <p:cNvGrpSpPr/>
          <p:nvPr/>
        </p:nvGrpSpPr>
        <p:grpSpPr>
          <a:xfrm>
            <a:off x="659659" y="3004940"/>
            <a:ext cx="1340682" cy="1340325"/>
            <a:chOff x="5680518" y="5545034"/>
            <a:chExt cx="3574200" cy="3574200"/>
          </a:xfrm>
        </p:grpSpPr>
        <p:sp>
          <p:nvSpPr>
            <p:cNvPr id="84" name="Google Shape;113;p18">
              <a:extLst>
                <a:ext uri="{FF2B5EF4-FFF2-40B4-BE49-F238E27FC236}">
                  <a16:creationId xmlns:a16="http://schemas.microsoft.com/office/drawing/2014/main" id="{F55B9D5B-74F0-4E2C-AC39-2BC68F7045F7}"/>
                </a:ext>
              </a:extLst>
            </p:cNvPr>
            <p:cNvSpPr/>
            <p:nvPr/>
          </p:nvSpPr>
          <p:spPr>
            <a:xfrm rot="8100000">
              <a:off x="6203947" y="6068464"/>
              <a:ext cx="2527341" cy="2527341"/>
            </a:xfrm>
            <a:prstGeom prst="teardrop">
              <a:avLst>
                <a:gd name="adj" fmla="val 118365"/>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85" name="Google Shape;114;p18">
              <a:extLst>
                <a:ext uri="{FF2B5EF4-FFF2-40B4-BE49-F238E27FC236}">
                  <a16:creationId xmlns:a16="http://schemas.microsoft.com/office/drawing/2014/main" id="{B14654A4-2EB3-480C-9862-380F55030605}"/>
                </a:ext>
              </a:extLst>
            </p:cNvPr>
            <p:cNvSpPr/>
            <p:nvPr/>
          </p:nvSpPr>
          <p:spPr>
            <a:xfrm>
              <a:off x="6369481" y="6230072"/>
              <a:ext cx="2195100" cy="21951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grpSp>
      <p:sp>
        <p:nvSpPr>
          <p:cNvPr id="86" name="Google Shape;115;p18">
            <a:extLst>
              <a:ext uri="{FF2B5EF4-FFF2-40B4-BE49-F238E27FC236}">
                <a16:creationId xmlns:a16="http://schemas.microsoft.com/office/drawing/2014/main" id="{53F5C106-E06C-441E-BC36-648F75273567}"/>
              </a:ext>
            </a:extLst>
          </p:cNvPr>
          <p:cNvSpPr/>
          <p:nvPr/>
        </p:nvSpPr>
        <p:spPr>
          <a:xfrm>
            <a:off x="413859" y="4981994"/>
            <a:ext cx="1577100" cy="395700"/>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34300" tIns="17150" rIns="34300" bIns="17150" anchor="ctr" anchorCtr="0">
            <a:noAutofit/>
          </a:bodyPr>
          <a:lstStyle/>
          <a:p>
            <a:pPr marL="0" marR="0" lvl="0" indent="0" algn="ctr" rtl="0">
              <a:spcBef>
                <a:spcPts val="0"/>
              </a:spcBef>
              <a:spcAft>
                <a:spcPts val="0"/>
              </a:spcAft>
              <a:buNone/>
            </a:pPr>
            <a:r>
              <a:rPr lang="pt-BR" sz="2800" dirty="0">
                <a:solidFill>
                  <a:schemeClr val="lt1"/>
                </a:solidFill>
                <a:latin typeface="Bahnschrift SemiBold Condensed" panose="020B0502040204020203" pitchFamily="34" charset="0"/>
                <a:ea typeface="Lato Light"/>
                <a:cs typeface="Lato Light"/>
                <a:sym typeface="Lato Light"/>
              </a:rPr>
              <a:t>2017</a:t>
            </a:r>
            <a:endParaRPr sz="2800" dirty="0">
              <a:solidFill>
                <a:schemeClr val="lt1"/>
              </a:solidFill>
              <a:latin typeface="Bahnschrift SemiBold Condensed" panose="020B0502040204020203" pitchFamily="34" charset="0"/>
              <a:ea typeface="Lato Light"/>
              <a:cs typeface="Lato Light"/>
              <a:sym typeface="Lato Light"/>
            </a:endParaRPr>
          </a:p>
        </p:txBody>
      </p:sp>
      <p:grpSp>
        <p:nvGrpSpPr>
          <p:cNvPr id="88" name="Google Shape;120;p18">
            <a:extLst>
              <a:ext uri="{FF2B5EF4-FFF2-40B4-BE49-F238E27FC236}">
                <a16:creationId xmlns:a16="http://schemas.microsoft.com/office/drawing/2014/main" id="{96DD7688-FF2B-45E8-AE44-46050DE5A01D}"/>
              </a:ext>
            </a:extLst>
          </p:cNvPr>
          <p:cNvGrpSpPr/>
          <p:nvPr/>
        </p:nvGrpSpPr>
        <p:grpSpPr>
          <a:xfrm>
            <a:off x="2810354" y="3004942"/>
            <a:ext cx="1340682" cy="1340325"/>
            <a:chOff x="5680518" y="5545034"/>
            <a:chExt cx="3574200" cy="3574200"/>
          </a:xfrm>
        </p:grpSpPr>
        <p:sp>
          <p:nvSpPr>
            <p:cNvPr id="89" name="Google Shape;121;p18">
              <a:extLst>
                <a:ext uri="{FF2B5EF4-FFF2-40B4-BE49-F238E27FC236}">
                  <a16:creationId xmlns:a16="http://schemas.microsoft.com/office/drawing/2014/main" id="{67C82D66-5D96-4968-A365-812890CF104C}"/>
                </a:ext>
              </a:extLst>
            </p:cNvPr>
            <p:cNvSpPr/>
            <p:nvPr/>
          </p:nvSpPr>
          <p:spPr>
            <a:xfrm rot="8100000">
              <a:off x="6203947" y="6068464"/>
              <a:ext cx="2527341" cy="2527341"/>
            </a:xfrm>
            <a:prstGeom prst="teardrop">
              <a:avLst>
                <a:gd name="adj" fmla="val 118365"/>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90" name="Google Shape;122;p18">
              <a:extLst>
                <a:ext uri="{FF2B5EF4-FFF2-40B4-BE49-F238E27FC236}">
                  <a16:creationId xmlns:a16="http://schemas.microsoft.com/office/drawing/2014/main" id="{C4CF486F-C17A-4FEA-AB6D-34750B59CCD7}"/>
                </a:ext>
              </a:extLst>
            </p:cNvPr>
            <p:cNvSpPr/>
            <p:nvPr/>
          </p:nvSpPr>
          <p:spPr>
            <a:xfrm>
              <a:off x="6369481" y="6230072"/>
              <a:ext cx="2195100" cy="21951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grpSp>
      <p:sp>
        <p:nvSpPr>
          <p:cNvPr id="91" name="Google Shape;123;p18">
            <a:extLst>
              <a:ext uri="{FF2B5EF4-FFF2-40B4-BE49-F238E27FC236}">
                <a16:creationId xmlns:a16="http://schemas.microsoft.com/office/drawing/2014/main" id="{0D250AB3-C49E-4F78-BB2C-E26D93B0C3C5}"/>
              </a:ext>
            </a:extLst>
          </p:cNvPr>
          <p:cNvSpPr/>
          <p:nvPr/>
        </p:nvSpPr>
        <p:spPr>
          <a:xfrm>
            <a:off x="2660248" y="5003258"/>
            <a:ext cx="1577100" cy="39570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34300" tIns="17150" rIns="34300" bIns="17150" anchor="ctr" anchorCtr="0">
            <a:noAutofit/>
          </a:bodyPr>
          <a:lstStyle/>
          <a:p>
            <a:pPr marL="0" marR="0" lvl="0" indent="0" algn="ctr" rtl="0">
              <a:spcBef>
                <a:spcPts val="0"/>
              </a:spcBef>
              <a:spcAft>
                <a:spcPts val="0"/>
              </a:spcAft>
              <a:buNone/>
            </a:pPr>
            <a:r>
              <a:rPr lang="pt-BR" sz="2800" dirty="0">
                <a:solidFill>
                  <a:schemeClr val="lt1"/>
                </a:solidFill>
                <a:latin typeface="Bahnschrift SemiBold Condensed" panose="020B0502040204020203" pitchFamily="34" charset="0"/>
                <a:ea typeface="Lato Light"/>
                <a:cs typeface="Lato Light"/>
                <a:sym typeface="Lato Light"/>
              </a:rPr>
              <a:t>2018</a:t>
            </a:r>
            <a:endParaRPr sz="2800" dirty="0">
              <a:solidFill>
                <a:schemeClr val="lt1"/>
              </a:solidFill>
              <a:latin typeface="Bahnschrift SemiBold Condensed" panose="020B0502040204020203" pitchFamily="34" charset="0"/>
              <a:ea typeface="Lato Light"/>
              <a:cs typeface="Lato Light"/>
              <a:sym typeface="Lato Light"/>
            </a:endParaRPr>
          </a:p>
        </p:txBody>
      </p:sp>
      <p:grpSp>
        <p:nvGrpSpPr>
          <p:cNvPr id="92" name="Google Shape;128;p18">
            <a:extLst>
              <a:ext uri="{FF2B5EF4-FFF2-40B4-BE49-F238E27FC236}">
                <a16:creationId xmlns:a16="http://schemas.microsoft.com/office/drawing/2014/main" id="{BF7EA4AC-ACF1-4D99-9A2C-6C24B1E5F793}"/>
              </a:ext>
            </a:extLst>
          </p:cNvPr>
          <p:cNvGrpSpPr/>
          <p:nvPr/>
        </p:nvGrpSpPr>
        <p:grpSpPr>
          <a:xfrm>
            <a:off x="5141804" y="3004942"/>
            <a:ext cx="1340682" cy="1340325"/>
            <a:chOff x="5680518" y="5545034"/>
            <a:chExt cx="3574200" cy="3574200"/>
          </a:xfrm>
        </p:grpSpPr>
        <p:sp>
          <p:nvSpPr>
            <p:cNvPr id="93" name="Google Shape;129;p18">
              <a:extLst>
                <a:ext uri="{FF2B5EF4-FFF2-40B4-BE49-F238E27FC236}">
                  <a16:creationId xmlns:a16="http://schemas.microsoft.com/office/drawing/2014/main" id="{3DA52302-2C82-4D3B-9397-59018C409F54}"/>
                </a:ext>
              </a:extLst>
            </p:cNvPr>
            <p:cNvSpPr/>
            <p:nvPr/>
          </p:nvSpPr>
          <p:spPr>
            <a:xfrm rot="8100000">
              <a:off x="6203947" y="6068464"/>
              <a:ext cx="2527341" cy="2527341"/>
            </a:xfrm>
            <a:prstGeom prst="teardrop">
              <a:avLst>
                <a:gd name="adj" fmla="val 118365"/>
              </a:avLst>
            </a:prstGeom>
            <a:solidFill>
              <a:srgbClr val="E593FB"/>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dirty="0">
                <a:solidFill>
                  <a:schemeClr val="lt1"/>
                </a:solidFill>
                <a:latin typeface="Lato Light"/>
                <a:ea typeface="Lato Light"/>
                <a:cs typeface="Lato Light"/>
                <a:sym typeface="Lato Light"/>
              </a:endParaRPr>
            </a:p>
          </p:txBody>
        </p:sp>
        <p:sp>
          <p:nvSpPr>
            <p:cNvPr id="94" name="Google Shape;130;p18">
              <a:extLst>
                <a:ext uri="{FF2B5EF4-FFF2-40B4-BE49-F238E27FC236}">
                  <a16:creationId xmlns:a16="http://schemas.microsoft.com/office/drawing/2014/main" id="{F0CEB020-1999-4809-86C9-0EC0558825F6}"/>
                </a:ext>
              </a:extLst>
            </p:cNvPr>
            <p:cNvSpPr/>
            <p:nvPr/>
          </p:nvSpPr>
          <p:spPr>
            <a:xfrm>
              <a:off x="6369481" y="6230072"/>
              <a:ext cx="2195100" cy="21951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grpSp>
      <p:sp>
        <p:nvSpPr>
          <p:cNvPr id="95" name="Google Shape;131;p18">
            <a:extLst>
              <a:ext uri="{FF2B5EF4-FFF2-40B4-BE49-F238E27FC236}">
                <a16:creationId xmlns:a16="http://schemas.microsoft.com/office/drawing/2014/main" id="{59AEAFCB-98FD-4839-8A2B-C699C442993D}"/>
              </a:ext>
            </a:extLst>
          </p:cNvPr>
          <p:cNvSpPr/>
          <p:nvPr/>
        </p:nvSpPr>
        <p:spPr>
          <a:xfrm>
            <a:off x="5002330" y="5035156"/>
            <a:ext cx="1577100" cy="395700"/>
          </a:xfrm>
          <a:prstGeom prst="rect">
            <a:avLst/>
          </a:prstGeom>
          <a:solidFill>
            <a:srgbClr val="E593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34300" tIns="17150" rIns="34300" bIns="17150" anchor="ctr" anchorCtr="0">
            <a:noAutofit/>
          </a:bodyPr>
          <a:lstStyle/>
          <a:p>
            <a:pPr marL="0" marR="0" lvl="0" indent="0" algn="ctr" rtl="0">
              <a:spcBef>
                <a:spcPts val="0"/>
              </a:spcBef>
              <a:spcAft>
                <a:spcPts val="0"/>
              </a:spcAft>
              <a:buNone/>
            </a:pPr>
            <a:r>
              <a:rPr lang="pt-BR" sz="2800" dirty="0">
                <a:solidFill>
                  <a:schemeClr val="lt1"/>
                </a:solidFill>
                <a:latin typeface="Bahnschrift SemiBold Condensed" panose="020B0502040204020203" pitchFamily="34" charset="0"/>
                <a:ea typeface="Lato Light"/>
                <a:cs typeface="Lato Light"/>
                <a:sym typeface="Lato Light"/>
              </a:rPr>
              <a:t>2019</a:t>
            </a:r>
            <a:endParaRPr sz="2800" dirty="0">
              <a:solidFill>
                <a:schemeClr val="lt1"/>
              </a:solidFill>
              <a:latin typeface="Bahnschrift SemiBold Condensed" panose="020B0502040204020203" pitchFamily="34" charset="0"/>
              <a:ea typeface="Lato Light"/>
              <a:cs typeface="Lato Light"/>
              <a:sym typeface="Lato Light"/>
            </a:endParaRPr>
          </a:p>
        </p:txBody>
      </p:sp>
      <p:grpSp>
        <p:nvGrpSpPr>
          <p:cNvPr id="97" name="Google Shape;136;p18">
            <a:extLst>
              <a:ext uri="{FF2B5EF4-FFF2-40B4-BE49-F238E27FC236}">
                <a16:creationId xmlns:a16="http://schemas.microsoft.com/office/drawing/2014/main" id="{90DC8AD2-10B1-4ED2-A6B8-9841586DE665}"/>
              </a:ext>
            </a:extLst>
          </p:cNvPr>
          <p:cNvGrpSpPr/>
          <p:nvPr/>
        </p:nvGrpSpPr>
        <p:grpSpPr>
          <a:xfrm>
            <a:off x="7839727" y="3233125"/>
            <a:ext cx="948005" cy="947753"/>
            <a:chOff x="6203947" y="6068464"/>
            <a:chExt cx="2527341" cy="2527341"/>
          </a:xfrm>
        </p:grpSpPr>
        <p:sp>
          <p:nvSpPr>
            <p:cNvPr id="98" name="Google Shape;137;p18">
              <a:extLst>
                <a:ext uri="{FF2B5EF4-FFF2-40B4-BE49-F238E27FC236}">
                  <a16:creationId xmlns:a16="http://schemas.microsoft.com/office/drawing/2014/main" id="{32D317CD-9F04-44B8-9396-95DF02364AAF}"/>
                </a:ext>
              </a:extLst>
            </p:cNvPr>
            <p:cNvSpPr/>
            <p:nvPr/>
          </p:nvSpPr>
          <p:spPr>
            <a:xfrm rot="8100000">
              <a:off x="6203947" y="6068464"/>
              <a:ext cx="2527341" cy="2527341"/>
            </a:xfrm>
            <a:prstGeom prst="teardrop">
              <a:avLst>
                <a:gd name="adj" fmla="val 118365"/>
              </a:avLst>
            </a:prstGeom>
            <a:solidFill>
              <a:schemeClr val="accent6">
                <a:lumMod val="75000"/>
              </a:scheme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99" name="Google Shape;138;p18">
              <a:extLst>
                <a:ext uri="{FF2B5EF4-FFF2-40B4-BE49-F238E27FC236}">
                  <a16:creationId xmlns:a16="http://schemas.microsoft.com/office/drawing/2014/main" id="{BE33BEFD-3372-45CF-9A80-7442924AB1F7}"/>
                </a:ext>
              </a:extLst>
            </p:cNvPr>
            <p:cNvSpPr/>
            <p:nvPr/>
          </p:nvSpPr>
          <p:spPr>
            <a:xfrm>
              <a:off x="6341137" y="6230072"/>
              <a:ext cx="2195101" cy="2195101"/>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grpSp>
      <p:grpSp>
        <p:nvGrpSpPr>
          <p:cNvPr id="100" name="Google Shape;136;p18">
            <a:extLst>
              <a:ext uri="{FF2B5EF4-FFF2-40B4-BE49-F238E27FC236}">
                <a16:creationId xmlns:a16="http://schemas.microsoft.com/office/drawing/2014/main" id="{3E849557-1E3F-473B-8F9D-5F89C43B555C}"/>
              </a:ext>
            </a:extLst>
          </p:cNvPr>
          <p:cNvGrpSpPr/>
          <p:nvPr/>
        </p:nvGrpSpPr>
        <p:grpSpPr>
          <a:xfrm>
            <a:off x="10140164" y="3211255"/>
            <a:ext cx="948006" cy="947753"/>
            <a:chOff x="6203947" y="6068464"/>
            <a:chExt cx="2527341" cy="2527341"/>
          </a:xfrm>
        </p:grpSpPr>
        <p:sp>
          <p:nvSpPr>
            <p:cNvPr id="101" name="Google Shape;137;p18">
              <a:extLst>
                <a:ext uri="{FF2B5EF4-FFF2-40B4-BE49-F238E27FC236}">
                  <a16:creationId xmlns:a16="http://schemas.microsoft.com/office/drawing/2014/main" id="{C1EDAD88-3268-45FD-B32C-DD065559CE6D}"/>
                </a:ext>
              </a:extLst>
            </p:cNvPr>
            <p:cNvSpPr/>
            <p:nvPr/>
          </p:nvSpPr>
          <p:spPr>
            <a:xfrm rot="8100000">
              <a:off x="6203947" y="6068464"/>
              <a:ext cx="2527341" cy="2527341"/>
            </a:xfrm>
            <a:prstGeom prst="teardrop">
              <a:avLst>
                <a:gd name="adj" fmla="val 118365"/>
              </a:avLst>
            </a:prstGeom>
            <a:solidFill>
              <a:srgbClr val="FFC000"/>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102" name="Google Shape;138;p18">
              <a:extLst>
                <a:ext uri="{FF2B5EF4-FFF2-40B4-BE49-F238E27FC236}">
                  <a16:creationId xmlns:a16="http://schemas.microsoft.com/office/drawing/2014/main" id="{6BA4A6D9-8D01-47BC-BAD3-DF2C115360E6}"/>
                </a:ext>
              </a:extLst>
            </p:cNvPr>
            <p:cNvSpPr/>
            <p:nvPr/>
          </p:nvSpPr>
          <p:spPr>
            <a:xfrm>
              <a:off x="6369478" y="6201720"/>
              <a:ext cx="2195100" cy="2195101"/>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grpSp>
      <p:sp>
        <p:nvSpPr>
          <p:cNvPr id="103" name="Google Shape;131;p18">
            <a:extLst>
              <a:ext uri="{FF2B5EF4-FFF2-40B4-BE49-F238E27FC236}">
                <a16:creationId xmlns:a16="http://schemas.microsoft.com/office/drawing/2014/main" id="{640D45CE-A900-48EA-B4E0-7E44775BE2A2}"/>
              </a:ext>
            </a:extLst>
          </p:cNvPr>
          <p:cNvSpPr/>
          <p:nvPr/>
        </p:nvSpPr>
        <p:spPr>
          <a:xfrm>
            <a:off x="7542129" y="5028067"/>
            <a:ext cx="1577100" cy="39570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34300" tIns="17150" rIns="34300" bIns="17150" anchor="ctr" anchorCtr="0">
            <a:noAutofit/>
          </a:bodyPr>
          <a:lstStyle/>
          <a:p>
            <a:pPr marL="0" marR="0" lvl="0" indent="0" algn="ctr" rtl="0">
              <a:spcBef>
                <a:spcPts val="0"/>
              </a:spcBef>
              <a:spcAft>
                <a:spcPts val="0"/>
              </a:spcAft>
              <a:buNone/>
            </a:pPr>
            <a:r>
              <a:rPr lang="pt-BR" sz="2800" dirty="0">
                <a:solidFill>
                  <a:schemeClr val="lt1"/>
                </a:solidFill>
                <a:latin typeface="Bahnschrift SemiBold Condensed" panose="020B0502040204020203" pitchFamily="34" charset="0"/>
                <a:ea typeface="Lato Light"/>
                <a:cs typeface="Lato Light"/>
                <a:sym typeface="Lato Light"/>
              </a:rPr>
              <a:t>2020</a:t>
            </a:r>
            <a:endParaRPr sz="2800" dirty="0">
              <a:solidFill>
                <a:schemeClr val="lt1"/>
              </a:solidFill>
              <a:latin typeface="Bahnschrift SemiBold Condensed" panose="020B0502040204020203" pitchFamily="34" charset="0"/>
              <a:ea typeface="Lato Light"/>
              <a:cs typeface="Lato Light"/>
              <a:sym typeface="Lato Light"/>
            </a:endParaRPr>
          </a:p>
        </p:txBody>
      </p:sp>
      <p:sp>
        <p:nvSpPr>
          <p:cNvPr id="104" name="Google Shape;131;p18">
            <a:extLst>
              <a:ext uri="{FF2B5EF4-FFF2-40B4-BE49-F238E27FC236}">
                <a16:creationId xmlns:a16="http://schemas.microsoft.com/office/drawing/2014/main" id="{55A034C8-1B0E-4897-8116-53B554A40E6B}"/>
              </a:ext>
            </a:extLst>
          </p:cNvPr>
          <p:cNvSpPr/>
          <p:nvPr/>
        </p:nvSpPr>
        <p:spPr>
          <a:xfrm>
            <a:off x="9833229" y="5009310"/>
            <a:ext cx="1577100" cy="39570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34300" tIns="17150" rIns="34300" bIns="17150" anchor="ctr" anchorCtr="0">
            <a:noAutofit/>
          </a:bodyPr>
          <a:lstStyle/>
          <a:p>
            <a:pPr marL="0" marR="0" lvl="0" indent="0" algn="ctr" rtl="0">
              <a:spcBef>
                <a:spcPts val="0"/>
              </a:spcBef>
              <a:spcAft>
                <a:spcPts val="0"/>
              </a:spcAft>
              <a:buNone/>
            </a:pPr>
            <a:r>
              <a:rPr lang="pt-BR" sz="2800" dirty="0">
                <a:solidFill>
                  <a:schemeClr val="lt1"/>
                </a:solidFill>
                <a:latin typeface="Bahnschrift SemiBold Condensed" panose="020B0502040204020203" pitchFamily="34" charset="0"/>
                <a:ea typeface="Lato Light"/>
                <a:cs typeface="Lato Light"/>
                <a:sym typeface="Lato Light"/>
              </a:rPr>
              <a:t>2021</a:t>
            </a:r>
            <a:endParaRPr sz="2800" dirty="0">
              <a:solidFill>
                <a:schemeClr val="lt1"/>
              </a:solidFill>
              <a:latin typeface="Bahnschrift SemiBold Condensed" panose="020B0502040204020203" pitchFamily="34" charset="0"/>
              <a:ea typeface="Lato Light"/>
              <a:cs typeface="Lato Light"/>
              <a:sym typeface="Lato Light"/>
            </a:endParaRPr>
          </a:p>
        </p:txBody>
      </p:sp>
      <p:sp>
        <p:nvSpPr>
          <p:cNvPr id="45" name="Retângulo 44">
            <a:extLst>
              <a:ext uri="{FF2B5EF4-FFF2-40B4-BE49-F238E27FC236}">
                <a16:creationId xmlns:a16="http://schemas.microsoft.com/office/drawing/2014/main" id="{A65C5F53-FEE5-4AE3-889D-BB8A611F6688}"/>
              </a:ext>
            </a:extLst>
          </p:cNvPr>
          <p:cNvSpPr/>
          <p:nvPr/>
        </p:nvSpPr>
        <p:spPr>
          <a:xfrm>
            <a:off x="838551" y="3346097"/>
            <a:ext cx="981359" cy="584775"/>
          </a:xfrm>
          <a:prstGeom prst="rect">
            <a:avLst/>
          </a:prstGeom>
        </p:spPr>
        <p:txBody>
          <a:bodyPr wrap="square">
            <a:spAutoFit/>
          </a:bodyPr>
          <a:lstStyle/>
          <a:p>
            <a:pPr lvl="0" algn="ctr"/>
            <a:r>
              <a:rPr lang="en" sz="3200" b="1" dirty="0">
                <a:solidFill>
                  <a:schemeClr val="accent5">
                    <a:lumMod val="75000"/>
                  </a:schemeClr>
                </a:solidFill>
                <a:latin typeface="Bahnschrift Light SemiCondensed" panose="020B0502040204020203" pitchFamily="34" charset="0"/>
                <a:ea typeface="Fira Sans Extra Condensed Medium"/>
                <a:cs typeface="Fira Sans Extra Condensed Medium"/>
                <a:sym typeface="Fira Sans Extra Condensed Medium"/>
              </a:rPr>
              <a:t>80</a:t>
            </a:r>
            <a:r>
              <a:rPr lang="en" sz="2000" dirty="0">
                <a:solidFill>
                  <a:schemeClr val="accent5">
                    <a:lumMod val="75000"/>
                  </a:schemeClr>
                </a:solidFill>
                <a:latin typeface="Bahnschrift Light SemiCondensed" panose="020B0502040204020203" pitchFamily="34" charset="0"/>
                <a:ea typeface="Fira Sans Extra Condensed Medium"/>
                <a:cs typeface="Fira Sans Extra Condensed Medium"/>
                <a:sym typeface="Fira Sans Extra Condensed Medium"/>
              </a:rPr>
              <a:t>%</a:t>
            </a:r>
            <a:endParaRPr lang="en" sz="2800" dirty="0">
              <a:solidFill>
                <a:schemeClr val="accent5">
                  <a:lumMod val="75000"/>
                </a:schemeClr>
              </a:solidFill>
              <a:latin typeface="Bahnschrift Light SemiCondensed" panose="020B0502040204020203" pitchFamily="34" charset="0"/>
              <a:ea typeface="Fira Sans Extra Condensed Medium"/>
              <a:cs typeface="Fira Sans Extra Condensed Medium"/>
              <a:sym typeface="Fira Sans Extra Condensed Medium"/>
            </a:endParaRPr>
          </a:p>
        </p:txBody>
      </p:sp>
      <p:sp>
        <p:nvSpPr>
          <p:cNvPr id="106" name="Retângulo 105">
            <a:extLst>
              <a:ext uri="{FF2B5EF4-FFF2-40B4-BE49-F238E27FC236}">
                <a16:creationId xmlns:a16="http://schemas.microsoft.com/office/drawing/2014/main" id="{BDA7C23D-925F-4758-A81C-F32B55BB4D02}"/>
              </a:ext>
            </a:extLst>
          </p:cNvPr>
          <p:cNvSpPr/>
          <p:nvPr/>
        </p:nvSpPr>
        <p:spPr>
          <a:xfrm>
            <a:off x="3004049" y="3321288"/>
            <a:ext cx="981359" cy="584775"/>
          </a:xfrm>
          <a:prstGeom prst="rect">
            <a:avLst/>
          </a:prstGeom>
        </p:spPr>
        <p:txBody>
          <a:bodyPr wrap="square">
            <a:spAutoFit/>
          </a:bodyPr>
          <a:lstStyle/>
          <a:p>
            <a:pPr lvl="0" algn="ctr"/>
            <a:r>
              <a:rPr lang="en" sz="3200" b="1" dirty="0">
                <a:solidFill>
                  <a:schemeClr val="accent2">
                    <a:lumMod val="75000"/>
                  </a:schemeClr>
                </a:solidFill>
                <a:latin typeface="Bahnschrift Light SemiCondensed" panose="020B0502040204020203" pitchFamily="34" charset="0"/>
                <a:ea typeface="Fira Sans Extra Condensed Medium"/>
                <a:cs typeface="Fira Sans Extra Condensed Medium"/>
                <a:sym typeface="Fira Sans Extra Condensed Medium"/>
              </a:rPr>
              <a:t>72</a:t>
            </a:r>
            <a:r>
              <a:rPr lang="en" sz="2000" dirty="0">
                <a:solidFill>
                  <a:schemeClr val="accent2">
                    <a:lumMod val="75000"/>
                  </a:schemeClr>
                </a:solidFill>
                <a:latin typeface="Bahnschrift Light SemiCondensed" panose="020B0502040204020203" pitchFamily="34" charset="0"/>
                <a:ea typeface="Fira Sans Extra Condensed Medium"/>
                <a:cs typeface="Fira Sans Extra Condensed Medium"/>
                <a:sym typeface="Fira Sans Extra Condensed Medium"/>
              </a:rPr>
              <a:t>%</a:t>
            </a:r>
            <a:endParaRPr lang="en" sz="2800" dirty="0">
              <a:solidFill>
                <a:schemeClr val="accent2">
                  <a:lumMod val="75000"/>
                </a:schemeClr>
              </a:solidFill>
              <a:latin typeface="Bahnschrift Light SemiCondensed" panose="020B0502040204020203" pitchFamily="34" charset="0"/>
              <a:ea typeface="Fira Sans Extra Condensed Medium"/>
              <a:cs typeface="Fira Sans Extra Condensed Medium"/>
              <a:sym typeface="Fira Sans Extra Condensed Medium"/>
            </a:endParaRPr>
          </a:p>
        </p:txBody>
      </p:sp>
      <p:sp>
        <p:nvSpPr>
          <p:cNvPr id="107" name="Retângulo 106">
            <a:extLst>
              <a:ext uri="{FF2B5EF4-FFF2-40B4-BE49-F238E27FC236}">
                <a16:creationId xmlns:a16="http://schemas.microsoft.com/office/drawing/2014/main" id="{4554ADA8-7129-4BD8-8E35-BB50F8C12004}"/>
              </a:ext>
            </a:extLst>
          </p:cNvPr>
          <p:cNvSpPr/>
          <p:nvPr/>
        </p:nvSpPr>
        <p:spPr>
          <a:xfrm>
            <a:off x="5357388" y="3335464"/>
            <a:ext cx="981359" cy="584775"/>
          </a:xfrm>
          <a:prstGeom prst="rect">
            <a:avLst/>
          </a:prstGeom>
        </p:spPr>
        <p:txBody>
          <a:bodyPr wrap="square">
            <a:spAutoFit/>
          </a:bodyPr>
          <a:lstStyle/>
          <a:p>
            <a:pPr lvl="0" algn="ctr"/>
            <a:r>
              <a:rPr lang="en" sz="3200" b="1" dirty="0">
                <a:solidFill>
                  <a:schemeClr val="bg2">
                    <a:lumMod val="25000"/>
                  </a:schemeClr>
                </a:solidFill>
                <a:latin typeface="Bahnschrift Light SemiCondensed" panose="020B0502040204020203" pitchFamily="34" charset="0"/>
                <a:ea typeface="Fira Sans Extra Condensed Medium"/>
                <a:cs typeface="Fira Sans Extra Condensed Medium"/>
                <a:sym typeface="Fira Sans Extra Condensed Medium"/>
              </a:rPr>
              <a:t>89</a:t>
            </a:r>
            <a:r>
              <a:rPr lang="en" sz="2000" dirty="0">
                <a:solidFill>
                  <a:schemeClr val="bg2">
                    <a:lumMod val="25000"/>
                  </a:schemeClr>
                </a:solidFill>
                <a:latin typeface="Bahnschrift Light SemiCondensed" panose="020B0502040204020203" pitchFamily="34" charset="0"/>
                <a:ea typeface="Fira Sans Extra Condensed Medium"/>
                <a:cs typeface="Fira Sans Extra Condensed Medium"/>
                <a:sym typeface="Fira Sans Extra Condensed Medium"/>
              </a:rPr>
              <a:t>%</a:t>
            </a:r>
            <a:endParaRPr lang="en" sz="2800" dirty="0">
              <a:solidFill>
                <a:schemeClr val="bg2">
                  <a:lumMod val="25000"/>
                </a:schemeClr>
              </a:solidFill>
              <a:latin typeface="Bahnschrift Light SemiCondensed" panose="020B0502040204020203" pitchFamily="34" charset="0"/>
              <a:ea typeface="Fira Sans Extra Condensed Medium"/>
              <a:cs typeface="Fira Sans Extra Condensed Medium"/>
              <a:sym typeface="Fira Sans Extra Condensed Medium"/>
            </a:endParaRPr>
          </a:p>
        </p:txBody>
      </p:sp>
      <p:sp>
        <p:nvSpPr>
          <p:cNvPr id="108" name="Retângulo 107">
            <a:extLst>
              <a:ext uri="{FF2B5EF4-FFF2-40B4-BE49-F238E27FC236}">
                <a16:creationId xmlns:a16="http://schemas.microsoft.com/office/drawing/2014/main" id="{09160083-2470-49A4-A24B-A95F2C1EE4CA}"/>
              </a:ext>
            </a:extLst>
          </p:cNvPr>
          <p:cNvSpPr/>
          <p:nvPr/>
        </p:nvSpPr>
        <p:spPr>
          <a:xfrm>
            <a:off x="7848951" y="3349640"/>
            <a:ext cx="981359" cy="584775"/>
          </a:xfrm>
          <a:prstGeom prst="rect">
            <a:avLst/>
          </a:prstGeom>
        </p:spPr>
        <p:txBody>
          <a:bodyPr wrap="square">
            <a:spAutoFit/>
          </a:bodyPr>
          <a:lstStyle/>
          <a:p>
            <a:pPr lvl="0" algn="ctr"/>
            <a:r>
              <a:rPr lang="en" sz="3200" b="1" dirty="0">
                <a:solidFill>
                  <a:schemeClr val="accent6">
                    <a:lumMod val="75000"/>
                  </a:schemeClr>
                </a:solidFill>
                <a:latin typeface="Bahnschrift Light SemiCondensed" panose="020B0502040204020203" pitchFamily="34" charset="0"/>
                <a:ea typeface="Fira Sans Extra Condensed Medium"/>
                <a:cs typeface="Fira Sans Extra Condensed Medium"/>
                <a:sym typeface="Fira Sans Extra Condensed Medium"/>
              </a:rPr>
              <a:t>70</a:t>
            </a:r>
            <a:r>
              <a:rPr lang="en" sz="2000" dirty="0">
                <a:solidFill>
                  <a:schemeClr val="accent6">
                    <a:lumMod val="75000"/>
                  </a:schemeClr>
                </a:solidFill>
                <a:latin typeface="Bahnschrift Light SemiCondensed" panose="020B0502040204020203" pitchFamily="34" charset="0"/>
                <a:ea typeface="Fira Sans Extra Condensed Medium"/>
                <a:cs typeface="Fira Sans Extra Condensed Medium"/>
                <a:sym typeface="Fira Sans Extra Condensed Medium"/>
              </a:rPr>
              <a:t>%</a:t>
            </a:r>
            <a:endParaRPr lang="en" sz="2800" dirty="0">
              <a:solidFill>
                <a:schemeClr val="accent6">
                  <a:lumMod val="75000"/>
                </a:schemeClr>
              </a:solidFill>
              <a:latin typeface="Bahnschrift Light SemiCondensed" panose="020B0502040204020203" pitchFamily="34" charset="0"/>
              <a:ea typeface="Fira Sans Extra Condensed Medium"/>
              <a:cs typeface="Fira Sans Extra Condensed Medium"/>
              <a:sym typeface="Fira Sans Extra Condensed Medium"/>
            </a:endParaRPr>
          </a:p>
        </p:txBody>
      </p:sp>
      <p:sp>
        <p:nvSpPr>
          <p:cNvPr id="41" name="Retângulo: Cantos Arredondados 40">
            <a:extLst>
              <a:ext uri="{FF2B5EF4-FFF2-40B4-BE49-F238E27FC236}">
                <a16:creationId xmlns:a16="http://schemas.microsoft.com/office/drawing/2014/main" id="{1081CC0D-273F-4D1D-80FE-51064B7ED060}"/>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a:extLst>
              <a:ext uri="{FF2B5EF4-FFF2-40B4-BE49-F238E27FC236}">
                <a16:creationId xmlns:a16="http://schemas.microsoft.com/office/drawing/2014/main" id="{A4401F20-5D51-4B47-9A37-8383F819A603}"/>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43" name="Retângulo: Cantos Arredondados 42">
            <a:extLst>
              <a:ext uri="{FF2B5EF4-FFF2-40B4-BE49-F238E27FC236}">
                <a16:creationId xmlns:a16="http://schemas.microsoft.com/office/drawing/2014/main" id="{C0FC5BC5-4977-4930-9EA1-301224F65FC9}"/>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Cantos Arredondados 43">
            <a:extLst>
              <a:ext uri="{FF2B5EF4-FFF2-40B4-BE49-F238E27FC236}">
                <a16:creationId xmlns:a16="http://schemas.microsoft.com/office/drawing/2014/main" id="{AEC29FB4-271A-4E3D-82DB-41D16469509A}"/>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Cantos Arredondados 45">
            <a:extLst>
              <a:ext uri="{FF2B5EF4-FFF2-40B4-BE49-F238E27FC236}">
                <a16:creationId xmlns:a16="http://schemas.microsoft.com/office/drawing/2014/main" id="{7FA68CAE-FEF2-4441-8651-167B7AC6B272}"/>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Retângulo: Cantos Arredondados 46">
            <a:extLst>
              <a:ext uri="{FF2B5EF4-FFF2-40B4-BE49-F238E27FC236}">
                <a16:creationId xmlns:a16="http://schemas.microsoft.com/office/drawing/2014/main" id="{BF3CACAF-3576-41FA-8756-24864D34EE92}"/>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Cantos Arredondados 47">
            <a:extLst>
              <a:ext uri="{FF2B5EF4-FFF2-40B4-BE49-F238E27FC236}">
                <a16:creationId xmlns:a16="http://schemas.microsoft.com/office/drawing/2014/main" id="{F3896CD8-93D3-4CF2-A0EB-3868CC31C529}"/>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CaixaDeTexto 54">
            <a:extLst>
              <a:ext uri="{FF2B5EF4-FFF2-40B4-BE49-F238E27FC236}">
                <a16:creationId xmlns:a16="http://schemas.microsoft.com/office/drawing/2014/main" id="{4E6B2588-981E-4621-8E54-B71F68DFB006}"/>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6" name="CaixaDeTexto 55">
            <a:extLst>
              <a:ext uri="{FF2B5EF4-FFF2-40B4-BE49-F238E27FC236}">
                <a16:creationId xmlns:a16="http://schemas.microsoft.com/office/drawing/2014/main" id="{E4AF6EEF-1ED2-41D6-B8B2-F70C32577460}"/>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57" name="CaixaDeTexto 56">
            <a:extLst>
              <a:ext uri="{FF2B5EF4-FFF2-40B4-BE49-F238E27FC236}">
                <a16:creationId xmlns:a16="http://schemas.microsoft.com/office/drawing/2014/main" id="{02B1B282-0A78-45B1-AD70-906734FDD87D}"/>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58" name="CaixaDeTexto 57">
            <a:extLst>
              <a:ext uri="{FF2B5EF4-FFF2-40B4-BE49-F238E27FC236}">
                <a16:creationId xmlns:a16="http://schemas.microsoft.com/office/drawing/2014/main" id="{C6C23661-0AC2-4F1F-8A7D-626275105E5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59" name="CaixaDeTexto 58">
            <a:extLst>
              <a:ext uri="{FF2B5EF4-FFF2-40B4-BE49-F238E27FC236}">
                <a16:creationId xmlns:a16="http://schemas.microsoft.com/office/drawing/2014/main" id="{53613CA0-82C5-4668-B424-7613C20DDAE2}"/>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49" name="Retângulo 48">
            <a:extLst>
              <a:ext uri="{FF2B5EF4-FFF2-40B4-BE49-F238E27FC236}">
                <a16:creationId xmlns:a16="http://schemas.microsoft.com/office/drawing/2014/main" id="{9C00D0EA-B89F-431E-B720-81F884993293}"/>
              </a:ext>
            </a:extLst>
          </p:cNvPr>
          <p:cNvSpPr/>
          <p:nvPr/>
        </p:nvSpPr>
        <p:spPr>
          <a:xfrm>
            <a:off x="10131234" y="3345922"/>
            <a:ext cx="981359" cy="584775"/>
          </a:xfrm>
          <a:prstGeom prst="rect">
            <a:avLst/>
          </a:prstGeom>
        </p:spPr>
        <p:txBody>
          <a:bodyPr wrap="square">
            <a:spAutoFit/>
          </a:bodyPr>
          <a:lstStyle/>
          <a:p>
            <a:pPr lvl="0" algn="ctr"/>
            <a:r>
              <a:rPr lang="en" sz="3200" b="1" dirty="0">
                <a:solidFill>
                  <a:schemeClr val="accent4"/>
                </a:solidFill>
                <a:latin typeface="Bahnschrift Light SemiCondensed" panose="020B0502040204020203" pitchFamily="34" charset="0"/>
                <a:ea typeface="Fira Sans Extra Condensed Medium"/>
                <a:cs typeface="Fira Sans Extra Condensed Medium"/>
                <a:sym typeface="Fira Sans Extra Condensed Medium"/>
              </a:rPr>
              <a:t>90</a:t>
            </a:r>
            <a:r>
              <a:rPr lang="en" sz="2000" dirty="0">
                <a:solidFill>
                  <a:schemeClr val="accent4"/>
                </a:solidFill>
                <a:latin typeface="Bahnschrift Light SemiCondensed" panose="020B0502040204020203" pitchFamily="34" charset="0"/>
                <a:ea typeface="Fira Sans Extra Condensed Medium"/>
                <a:cs typeface="Fira Sans Extra Condensed Medium"/>
                <a:sym typeface="Fira Sans Extra Condensed Medium"/>
              </a:rPr>
              <a:t>%</a:t>
            </a:r>
            <a:endParaRPr lang="en" sz="2800" dirty="0">
              <a:solidFill>
                <a:schemeClr val="accent4"/>
              </a:solidFill>
              <a:latin typeface="Bahnschrift Light SemiCondensed" panose="020B0502040204020203" pitchFamily="34" charset="0"/>
              <a:ea typeface="Fira Sans Extra Condensed Medium"/>
              <a:cs typeface="Fira Sans Extra Condensed Medium"/>
              <a:sym typeface="Fira Sans Extra Condensed Medium"/>
            </a:endParaRPr>
          </a:p>
        </p:txBody>
      </p:sp>
    </p:spTree>
    <p:extLst>
      <p:ext uri="{BB962C8B-B14F-4D97-AF65-F5344CB8AC3E}">
        <p14:creationId xmlns:p14="http://schemas.microsoft.com/office/powerpoint/2010/main" val="116222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alpha val="4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553998"/>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p>
        </p:txBody>
      </p:sp>
      <p:sp>
        <p:nvSpPr>
          <p:cNvPr id="2" name="CaixaDeTexto 1">
            <a:extLst>
              <a:ext uri="{FF2B5EF4-FFF2-40B4-BE49-F238E27FC236}">
                <a16:creationId xmlns:a16="http://schemas.microsoft.com/office/drawing/2014/main" id="{5DF9BB6C-9C2A-455F-9EB6-29A8A41CD11B}"/>
              </a:ext>
            </a:extLst>
          </p:cNvPr>
          <p:cNvSpPr txBox="1"/>
          <p:nvPr/>
        </p:nvSpPr>
        <p:spPr>
          <a:xfrm>
            <a:off x="170121" y="1265274"/>
            <a:ext cx="1721946" cy="369332"/>
          </a:xfrm>
          <a:prstGeom prst="rect">
            <a:avLst/>
          </a:prstGeom>
          <a:noFill/>
        </p:spPr>
        <p:txBody>
          <a:bodyPr wrap="none" rtlCol="0">
            <a:spAutoFit/>
          </a:bodyPr>
          <a:lstStyle/>
          <a:p>
            <a:r>
              <a:rPr lang="pt-BR" dirty="0">
                <a:solidFill>
                  <a:schemeClr val="accent4">
                    <a:lumMod val="50000"/>
                  </a:schemeClr>
                </a:solidFill>
                <a:latin typeface="Agency FB" panose="020B0503020202020204" pitchFamily="34" charset="0"/>
              </a:rPr>
              <a:t>Educação Continuada</a:t>
            </a:r>
          </a:p>
        </p:txBody>
      </p:sp>
      <p:sp>
        <p:nvSpPr>
          <p:cNvPr id="36" name="Retângulo 35">
            <a:extLst>
              <a:ext uri="{FF2B5EF4-FFF2-40B4-BE49-F238E27FC236}">
                <a16:creationId xmlns:a16="http://schemas.microsoft.com/office/drawing/2014/main" id="{31BB58EC-1202-429A-9051-10BA02D5F5A8}"/>
              </a:ext>
            </a:extLst>
          </p:cNvPr>
          <p:cNvSpPr/>
          <p:nvPr/>
        </p:nvSpPr>
        <p:spPr>
          <a:xfrm>
            <a:off x="598435" y="5655849"/>
            <a:ext cx="10342468" cy="1031308"/>
          </a:xfrm>
          <a:prstGeom prst="rect">
            <a:avLst/>
          </a:prstGeom>
        </p:spPr>
        <p:txBody>
          <a:bodyPr wrap="square">
            <a:spAutoFit/>
          </a:bodyPr>
          <a:lstStyle/>
          <a:p>
            <a:pPr algn="ctr"/>
            <a:r>
              <a:rPr lang="pt-BR" sz="1800" b="1" dirty="0">
                <a:solidFill>
                  <a:srgbClr val="002060"/>
                </a:solidFill>
                <a:effectLst>
                  <a:outerShdw blurRad="38100" dist="38100" dir="2700000" algn="tl">
                    <a:srgbClr val="000000">
                      <a:alpha val="43137"/>
                    </a:srgbClr>
                  </a:outerShdw>
                </a:effectLst>
                <a:latin typeface="Bahnschrift SemiBold Condensed" panose="020B0502040204020203" pitchFamily="34" charset="0"/>
                <a:cs typeface="Simplified Arabic Fixed" panose="02070309020205020404" pitchFamily="49" charset="-78"/>
              </a:rPr>
              <a:t>Realizado em julho/21   curso sobre  URGÊNCIAS CLÍNICAS E TRAUMÁTICAS</a:t>
            </a:r>
          </a:p>
          <a:p>
            <a:pPr algn="ctr"/>
            <a:endParaRPr lang="pt-BR" sz="1441" b="1" dirty="0">
              <a:solidFill>
                <a:srgbClr val="F26200"/>
              </a:solidFill>
              <a:effectLst>
                <a:outerShdw blurRad="38100" dist="38100" dir="2700000" algn="tl">
                  <a:srgbClr val="000000">
                    <a:alpha val="43137"/>
                  </a:srgbClr>
                </a:outerShdw>
              </a:effectLst>
              <a:latin typeface="Bahnschrift SemiBold Condensed" panose="020B0502040204020203" pitchFamily="34" charset="0"/>
              <a:cs typeface="Simplified Arabic Fixed" panose="02070309020205020404" pitchFamily="49" charset="-78"/>
            </a:endParaRPr>
          </a:p>
          <a:p>
            <a:pPr algn="ctr"/>
            <a:r>
              <a:rPr lang="pt-BR" sz="1600" dirty="0">
                <a:solidFill>
                  <a:schemeClr val="tx2">
                    <a:lumMod val="50000"/>
                  </a:schemeClr>
                </a:solidFill>
                <a:latin typeface="Bahnschrift SemiBold Condensed" panose="020B0502040204020203" pitchFamily="34" charset="0"/>
                <a:cs typeface="Simplified Arabic Fixed" panose="02070309020205020404" pitchFamily="49" charset="-78"/>
              </a:rPr>
              <a:t>Realizado uma capacitação para médicos e enfermeiros sobre  URGÊNCIAS CLÍNICAS E TRAUMÁTICAS</a:t>
            </a:r>
          </a:p>
          <a:p>
            <a:pPr algn="ctr"/>
            <a:endParaRPr lang="pt-BR" sz="1261" dirty="0">
              <a:solidFill>
                <a:schemeClr val="tx2">
                  <a:lumMod val="50000"/>
                </a:schemeClr>
              </a:solidFill>
              <a:latin typeface="Bahnschrift SemiBold Condensed" panose="020B0502040204020203" pitchFamily="34" charset="0"/>
            </a:endParaRPr>
          </a:p>
        </p:txBody>
      </p:sp>
      <p:pic>
        <p:nvPicPr>
          <p:cNvPr id="7" name="Imagem 6">
            <a:extLst>
              <a:ext uri="{FF2B5EF4-FFF2-40B4-BE49-F238E27FC236}">
                <a16:creationId xmlns:a16="http://schemas.microsoft.com/office/drawing/2014/main" id="{37B03EDA-C7F9-4FD2-9A24-8CB1B1D65AD9}"/>
              </a:ext>
            </a:extLst>
          </p:cNvPr>
          <p:cNvPicPr>
            <a:picLocks noChangeAspect="1"/>
          </p:cNvPicPr>
          <p:nvPr/>
        </p:nvPicPr>
        <p:blipFill rotWithShape="1">
          <a:blip r:embed="rId2">
            <a:extLst>
              <a:ext uri="{28A0092B-C50C-407E-A947-70E740481C1C}">
                <a14:useLocalDpi xmlns:a14="http://schemas.microsoft.com/office/drawing/2010/main" val="0"/>
              </a:ext>
            </a:extLst>
          </a:blip>
          <a:srcRect l="5669" t="4381" r="8430" b="14405"/>
          <a:stretch/>
        </p:blipFill>
        <p:spPr>
          <a:xfrm>
            <a:off x="2090831" y="1743739"/>
            <a:ext cx="7712387" cy="374266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Retângulo: Cantos Arredondados 36">
            <a:extLst>
              <a:ext uri="{FF2B5EF4-FFF2-40B4-BE49-F238E27FC236}">
                <a16:creationId xmlns:a16="http://schemas.microsoft.com/office/drawing/2014/main" id="{6811C75A-CFCE-40E2-A060-69CA66268F08}"/>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B1EF0346-5BC4-490B-90C1-17E80B99FB8F}"/>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9" name="Retângulo: Cantos Arredondados 38">
            <a:extLst>
              <a:ext uri="{FF2B5EF4-FFF2-40B4-BE49-F238E27FC236}">
                <a16:creationId xmlns:a16="http://schemas.microsoft.com/office/drawing/2014/main" id="{18C1CF3B-812C-4540-BBA0-FF7F3E449937}"/>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073CA1C6-2539-4263-9888-8B682999EEFC}"/>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311B1C53-C0CB-433D-AEFA-BBCD2DC65DE6}"/>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Cantos Arredondados 55">
            <a:extLst>
              <a:ext uri="{FF2B5EF4-FFF2-40B4-BE49-F238E27FC236}">
                <a16:creationId xmlns:a16="http://schemas.microsoft.com/office/drawing/2014/main" id="{08292DCA-31A3-4BB4-8634-E84BD065D804}"/>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Cantos Arredondados 56">
            <a:extLst>
              <a:ext uri="{FF2B5EF4-FFF2-40B4-BE49-F238E27FC236}">
                <a16:creationId xmlns:a16="http://schemas.microsoft.com/office/drawing/2014/main" id="{7367EDAA-3A85-466B-82BF-40EEE4480E75}"/>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a:extLst>
              <a:ext uri="{FF2B5EF4-FFF2-40B4-BE49-F238E27FC236}">
                <a16:creationId xmlns:a16="http://schemas.microsoft.com/office/drawing/2014/main" id="{7094B906-BC6A-498D-A504-B98C0D316C99}"/>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9" name="CaixaDeTexto 58">
            <a:extLst>
              <a:ext uri="{FF2B5EF4-FFF2-40B4-BE49-F238E27FC236}">
                <a16:creationId xmlns:a16="http://schemas.microsoft.com/office/drawing/2014/main" id="{E388ED9B-F15E-449E-8D26-95BD43F46193}"/>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60" name="CaixaDeTexto 59">
            <a:extLst>
              <a:ext uri="{FF2B5EF4-FFF2-40B4-BE49-F238E27FC236}">
                <a16:creationId xmlns:a16="http://schemas.microsoft.com/office/drawing/2014/main" id="{DB6596D0-DB64-411F-A60F-0DD55643EBA9}"/>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61" name="CaixaDeTexto 60">
            <a:extLst>
              <a:ext uri="{FF2B5EF4-FFF2-40B4-BE49-F238E27FC236}">
                <a16:creationId xmlns:a16="http://schemas.microsoft.com/office/drawing/2014/main" id="{8D1D22EF-BDFF-476F-B531-C8FFF959BBEC}"/>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2" name="CaixaDeTexto 61">
            <a:extLst>
              <a:ext uri="{FF2B5EF4-FFF2-40B4-BE49-F238E27FC236}">
                <a16:creationId xmlns:a16="http://schemas.microsoft.com/office/drawing/2014/main" id="{5A5DBD05-6101-4D5E-8B4D-ABCBC754AFC3}"/>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230193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alpha val="4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553998"/>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p>
        </p:txBody>
      </p:sp>
      <p:sp>
        <p:nvSpPr>
          <p:cNvPr id="2" name="CaixaDeTexto 1">
            <a:extLst>
              <a:ext uri="{FF2B5EF4-FFF2-40B4-BE49-F238E27FC236}">
                <a16:creationId xmlns:a16="http://schemas.microsoft.com/office/drawing/2014/main" id="{5DF9BB6C-9C2A-455F-9EB6-29A8A41CD11B}"/>
              </a:ext>
            </a:extLst>
          </p:cNvPr>
          <p:cNvSpPr txBox="1"/>
          <p:nvPr/>
        </p:nvSpPr>
        <p:spPr>
          <a:xfrm>
            <a:off x="170121" y="1265274"/>
            <a:ext cx="1909497" cy="369332"/>
          </a:xfrm>
          <a:prstGeom prst="rect">
            <a:avLst/>
          </a:prstGeom>
          <a:noFill/>
        </p:spPr>
        <p:txBody>
          <a:bodyPr wrap="none" rtlCol="0">
            <a:spAutoFit/>
          </a:bodyPr>
          <a:lstStyle/>
          <a:p>
            <a:r>
              <a:rPr lang="pt-BR" dirty="0">
                <a:solidFill>
                  <a:schemeClr val="accent4">
                    <a:lumMod val="50000"/>
                  </a:schemeClr>
                </a:solidFill>
                <a:latin typeface="Agency FB" panose="020B0503020202020204" pitchFamily="34" charset="0"/>
              </a:rPr>
              <a:t>Dia C – dia de Cooperar</a:t>
            </a:r>
          </a:p>
        </p:txBody>
      </p:sp>
      <p:sp>
        <p:nvSpPr>
          <p:cNvPr id="37" name="Retângulo 36">
            <a:extLst>
              <a:ext uri="{FF2B5EF4-FFF2-40B4-BE49-F238E27FC236}">
                <a16:creationId xmlns:a16="http://schemas.microsoft.com/office/drawing/2014/main" id="{E28CCED0-EEA5-4971-947B-1FD08DF34C66}"/>
              </a:ext>
            </a:extLst>
          </p:cNvPr>
          <p:cNvSpPr/>
          <p:nvPr/>
        </p:nvSpPr>
        <p:spPr>
          <a:xfrm>
            <a:off x="0" y="5917741"/>
            <a:ext cx="11632018" cy="615553"/>
          </a:xfrm>
          <a:prstGeom prst="rect">
            <a:avLst/>
          </a:prstGeom>
        </p:spPr>
        <p:txBody>
          <a:bodyPr wrap="square">
            <a:spAutoFit/>
          </a:bodyPr>
          <a:lstStyle/>
          <a:p>
            <a:pPr algn="ctr"/>
            <a:r>
              <a:rPr lang="pt-BR" b="1" dirty="0">
                <a:solidFill>
                  <a:srgbClr val="002060"/>
                </a:solidFill>
                <a:effectLst>
                  <a:outerShdw blurRad="38100" dist="38100" dir="2700000" algn="tl">
                    <a:srgbClr val="000000">
                      <a:alpha val="43137"/>
                    </a:srgbClr>
                  </a:outerShdw>
                </a:effectLst>
                <a:latin typeface="Bahnschrift SemiBold Condensed" panose="020B0502040204020203" pitchFamily="34" charset="0"/>
                <a:cs typeface="Simplified Arabic Fixed" panose="02070309020205020404" pitchFamily="49" charset="-78"/>
              </a:rPr>
              <a:t>Campanha do DIA C dia de Cooperar com entrega de  cestas básicas</a:t>
            </a:r>
            <a:r>
              <a:rPr lang="pt-BR" b="1" dirty="0">
                <a:solidFill>
                  <a:schemeClr val="accent2">
                    <a:lumMod val="75000"/>
                  </a:schemeClr>
                </a:solidFill>
                <a:effectLst>
                  <a:outerShdw blurRad="38100" dist="38100" dir="2700000" algn="tl">
                    <a:srgbClr val="000000">
                      <a:alpha val="43137"/>
                    </a:srgbClr>
                  </a:outerShdw>
                </a:effectLst>
                <a:latin typeface="Bahnschrift SemiBold Condensed" panose="020B0502040204020203" pitchFamily="34" charset="0"/>
                <a:cs typeface="Simplified Arabic Fixed" panose="02070309020205020404" pitchFamily="49" charset="-78"/>
              </a:rPr>
              <a:t>.</a:t>
            </a:r>
          </a:p>
          <a:p>
            <a:pPr algn="ctr"/>
            <a:r>
              <a:rPr lang="pt-BR" sz="1600" dirty="0">
                <a:solidFill>
                  <a:schemeClr val="tx2">
                    <a:lumMod val="50000"/>
                  </a:schemeClr>
                </a:solidFill>
                <a:latin typeface="Bahnschrift SemiBold Condensed" panose="020B0502040204020203" pitchFamily="34" charset="0"/>
                <a:cs typeface="Simplified Arabic Fixed" panose="02070309020205020404" pitchFamily="49" charset="-78"/>
              </a:rPr>
              <a:t>Foram entregues 600 cestas básicas às famílias carentes das cidades de Limoeiro do Norte, Russas e Morada Nova.</a:t>
            </a:r>
          </a:p>
        </p:txBody>
      </p:sp>
      <p:pic>
        <p:nvPicPr>
          <p:cNvPr id="7" name="Imagem 6">
            <a:extLst>
              <a:ext uri="{FF2B5EF4-FFF2-40B4-BE49-F238E27FC236}">
                <a16:creationId xmlns:a16="http://schemas.microsoft.com/office/drawing/2014/main" id="{3C937638-34D2-4461-84D0-8B9B19DF7FB2}"/>
              </a:ext>
            </a:extLst>
          </p:cNvPr>
          <p:cNvPicPr>
            <a:picLocks noChangeAspect="1"/>
          </p:cNvPicPr>
          <p:nvPr/>
        </p:nvPicPr>
        <p:blipFill rotWithShape="1">
          <a:blip r:embed="rId2">
            <a:extLst>
              <a:ext uri="{28A0092B-C50C-407E-A947-70E740481C1C}">
                <a14:useLocalDpi xmlns:a14="http://schemas.microsoft.com/office/drawing/2010/main" val="0"/>
              </a:ext>
            </a:extLst>
          </a:blip>
          <a:srcRect t="23566"/>
          <a:stretch/>
        </p:blipFill>
        <p:spPr>
          <a:xfrm>
            <a:off x="213904" y="1722473"/>
            <a:ext cx="6691104" cy="382772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m 9">
            <a:extLst>
              <a:ext uri="{FF2B5EF4-FFF2-40B4-BE49-F238E27FC236}">
                <a16:creationId xmlns:a16="http://schemas.microsoft.com/office/drawing/2014/main" id="{AB1D69D3-20B3-4889-A5E6-B73594A49B0C}"/>
              </a:ext>
            </a:extLst>
          </p:cNvPr>
          <p:cNvPicPr>
            <a:picLocks noChangeAspect="1"/>
          </p:cNvPicPr>
          <p:nvPr/>
        </p:nvPicPr>
        <p:blipFill rotWithShape="1">
          <a:blip r:embed="rId3">
            <a:extLst>
              <a:ext uri="{28A0092B-C50C-407E-A947-70E740481C1C}">
                <a14:useLocalDpi xmlns:a14="http://schemas.microsoft.com/office/drawing/2010/main" val="0"/>
              </a:ext>
            </a:extLst>
          </a:blip>
          <a:srcRect l="26424" t="13081" r="35204" b="1648"/>
          <a:stretch/>
        </p:blipFill>
        <p:spPr>
          <a:xfrm>
            <a:off x="7134445" y="2360425"/>
            <a:ext cx="2211572" cy="221157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Imagem 16">
            <a:extLst>
              <a:ext uri="{FF2B5EF4-FFF2-40B4-BE49-F238E27FC236}">
                <a16:creationId xmlns:a16="http://schemas.microsoft.com/office/drawing/2014/main" id="{511BF554-6824-4D3A-9758-506E6DCB2335}"/>
              </a:ext>
            </a:extLst>
          </p:cNvPr>
          <p:cNvPicPr>
            <a:picLocks noChangeAspect="1"/>
          </p:cNvPicPr>
          <p:nvPr/>
        </p:nvPicPr>
        <p:blipFill rotWithShape="1">
          <a:blip r:embed="rId4">
            <a:extLst>
              <a:ext uri="{28A0092B-C50C-407E-A947-70E740481C1C}">
                <a14:useLocalDpi xmlns:a14="http://schemas.microsoft.com/office/drawing/2010/main" val="0"/>
              </a:ext>
            </a:extLst>
          </a:blip>
          <a:srcRect t="18140" b="28837"/>
          <a:stretch/>
        </p:blipFill>
        <p:spPr>
          <a:xfrm>
            <a:off x="9639142" y="1244008"/>
            <a:ext cx="2354384" cy="221932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m 19">
            <a:extLst>
              <a:ext uri="{FF2B5EF4-FFF2-40B4-BE49-F238E27FC236}">
                <a16:creationId xmlns:a16="http://schemas.microsoft.com/office/drawing/2014/main" id="{D5D53EA3-2B4C-4D97-AEAB-B7081FC31F42}"/>
              </a:ext>
            </a:extLst>
          </p:cNvPr>
          <p:cNvPicPr>
            <a:picLocks noChangeAspect="1"/>
          </p:cNvPicPr>
          <p:nvPr/>
        </p:nvPicPr>
        <p:blipFill rotWithShape="1">
          <a:blip r:embed="rId5">
            <a:extLst>
              <a:ext uri="{28A0092B-C50C-407E-A947-70E740481C1C}">
                <a14:useLocalDpi xmlns:a14="http://schemas.microsoft.com/office/drawing/2010/main" val="0"/>
              </a:ext>
            </a:extLst>
          </a:blip>
          <a:srcRect t="17054" b="6512"/>
          <a:stretch/>
        </p:blipFill>
        <p:spPr>
          <a:xfrm>
            <a:off x="9586874" y="3795825"/>
            <a:ext cx="2437096" cy="19563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 name="Retângulo: Cantos Arredondados 35">
            <a:extLst>
              <a:ext uri="{FF2B5EF4-FFF2-40B4-BE49-F238E27FC236}">
                <a16:creationId xmlns:a16="http://schemas.microsoft.com/office/drawing/2014/main" id="{13CCD395-9BB3-4C1D-A47B-BCE5B9FE1289}"/>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FB1BCA33-9AB5-4525-8A33-7D9D5C28902B}"/>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9" name="Retângulo: Cantos Arredondados 38">
            <a:extLst>
              <a:ext uri="{FF2B5EF4-FFF2-40B4-BE49-F238E27FC236}">
                <a16:creationId xmlns:a16="http://schemas.microsoft.com/office/drawing/2014/main" id="{4B77BC30-5376-4A69-8DBA-A46B4578427D}"/>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B0989698-8003-4BD6-9891-4CE952A5A5D1}"/>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EE4ACAF6-9864-41B2-8C0D-1EFF45BE9BCD}"/>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Cantos Arredondados 55">
            <a:extLst>
              <a:ext uri="{FF2B5EF4-FFF2-40B4-BE49-F238E27FC236}">
                <a16:creationId xmlns:a16="http://schemas.microsoft.com/office/drawing/2014/main" id="{A609A319-28C3-43D4-AF8C-4D2C94DC246A}"/>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Cantos Arredondados 56">
            <a:extLst>
              <a:ext uri="{FF2B5EF4-FFF2-40B4-BE49-F238E27FC236}">
                <a16:creationId xmlns:a16="http://schemas.microsoft.com/office/drawing/2014/main" id="{6AE1814B-DD6C-4540-825F-C2521EDC78BF}"/>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a:extLst>
              <a:ext uri="{FF2B5EF4-FFF2-40B4-BE49-F238E27FC236}">
                <a16:creationId xmlns:a16="http://schemas.microsoft.com/office/drawing/2014/main" id="{D9AB8A50-96F8-4EC7-9D76-C1A1B97E0312}"/>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9" name="CaixaDeTexto 58">
            <a:extLst>
              <a:ext uri="{FF2B5EF4-FFF2-40B4-BE49-F238E27FC236}">
                <a16:creationId xmlns:a16="http://schemas.microsoft.com/office/drawing/2014/main" id="{1CBE8C33-21C4-4657-A4C0-7E791FF60017}"/>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60" name="CaixaDeTexto 59">
            <a:extLst>
              <a:ext uri="{FF2B5EF4-FFF2-40B4-BE49-F238E27FC236}">
                <a16:creationId xmlns:a16="http://schemas.microsoft.com/office/drawing/2014/main" id="{19401B50-90EC-4747-84A0-010A45808DA1}"/>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61" name="CaixaDeTexto 60">
            <a:extLst>
              <a:ext uri="{FF2B5EF4-FFF2-40B4-BE49-F238E27FC236}">
                <a16:creationId xmlns:a16="http://schemas.microsoft.com/office/drawing/2014/main" id="{C66EE3EA-A19E-43B4-A83C-C218EB9E2B1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2" name="CaixaDeTexto 61">
            <a:extLst>
              <a:ext uri="{FF2B5EF4-FFF2-40B4-BE49-F238E27FC236}">
                <a16:creationId xmlns:a16="http://schemas.microsoft.com/office/drawing/2014/main" id="{F5E64E60-46B1-4399-B676-D49126B73492}"/>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3050373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alpha val="4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553998"/>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p>
        </p:txBody>
      </p:sp>
      <p:sp>
        <p:nvSpPr>
          <p:cNvPr id="2" name="CaixaDeTexto 1">
            <a:extLst>
              <a:ext uri="{FF2B5EF4-FFF2-40B4-BE49-F238E27FC236}">
                <a16:creationId xmlns:a16="http://schemas.microsoft.com/office/drawing/2014/main" id="{5DF9BB6C-9C2A-455F-9EB6-29A8A41CD11B}"/>
              </a:ext>
            </a:extLst>
          </p:cNvPr>
          <p:cNvSpPr txBox="1"/>
          <p:nvPr/>
        </p:nvSpPr>
        <p:spPr>
          <a:xfrm>
            <a:off x="170121" y="1265274"/>
            <a:ext cx="1577676" cy="369332"/>
          </a:xfrm>
          <a:prstGeom prst="rect">
            <a:avLst/>
          </a:prstGeom>
          <a:noFill/>
        </p:spPr>
        <p:txBody>
          <a:bodyPr wrap="none" rtlCol="0">
            <a:spAutoFit/>
          </a:bodyPr>
          <a:lstStyle/>
          <a:p>
            <a:r>
              <a:rPr lang="pt-BR" dirty="0">
                <a:solidFill>
                  <a:schemeClr val="accent4">
                    <a:lumMod val="50000"/>
                  </a:schemeClr>
                </a:solidFill>
                <a:latin typeface="Agency FB" panose="020B0503020202020204" pitchFamily="34" charset="0"/>
              </a:rPr>
              <a:t>Academia na Praça</a:t>
            </a:r>
          </a:p>
        </p:txBody>
      </p:sp>
      <p:sp>
        <p:nvSpPr>
          <p:cNvPr id="37" name="Retângulo 36">
            <a:extLst>
              <a:ext uri="{FF2B5EF4-FFF2-40B4-BE49-F238E27FC236}">
                <a16:creationId xmlns:a16="http://schemas.microsoft.com/office/drawing/2014/main" id="{E28CCED0-EEA5-4971-947B-1FD08DF34C66}"/>
              </a:ext>
            </a:extLst>
          </p:cNvPr>
          <p:cNvSpPr/>
          <p:nvPr/>
        </p:nvSpPr>
        <p:spPr>
          <a:xfrm>
            <a:off x="0" y="5917741"/>
            <a:ext cx="11632018" cy="615553"/>
          </a:xfrm>
          <a:prstGeom prst="rect">
            <a:avLst/>
          </a:prstGeom>
        </p:spPr>
        <p:txBody>
          <a:bodyPr wrap="square">
            <a:spAutoFit/>
          </a:bodyPr>
          <a:lstStyle/>
          <a:p>
            <a:pPr algn="ctr"/>
            <a:r>
              <a:rPr lang="pt-BR" b="1" dirty="0">
                <a:solidFill>
                  <a:srgbClr val="002060"/>
                </a:solidFill>
                <a:effectLst>
                  <a:outerShdw blurRad="38100" dist="38100" dir="2700000" algn="tl">
                    <a:srgbClr val="000000">
                      <a:alpha val="43137"/>
                    </a:srgbClr>
                  </a:outerShdw>
                </a:effectLst>
                <a:latin typeface="Bahnschrift SemiBold Condensed" panose="020B0502040204020203" pitchFamily="34" charset="0"/>
                <a:cs typeface="Simplified Arabic Fixed" panose="02070309020205020404" pitchFamily="49" charset="-78"/>
              </a:rPr>
              <a:t>ACADEMIA NA PRAÇA DO PATRONATO EM LIMOEIRO DO NORTE </a:t>
            </a:r>
            <a:r>
              <a:rPr lang="pt-BR" b="1" dirty="0">
                <a:solidFill>
                  <a:schemeClr val="accent2">
                    <a:lumMod val="75000"/>
                  </a:schemeClr>
                </a:solidFill>
                <a:effectLst>
                  <a:outerShdw blurRad="38100" dist="38100" dir="2700000" algn="tl">
                    <a:srgbClr val="000000">
                      <a:alpha val="43137"/>
                    </a:srgbClr>
                  </a:outerShdw>
                </a:effectLst>
                <a:latin typeface="Bahnschrift SemiBold Condensed" panose="020B0502040204020203" pitchFamily="34" charset="0"/>
                <a:cs typeface="Simplified Arabic Fixed" panose="02070309020205020404" pitchFamily="49" charset="-78"/>
              </a:rPr>
              <a:t>.</a:t>
            </a:r>
          </a:p>
          <a:p>
            <a:pPr algn="ctr"/>
            <a:r>
              <a:rPr lang="pt-BR" sz="1600" dirty="0">
                <a:solidFill>
                  <a:schemeClr val="tx2">
                    <a:lumMod val="50000"/>
                  </a:schemeClr>
                </a:solidFill>
                <a:latin typeface="Bahnschrift SemiBold Condensed" panose="020B0502040204020203" pitchFamily="34" charset="0"/>
                <a:cs typeface="Simplified Arabic Fixed" panose="02070309020205020404" pitchFamily="49" charset="-78"/>
              </a:rPr>
              <a:t>Limoeiro do Norte, foi contemplada com uma academia na praça, proporcionada pela Unimed Ceará. </a:t>
            </a:r>
          </a:p>
        </p:txBody>
      </p:sp>
      <p:sp>
        <p:nvSpPr>
          <p:cNvPr id="36" name="Retângulo: Cantos Arredondados 35">
            <a:extLst>
              <a:ext uri="{FF2B5EF4-FFF2-40B4-BE49-F238E27FC236}">
                <a16:creationId xmlns:a16="http://schemas.microsoft.com/office/drawing/2014/main" id="{13CCD395-9BB3-4C1D-A47B-BCE5B9FE1289}"/>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FB1BCA33-9AB5-4525-8A33-7D9D5C28902B}"/>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9" name="Retângulo: Cantos Arredondados 38">
            <a:extLst>
              <a:ext uri="{FF2B5EF4-FFF2-40B4-BE49-F238E27FC236}">
                <a16:creationId xmlns:a16="http://schemas.microsoft.com/office/drawing/2014/main" id="{4B77BC30-5376-4A69-8DBA-A46B4578427D}"/>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B0989698-8003-4BD6-9891-4CE952A5A5D1}"/>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EE4ACAF6-9864-41B2-8C0D-1EFF45BE9BCD}"/>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Cantos Arredondados 55">
            <a:extLst>
              <a:ext uri="{FF2B5EF4-FFF2-40B4-BE49-F238E27FC236}">
                <a16:creationId xmlns:a16="http://schemas.microsoft.com/office/drawing/2014/main" id="{A609A319-28C3-43D4-AF8C-4D2C94DC246A}"/>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Cantos Arredondados 56">
            <a:extLst>
              <a:ext uri="{FF2B5EF4-FFF2-40B4-BE49-F238E27FC236}">
                <a16:creationId xmlns:a16="http://schemas.microsoft.com/office/drawing/2014/main" id="{6AE1814B-DD6C-4540-825F-C2521EDC78BF}"/>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a:extLst>
              <a:ext uri="{FF2B5EF4-FFF2-40B4-BE49-F238E27FC236}">
                <a16:creationId xmlns:a16="http://schemas.microsoft.com/office/drawing/2014/main" id="{D9AB8A50-96F8-4EC7-9D76-C1A1B97E0312}"/>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9" name="CaixaDeTexto 58">
            <a:extLst>
              <a:ext uri="{FF2B5EF4-FFF2-40B4-BE49-F238E27FC236}">
                <a16:creationId xmlns:a16="http://schemas.microsoft.com/office/drawing/2014/main" id="{1CBE8C33-21C4-4657-A4C0-7E791FF60017}"/>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60" name="CaixaDeTexto 59">
            <a:extLst>
              <a:ext uri="{FF2B5EF4-FFF2-40B4-BE49-F238E27FC236}">
                <a16:creationId xmlns:a16="http://schemas.microsoft.com/office/drawing/2014/main" id="{19401B50-90EC-4747-84A0-010A45808DA1}"/>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61" name="CaixaDeTexto 60">
            <a:extLst>
              <a:ext uri="{FF2B5EF4-FFF2-40B4-BE49-F238E27FC236}">
                <a16:creationId xmlns:a16="http://schemas.microsoft.com/office/drawing/2014/main" id="{C66EE3EA-A19E-43B4-A83C-C218EB9E2B1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2" name="CaixaDeTexto 61">
            <a:extLst>
              <a:ext uri="{FF2B5EF4-FFF2-40B4-BE49-F238E27FC236}">
                <a16:creationId xmlns:a16="http://schemas.microsoft.com/office/drawing/2014/main" id="{F5E64E60-46B1-4399-B676-D49126B73492}"/>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pic>
        <p:nvPicPr>
          <p:cNvPr id="4" name="Imagem 3">
            <a:extLst>
              <a:ext uri="{FF2B5EF4-FFF2-40B4-BE49-F238E27FC236}">
                <a16:creationId xmlns:a16="http://schemas.microsoft.com/office/drawing/2014/main" id="{7CED1561-A4A3-4332-AB66-BB0C759AB380}"/>
              </a:ext>
            </a:extLst>
          </p:cNvPr>
          <p:cNvPicPr>
            <a:picLocks noChangeAspect="1"/>
          </p:cNvPicPr>
          <p:nvPr/>
        </p:nvPicPr>
        <p:blipFill rotWithShape="1">
          <a:blip r:embed="rId2">
            <a:extLst>
              <a:ext uri="{28A0092B-C50C-407E-A947-70E740481C1C}">
                <a14:useLocalDpi xmlns:a14="http://schemas.microsoft.com/office/drawing/2010/main" val="0"/>
              </a:ext>
            </a:extLst>
          </a:blip>
          <a:srcRect t="4205" r="21588" b="6809"/>
          <a:stretch/>
        </p:blipFill>
        <p:spPr>
          <a:xfrm>
            <a:off x="9311268" y="1817649"/>
            <a:ext cx="2675508" cy="17071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m 8">
            <a:extLst>
              <a:ext uri="{FF2B5EF4-FFF2-40B4-BE49-F238E27FC236}">
                <a16:creationId xmlns:a16="http://schemas.microsoft.com/office/drawing/2014/main" id="{CBCB71FB-9BFF-4DB0-B8F2-052FDDA47BCE}"/>
              </a:ext>
            </a:extLst>
          </p:cNvPr>
          <p:cNvPicPr>
            <a:picLocks noChangeAspect="1"/>
          </p:cNvPicPr>
          <p:nvPr/>
        </p:nvPicPr>
        <p:blipFill rotWithShape="1">
          <a:blip r:embed="rId3">
            <a:extLst>
              <a:ext uri="{28A0092B-C50C-407E-A947-70E740481C1C}">
                <a14:useLocalDpi xmlns:a14="http://schemas.microsoft.com/office/drawing/2010/main" val="0"/>
              </a:ext>
            </a:extLst>
          </a:blip>
          <a:srcRect t="35440"/>
          <a:stretch/>
        </p:blipFill>
        <p:spPr>
          <a:xfrm>
            <a:off x="156116" y="1775885"/>
            <a:ext cx="8835483" cy="340943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m 11">
            <a:extLst>
              <a:ext uri="{FF2B5EF4-FFF2-40B4-BE49-F238E27FC236}">
                <a16:creationId xmlns:a16="http://schemas.microsoft.com/office/drawing/2014/main" id="{59F8A5D7-2ACC-4094-9F9D-7433DC6F13EF}"/>
              </a:ext>
            </a:extLst>
          </p:cNvPr>
          <p:cNvPicPr>
            <a:picLocks noChangeAspect="1"/>
          </p:cNvPicPr>
          <p:nvPr/>
        </p:nvPicPr>
        <p:blipFill rotWithShape="1">
          <a:blip r:embed="rId4">
            <a:extLst>
              <a:ext uri="{28A0092B-C50C-407E-A947-70E740481C1C}">
                <a14:useLocalDpi xmlns:a14="http://schemas.microsoft.com/office/drawing/2010/main" val="0"/>
              </a:ext>
            </a:extLst>
          </a:blip>
          <a:srcRect l="3475" t="19987" b="2578"/>
          <a:stretch/>
        </p:blipFill>
        <p:spPr>
          <a:xfrm>
            <a:off x="9252359" y="3836020"/>
            <a:ext cx="2813265" cy="131584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963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CaixaDeTexto 32">
            <a:extLst>
              <a:ext uri="{FF2B5EF4-FFF2-40B4-BE49-F238E27FC236}">
                <a16:creationId xmlns:a16="http://schemas.microsoft.com/office/drawing/2014/main" id="{A114D364-F216-4501-93B3-C07A5E736516}"/>
              </a:ext>
            </a:extLst>
          </p:cNvPr>
          <p:cNvSpPr txBox="1"/>
          <p:nvPr/>
        </p:nvSpPr>
        <p:spPr>
          <a:xfrm>
            <a:off x="8139478" y="3429000"/>
            <a:ext cx="3894970" cy="3268950"/>
          </a:xfrm>
          <a:prstGeom prst="rect">
            <a:avLst/>
          </a:prstGeom>
          <a:solidFill>
            <a:schemeClr val="accent5"/>
          </a:solidFill>
          <a:ln>
            <a:solidFill>
              <a:schemeClr val="accent5"/>
            </a:solidFill>
          </a:ln>
        </p:spPr>
        <p:txBody>
          <a:bodyPr wrap="square" rtlCol="0">
            <a:spAutoFit/>
          </a:bodyPr>
          <a:lstStyle/>
          <a:p>
            <a:endParaRPr lang="pt-BR" dirty="0"/>
          </a:p>
        </p:txBody>
      </p:sp>
      <p:sp>
        <p:nvSpPr>
          <p:cNvPr id="32" name="CaixaDeTexto 31">
            <a:extLst>
              <a:ext uri="{FF2B5EF4-FFF2-40B4-BE49-F238E27FC236}">
                <a16:creationId xmlns:a16="http://schemas.microsoft.com/office/drawing/2014/main" id="{1DF1393E-1687-48D6-9EF0-099B02702C3C}"/>
              </a:ext>
            </a:extLst>
          </p:cNvPr>
          <p:cNvSpPr txBox="1"/>
          <p:nvPr/>
        </p:nvSpPr>
        <p:spPr>
          <a:xfrm>
            <a:off x="4121175" y="3429000"/>
            <a:ext cx="3894970" cy="3268950"/>
          </a:xfrm>
          <a:prstGeom prst="rect">
            <a:avLst/>
          </a:prstGeom>
          <a:solidFill>
            <a:schemeClr val="bg2">
              <a:lumMod val="75000"/>
            </a:schemeClr>
          </a:solidFill>
        </p:spPr>
        <p:txBody>
          <a:bodyPr wrap="square" rtlCol="0">
            <a:spAutoFit/>
          </a:bodyPr>
          <a:lstStyle/>
          <a:p>
            <a:endParaRPr lang="pt-BR" dirty="0"/>
          </a:p>
        </p:txBody>
      </p:sp>
      <p:sp>
        <p:nvSpPr>
          <p:cNvPr id="31" name="CaixaDeTexto 30">
            <a:extLst>
              <a:ext uri="{FF2B5EF4-FFF2-40B4-BE49-F238E27FC236}">
                <a16:creationId xmlns:a16="http://schemas.microsoft.com/office/drawing/2014/main" id="{0D046FFA-60D4-4BF3-9E76-3B0F1207FEC3}"/>
              </a:ext>
            </a:extLst>
          </p:cNvPr>
          <p:cNvSpPr txBox="1"/>
          <p:nvPr/>
        </p:nvSpPr>
        <p:spPr>
          <a:xfrm>
            <a:off x="102872" y="3429000"/>
            <a:ext cx="3894970" cy="3268950"/>
          </a:xfrm>
          <a:prstGeom prst="rect">
            <a:avLst/>
          </a:prstGeom>
          <a:solidFill>
            <a:schemeClr val="accent4"/>
          </a:solidFill>
        </p:spPr>
        <p:txBody>
          <a:bodyPr wrap="square" rtlCol="0">
            <a:spAutoFit/>
          </a:bodyPr>
          <a:lstStyle/>
          <a:p>
            <a:endParaRPr lang="pt-BR" dirty="0"/>
          </a:p>
        </p:txBody>
      </p:sp>
      <p:sp>
        <p:nvSpPr>
          <p:cNvPr id="30" name="CaixaDeTexto 29">
            <a:extLst>
              <a:ext uri="{FF2B5EF4-FFF2-40B4-BE49-F238E27FC236}">
                <a16:creationId xmlns:a16="http://schemas.microsoft.com/office/drawing/2014/main" id="{457FAAE0-C75C-4BC0-82C2-2A32B483E907}"/>
              </a:ext>
            </a:extLst>
          </p:cNvPr>
          <p:cNvSpPr txBox="1"/>
          <p:nvPr/>
        </p:nvSpPr>
        <p:spPr>
          <a:xfrm>
            <a:off x="8139478" y="34438"/>
            <a:ext cx="3894970" cy="3268950"/>
          </a:xfrm>
          <a:prstGeom prst="rect">
            <a:avLst/>
          </a:prstGeom>
          <a:solidFill>
            <a:srgbClr val="92D050"/>
          </a:solidFill>
        </p:spPr>
        <p:txBody>
          <a:bodyPr wrap="square" rtlCol="0">
            <a:spAutoFit/>
          </a:bodyPr>
          <a:lstStyle/>
          <a:p>
            <a:endParaRPr lang="pt-BR" dirty="0"/>
          </a:p>
        </p:txBody>
      </p:sp>
      <p:sp>
        <p:nvSpPr>
          <p:cNvPr id="29" name="CaixaDeTexto 28">
            <a:extLst>
              <a:ext uri="{FF2B5EF4-FFF2-40B4-BE49-F238E27FC236}">
                <a16:creationId xmlns:a16="http://schemas.microsoft.com/office/drawing/2014/main" id="{E4E3D64B-7530-4A8F-ABA6-CC1454B17FA1}"/>
              </a:ext>
            </a:extLst>
          </p:cNvPr>
          <p:cNvSpPr txBox="1"/>
          <p:nvPr/>
        </p:nvSpPr>
        <p:spPr>
          <a:xfrm>
            <a:off x="4121175" y="34438"/>
            <a:ext cx="3894970" cy="3268950"/>
          </a:xfrm>
          <a:prstGeom prst="rect">
            <a:avLst/>
          </a:prstGeom>
          <a:solidFill>
            <a:srgbClr val="DB6413"/>
          </a:solidFill>
        </p:spPr>
        <p:txBody>
          <a:bodyPr wrap="square" rtlCol="0">
            <a:spAutoFit/>
          </a:bodyPr>
          <a:lstStyle/>
          <a:p>
            <a:endParaRPr lang="pt-BR" dirty="0"/>
          </a:p>
        </p:txBody>
      </p:sp>
      <p:sp>
        <p:nvSpPr>
          <p:cNvPr id="2" name="CaixaDeTexto 1">
            <a:extLst>
              <a:ext uri="{FF2B5EF4-FFF2-40B4-BE49-F238E27FC236}">
                <a16:creationId xmlns:a16="http://schemas.microsoft.com/office/drawing/2014/main" id="{C4F03FED-0E66-4FF4-AC4B-BE4FF7FF6E87}"/>
              </a:ext>
            </a:extLst>
          </p:cNvPr>
          <p:cNvSpPr txBox="1"/>
          <p:nvPr/>
        </p:nvSpPr>
        <p:spPr>
          <a:xfrm>
            <a:off x="102872" y="34438"/>
            <a:ext cx="3894970" cy="3268950"/>
          </a:xfrm>
          <a:prstGeom prst="rect">
            <a:avLst/>
          </a:prstGeom>
          <a:solidFill>
            <a:schemeClr val="accent6">
              <a:lumMod val="75000"/>
            </a:schemeClr>
          </a:solidFill>
        </p:spPr>
        <p:txBody>
          <a:bodyPr wrap="square" rtlCol="0">
            <a:spAutoFit/>
          </a:bodyPr>
          <a:lstStyle/>
          <a:p>
            <a:endParaRPr lang="pt-BR" dirty="0"/>
          </a:p>
        </p:txBody>
      </p:sp>
      <p:sp>
        <p:nvSpPr>
          <p:cNvPr id="52" name="CaixaDeTexto 51">
            <a:extLst>
              <a:ext uri="{FF2B5EF4-FFF2-40B4-BE49-F238E27FC236}">
                <a16:creationId xmlns:a16="http://schemas.microsoft.com/office/drawing/2014/main" id="{590FF54A-D55B-4D04-956F-4AB00C635428}"/>
              </a:ext>
            </a:extLst>
          </p:cNvPr>
          <p:cNvSpPr txBox="1"/>
          <p:nvPr/>
        </p:nvSpPr>
        <p:spPr>
          <a:xfrm>
            <a:off x="157552" y="160050"/>
            <a:ext cx="2853688" cy="1846659"/>
          </a:xfrm>
          <a:prstGeom prst="rect">
            <a:avLst/>
          </a:prstGeom>
          <a:noFill/>
        </p:spPr>
        <p:txBody>
          <a:bodyPr wrap="square" rtlCol="0">
            <a:spAutoFit/>
          </a:bodyPr>
          <a:lstStyle/>
          <a:p>
            <a:r>
              <a:rPr lang="pt-BR" sz="3200" b="1" dirty="0">
                <a:effectLst>
                  <a:outerShdw blurRad="38100" dist="38100" dir="2700000" algn="tl">
                    <a:srgbClr val="000000">
                      <a:alpha val="43137"/>
                    </a:srgbClr>
                  </a:outerShdw>
                </a:effectLst>
                <a:latin typeface="Bahnschrift SemiLight" panose="020B0502040204020203" pitchFamily="34" charset="0"/>
              </a:rPr>
              <a:t>01</a:t>
            </a:r>
          </a:p>
          <a:p>
            <a:r>
              <a:rPr lang="pt-BR" sz="3200" b="1" dirty="0">
                <a:solidFill>
                  <a:schemeClr val="bg1"/>
                </a:solidFill>
                <a:effectLst>
                  <a:outerShdw blurRad="38100" dist="38100" dir="2700000" algn="tl">
                    <a:srgbClr val="000000">
                      <a:alpha val="43137"/>
                    </a:srgbClr>
                  </a:outerShdw>
                </a:effectLst>
                <a:latin typeface="Bahnschrift SemiLight" panose="020B0502040204020203" pitchFamily="34" charset="0"/>
              </a:rPr>
              <a:t>MENSAGEM </a:t>
            </a:r>
          </a:p>
          <a:p>
            <a:r>
              <a:rPr lang="pt-BR" sz="3200" b="1" dirty="0">
                <a:solidFill>
                  <a:schemeClr val="bg1"/>
                </a:solidFill>
                <a:effectLst>
                  <a:outerShdw blurRad="38100" dist="38100" dir="2700000" algn="tl">
                    <a:srgbClr val="000000">
                      <a:alpha val="43137"/>
                    </a:srgbClr>
                  </a:outerShdw>
                </a:effectLst>
                <a:latin typeface="Bahnschrift SemiLight" panose="020B0502040204020203" pitchFamily="34" charset="0"/>
              </a:rPr>
              <a:t>DA DIRETORIA</a:t>
            </a:r>
            <a:r>
              <a:rPr lang="pt-BR" sz="3200" dirty="0">
                <a:solidFill>
                  <a:schemeClr val="bg1"/>
                </a:solidFill>
                <a:latin typeface="Agency FB" panose="020B0503020202020204" pitchFamily="34" charset="0"/>
              </a:rPr>
              <a:t>        </a:t>
            </a:r>
          </a:p>
          <a:p>
            <a:r>
              <a:rPr lang="pt-BR" dirty="0">
                <a:solidFill>
                  <a:schemeClr val="bg1"/>
                </a:solidFill>
                <a:latin typeface="Agency FB" panose="020B0503020202020204" pitchFamily="34" charset="0"/>
              </a:rPr>
              <a:t>  </a:t>
            </a:r>
            <a:r>
              <a:rPr lang="pt-BR" dirty="0">
                <a:solidFill>
                  <a:schemeClr val="bg1"/>
                </a:solidFill>
                <a:effectLst>
                  <a:outerShdw blurRad="38100" dist="38100" dir="2700000" algn="tl">
                    <a:srgbClr val="000000">
                      <a:alpha val="43137"/>
                    </a:srgbClr>
                  </a:outerShdw>
                </a:effectLst>
                <a:latin typeface="Agency FB" panose="020B0503020202020204" pitchFamily="34" charset="0"/>
              </a:rPr>
              <a:t>O caminho que percorremos</a:t>
            </a:r>
          </a:p>
        </p:txBody>
      </p:sp>
      <p:sp>
        <p:nvSpPr>
          <p:cNvPr id="12" name="CaixaDeTexto 11">
            <a:extLst>
              <a:ext uri="{FF2B5EF4-FFF2-40B4-BE49-F238E27FC236}">
                <a16:creationId xmlns:a16="http://schemas.microsoft.com/office/drawing/2014/main" id="{3BEDD4B7-E9A5-4B28-BDFE-56CECED35076}"/>
              </a:ext>
            </a:extLst>
          </p:cNvPr>
          <p:cNvSpPr txBox="1"/>
          <p:nvPr/>
        </p:nvSpPr>
        <p:spPr>
          <a:xfrm>
            <a:off x="4295679" y="134540"/>
            <a:ext cx="3545961" cy="3785652"/>
          </a:xfrm>
          <a:prstGeom prst="rect">
            <a:avLst/>
          </a:prstGeom>
          <a:noFill/>
        </p:spPr>
        <p:txBody>
          <a:bodyPr wrap="square" rtlCol="0">
            <a:spAutoFit/>
          </a:bodyPr>
          <a:lstStyle/>
          <a:p>
            <a:r>
              <a:rPr lang="pt-BR" sz="3200" b="1" dirty="0">
                <a:effectLst>
                  <a:outerShdw blurRad="38100" dist="38100" dir="2700000" algn="tl">
                    <a:srgbClr val="000000">
                      <a:alpha val="43137"/>
                    </a:srgbClr>
                  </a:outerShdw>
                </a:effectLst>
                <a:latin typeface="Bahnschrift SemiLight" panose="020B0502040204020203" pitchFamily="34" charset="0"/>
              </a:rPr>
              <a:t>02</a:t>
            </a:r>
          </a:p>
          <a:p>
            <a:r>
              <a:rPr lang="pt-BR" sz="3200" b="1" dirty="0">
                <a:solidFill>
                  <a:schemeClr val="bg1"/>
                </a:solidFill>
                <a:effectLst>
                  <a:outerShdw blurRad="38100" dist="38100" dir="2700000" algn="tl">
                    <a:srgbClr val="000000">
                      <a:alpha val="43137"/>
                    </a:srgbClr>
                  </a:outerShdw>
                </a:effectLst>
                <a:latin typeface="Bahnschrift SemiLight" panose="020B0502040204020203" pitchFamily="34" charset="0"/>
              </a:rPr>
              <a:t>A UNIMED VALE DO JAGUARIBE </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Nossa História</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 Identidade Organizacional</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Nossa Gestão</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Colaboradores</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Médicos Cooperados</a:t>
            </a:r>
          </a:p>
          <a:p>
            <a:endParaRPr lang="pt-BR" dirty="0">
              <a:solidFill>
                <a:schemeClr val="bg1"/>
              </a:solidFill>
              <a:effectLst>
                <a:outerShdw blurRad="38100" dist="38100" dir="2700000" algn="tl">
                  <a:srgbClr val="000000">
                    <a:alpha val="43137"/>
                  </a:srgbClr>
                </a:outerShdw>
              </a:effectLst>
              <a:latin typeface="Agency FB" panose="020B0503020202020204" pitchFamily="34" charset="0"/>
            </a:endParaRPr>
          </a:p>
          <a:p>
            <a:endParaRPr lang="pt-BR" dirty="0">
              <a:solidFill>
                <a:schemeClr val="bg1"/>
              </a:solidFill>
              <a:effectLst>
                <a:outerShdw blurRad="38100" dist="38100" dir="2700000" algn="tl">
                  <a:srgbClr val="000000">
                    <a:alpha val="43137"/>
                  </a:srgbClr>
                </a:outerShdw>
              </a:effectLst>
              <a:latin typeface="Agency FB" panose="020B0503020202020204" pitchFamily="34" charset="0"/>
            </a:endParaRPr>
          </a:p>
          <a:p>
            <a:endParaRPr lang="pt-BR"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
        <p:nvSpPr>
          <p:cNvPr id="13" name="CaixaDeTexto 12">
            <a:extLst>
              <a:ext uri="{FF2B5EF4-FFF2-40B4-BE49-F238E27FC236}">
                <a16:creationId xmlns:a16="http://schemas.microsoft.com/office/drawing/2014/main" id="{B5FFD666-1C56-4474-97FF-5CE7B592CC52}"/>
              </a:ext>
            </a:extLst>
          </p:cNvPr>
          <p:cNvSpPr txBox="1"/>
          <p:nvPr/>
        </p:nvSpPr>
        <p:spPr>
          <a:xfrm>
            <a:off x="8197702" y="134540"/>
            <a:ext cx="3994298" cy="2954655"/>
          </a:xfrm>
          <a:prstGeom prst="rect">
            <a:avLst/>
          </a:prstGeom>
          <a:noFill/>
        </p:spPr>
        <p:txBody>
          <a:bodyPr wrap="square" rtlCol="0">
            <a:spAutoFit/>
          </a:bodyPr>
          <a:lstStyle/>
          <a:p>
            <a:r>
              <a:rPr lang="pt-BR" sz="3200" b="1" dirty="0">
                <a:effectLst>
                  <a:outerShdw blurRad="38100" dist="38100" dir="2700000" algn="tl">
                    <a:srgbClr val="000000">
                      <a:alpha val="43137"/>
                    </a:srgbClr>
                  </a:outerShdw>
                </a:effectLst>
                <a:latin typeface="Bahnschrift SemiLight" panose="020B0502040204020203" pitchFamily="34" charset="0"/>
              </a:rPr>
              <a:t>03</a:t>
            </a:r>
          </a:p>
          <a:p>
            <a:r>
              <a:rPr lang="pt-BR" sz="3200" b="1" dirty="0">
                <a:solidFill>
                  <a:schemeClr val="bg1"/>
                </a:solidFill>
                <a:effectLst>
                  <a:outerShdw blurRad="38100" dist="38100" dir="2700000" algn="tl">
                    <a:srgbClr val="000000">
                      <a:alpha val="43137"/>
                    </a:srgbClr>
                  </a:outerShdw>
                </a:effectLst>
                <a:latin typeface="Bahnschrift SemiLight" panose="020B0502040204020203" pitchFamily="34" charset="0"/>
              </a:rPr>
              <a:t>GOVERNANÇA E SUSTENTABILIDADE</a:t>
            </a:r>
            <a:endParaRPr lang="pt-BR" sz="3200" dirty="0">
              <a:solidFill>
                <a:schemeClr val="bg1"/>
              </a:solidFill>
              <a:latin typeface="Agency FB" panose="020B0503020202020204" pitchFamily="34" charset="0"/>
            </a:endParaRP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Benefícios</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Pagamento Produção Médica</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Produção dos Prestadores</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Distribuição de Sobras</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Comercial</a:t>
            </a:r>
          </a:p>
        </p:txBody>
      </p:sp>
      <p:sp>
        <p:nvSpPr>
          <p:cNvPr id="14" name="CaixaDeTexto 13">
            <a:extLst>
              <a:ext uri="{FF2B5EF4-FFF2-40B4-BE49-F238E27FC236}">
                <a16:creationId xmlns:a16="http://schemas.microsoft.com/office/drawing/2014/main" id="{A3906E63-10F5-449D-904B-2B6C77A9D3F7}"/>
              </a:ext>
            </a:extLst>
          </p:cNvPr>
          <p:cNvSpPr txBox="1"/>
          <p:nvPr/>
        </p:nvSpPr>
        <p:spPr>
          <a:xfrm>
            <a:off x="148020" y="3477791"/>
            <a:ext cx="4355400" cy="3447098"/>
          </a:xfrm>
          <a:prstGeom prst="rect">
            <a:avLst/>
          </a:prstGeom>
          <a:noFill/>
        </p:spPr>
        <p:txBody>
          <a:bodyPr wrap="square" rtlCol="0">
            <a:spAutoFit/>
          </a:bodyPr>
          <a:lstStyle/>
          <a:p>
            <a:r>
              <a:rPr lang="pt-BR" sz="3200" b="1" dirty="0">
                <a:effectLst>
                  <a:outerShdw blurRad="38100" dist="38100" dir="2700000" algn="tl">
                    <a:srgbClr val="000000">
                      <a:alpha val="43137"/>
                    </a:srgbClr>
                  </a:outerShdw>
                </a:effectLst>
                <a:latin typeface="Bahnschrift SemiLight" panose="020B0502040204020203" pitchFamily="34" charset="0"/>
              </a:rPr>
              <a:t>04</a:t>
            </a:r>
          </a:p>
          <a:p>
            <a:endParaRPr lang="pt-BR" sz="3200" b="1" dirty="0">
              <a:solidFill>
                <a:schemeClr val="bg1"/>
              </a:solidFill>
              <a:effectLst>
                <a:outerShdw blurRad="38100" dist="38100" dir="2700000" algn="tl">
                  <a:srgbClr val="000000">
                    <a:alpha val="43137"/>
                  </a:srgbClr>
                </a:outerShdw>
              </a:effectLst>
              <a:latin typeface="Bahnschrift SemiLight" panose="020B0502040204020203" pitchFamily="34" charset="0"/>
            </a:endParaRPr>
          </a:p>
          <a:p>
            <a:r>
              <a:rPr lang="pt-BR" sz="3200" b="1" dirty="0">
                <a:solidFill>
                  <a:schemeClr val="bg1"/>
                </a:solidFill>
                <a:effectLst>
                  <a:outerShdw blurRad="38100" dist="38100" dir="2700000" algn="tl">
                    <a:srgbClr val="000000">
                      <a:alpha val="43137"/>
                    </a:srgbClr>
                  </a:outerShdw>
                </a:effectLst>
                <a:latin typeface="Bahnschrift SemiLight" panose="020B0502040204020203" pitchFamily="34" charset="0"/>
              </a:rPr>
              <a:t>CATEGORIA SOCIAL</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Capacitação</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Distribuição de cestas básicas</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Academia na Praça</a:t>
            </a:r>
          </a:p>
          <a:p>
            <a:endParaRPr lang="pt-BR" b="1" dirty="0">
              <a:solidFill>
                <a:schemeClr val="bg1"/>
              </a:solidFill>
              <a:effectLst>
                <a:outerShdw blurRad="38100" dist="38100" dir="2700000" algn="tl">
                  <a:srgbClr val="000000">
                    <a:alpha val="43137"/>
                  </a:srgbClr>
                </a:outerShdw>
              </a:effectLst>
              <a:latin typeface="Bahnschrift SemiLight" panose="020B0502040204020203" pitchFamily="34" charset="0"/>
            </a:endParaRPr>
          </a:p>
          <a:p>
            <a:r>
              <a:rPr lang="pt-BR" sz="3200" dirty="0">
                <a:solidFill>
                  <a:schemeClr val="bg1"/>
                </a:solidFill>
                <a:latin typeface="Agency FB" panose="020B0503020202020204" pitchFamily="34" charset="0"/>
              </a:rPr>
              <a:t>       </a:t>
            </a:r>
          </a:p>
          <a:p>
            <a:r>
              <a:rPr lang="pt-BR" dirty="0">
                <a:solidFill>
                  <a:schemeClr val="bg1"/>
                </a:solidFill>
                <a:latin typeface="Agency FB" panose="020B0503020202020204" pitchFamily="34" charset="0"/>
              </a:rPr>
              <a:t>  </a:t>
            </a:r>
            <a:endParaRPr lang="pt-BR"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
        <p:nvSpPr>
          <p:cNvPr id="15" name="CaixaDeTexto 14">
            <a:extLst>
              <a:ext uri="{FF2B5EF4-FFF2-40B4-BE49-F238E27FC236}">
                <a16:creationId xmlns:a16="http://schemas.microsoft.com/office/drawing/2014/main" id="{987C1861-7DF0-4A4A-9283-50504D213429}"/>
              </a:ext>
            </a:extLst>
          </p:cNvPr>
          <p:cNvSpPr txBox="1"/>
          <p:nvPr/>
        </p:nvSpPr>
        <p:spPr>
          <a:xfrm>
            <a:off x="4242036" y="3501450"/>
            <a:ext cx="3184675" cy="2954655"/>
          </a:xfrm>
          <a:prstGeom prst="rect">
            <a:avLst/>
          </a:prstGeom>
          <a:noFill/>
        </p:spPr>
        <p:txBody>
          <a:bodyPr wrap="square" rtlCol="0">
            <a:spAutoFit/>
          </a:bodyPr>
          <a:lstStyle/>
          <a:p>
            <a:r>
              <a:rPr lang="pt-BR" sz="3200" b="1" dirty="0">
                <a:effectLst>
                  <a:outerShdw blurRad="38100" dist="38100" dir="2700000" algn="tl">
                    <a:srgbClr val="000000">
                      <a:alpha val="43137"/>
                    </a:srgbClr>
                  </a:outerShdw>
                </a:effectLst>
                <a:latin typeface="Bahnschrift SemiLight" panose="020B0502040204020203" pitchFamily="34" charset="0"/>
              </a:rPr>
              <a:t>05</a:t>
            </a:r>
          </a:p>
          <a:p>
            <a:r>
              <a:rPr lang="pt-BR" sz="3200" b="1" dirty="0">
                <a:solidFill>
                  <a:schemeClr val="bg1"/>
                </a:solidFill>
                <a:effectLst>
                  <a:outerShdw blurRad="38100" dist="38100" dir="2700000" algn="tl">
                    <a:srgbClr val="000000">
                      <a:alpha val="43137"/>
                    </a:srgbClr>
                  </a:outerShdw>
                </a:effectLst>
                <a:latin typeface="Bahnschrift SemiLight" panose="020B0502040204020203" pitchFamily="34" charset="0"/>
              </a:rPr>
              <a:t>INDICADORES </a:t>
            </a:r>
          </a:p>
          <a:p>
            <a:r>
              <a:rPr lang="pt-BR" sz="3200" b="1" dirty="0">
                <a:solidFill>
                  <a:schemeClr val="bg1"/>
                </a:solidFill>
                <a:effectLst>
                  <a:outerShdw blurRad="38100" dist="38100" dir="2700000" algn="tl">
                    <a:srgbClr val="000000">
                      <a:alpha val="43137"/>
                    </a:srgbClr>
                  </a:outerShdw>
                </a:effectLst>
                <a:latin typeface="Bahnschrift SemiLight" panose="020B0502040204020203" pitchFamily="34" charset="0"/>
              </a:rPr>
              <a:t>ECONÔMICOS</a:t>
            </a:r>
            <a:r>
              <a:rPr lang="pt-BR" sz="3200" dirty="0">
                <a:solidFill>
                  <a:schemeClr val="bg1"/>
                </a:solidFill>
                <a:latin typeface="Agency FB" panose="020B0503020202020204" pitchFamily="34" charset="0"/>
              </a:rPr>
              <a:t>        </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Faturamento X Despesas Assistenciais</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Repasse da carteira</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Aplicação e Rendimentos</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Patrimônio Líquido</a:t>
            </a:r>
          </a:p>
          <a:p>
            <a:r>
              <a:rPr lang="pt-BR" dirty="0">
                <a:solidFill>
                  <a:schemeClr val="bg1"/>
                </a:solidFill>
                <a:effectLst>
                  <a:outerShdw blurRad="38100" dist="38100" dir="2700000" algn="tl">
                    <a:srgbClr val="000000">
                      <a:alpha val="43137"/>
                    </a:srgbClr>
                  </a:outerShdw>
                </a:effectLst>
                <a:latin typeface="Agency FB" panose="020B0503020202020204" pitchFamily="34" charset="0"/>
              </a:rPr>
              <a:t>Saldo Contábil</a:t>
            </a:r>
          </a:p>
        </p:txBody>
      </p:sp>
      <p:sp>
        <p:nvSpPr>
          <p:cNvPr id="17" name="CaixaDeTexto 16">
            <a:extLst>
              <a:ext uri="{FF2B5EF4-FFF2-40B4-BE49-F238E27FC236}">
                <a16:creationId xmlns:a16="http://schemas.microsoft.com/office/drawing/2014/main" id="{A8743EF1-5568-403C-875F-86654B89EA4E}"/>
              </a:ext>
            </a:extLst>
          </p:cNvPr>
          <p:cNvSpPr txBox="1"/>
          <p:nvPr/>
        </p:nvSpPr>
        <p:spPr>
          <a:xfrm>
            <a:off x="8266714" y="3583969"/>
            <a:ext cx="3631119" cy="4216539"/>
          </a:xfrm>
          <a:prstGeom prst="rect">
            <a:avLst/>
          </a:prstGeom>
          <a:noFill/>
        </p:spPr>
        <p:txBody>
          <a:bodyPr wrap="square" rtlCol="0">
            <a:spAutoFit/>
          </a:bodyPr>
          <a:lstStyle/>
          <a:p>
            <a:r>
              <a:rPr lang="pt-BR" sz="3200" b="1" dirty="0">
                <a:effectLst>
                  <a:outerShdw blurRad="38100" dist="38100" dir="2700000" algn="tl">
                    <a:srgbClr val="000000">
                      <a:alpha val="43137"/>
                    </a:srgbClr>
                  </a:outerShdw>
                </a:effectLst>
                <a:latin typeface="Bahnschrift SemiLight" panose="020B0502040204020203" pitchFamily="34" charset="0"/>
              </a:rPr>
              <a:t>01</a:t>
            </a:r>
          </a:p>
          <a:p>
            <a:r>
              <a:rPr lang="pt-BR" sz="3200" b="1" dirty="0">
                <a:solidFill>
                  <a:schemeClr val="bg1"/>
                </a:solidFill>
                <a:effectLst>
                  <a:outerShdw blurRad="38100" dist="38100" dir="2700000" algn="tl">
                    <a:srgbClr val="000000">
                      <a:alpha val="43137"/>
                    </a:srgbClr>
                  </a:outerShdw>
                </a:effectLst>
                <a:latin typeface="Bahnschrift SemiLight" panose="020B0502040204020203" pitchFamily="34" charset="0"/>
              </a:rPr>
              <a:t>DEMONSTRAÇÕES </a:t>
            </a:r>
          </a:p>
          <a:p>
            <a:r>
              <a:rPr lang="pt-BR" sz="3200" b="1" dirty="0">
                <a:solidFill>
                  <a:schemeClr val="bg1"/>
                </a:solidFill>
                <a:effectLst>
                  <a:outerShdw blurRad="38100" dist="38100" dir="2700000" algn="tl">
                    <a:srgbClr val="000000">
                      <a:alpha val="43137"/>
                    </a:srgbClr>
                  </a:outerShdw>
                </a:effectLst>
                <a:latin typeface="Bahnschrift SemiLight" panose="020B0502040204020203" pitchFamily="34" charset="0"/>
              </a:rPr>
              <a:t>FINANCEIRAS</a:t>
            </a:r>
          </a:p>
          <a:p>
            <a:r>
              <a:rPr lang="pt-BR" dirty="0">
                <a:solidFill>
                  <a:schemeClr val="bg1"/>
                </a:solidFill>
                <a:latin typeface="Agency FB" panose="020B0503020202020204" pitchFamily="34" charset="0"/>
              </a:rPr>
              <a:t>Ativo</a:t>
            </a:r>
          </a:p>
          <a:p>
            <a:r>
              <a:rPr lang="pt-BR" dirty="0">
                <a:solidFill>
                  <a:schemeClr val="bg1"/>
                </a:solidFill>
                <a:latin typeface="Agency FB" panose="020B0503020202020204" pitchFamily="34" charset="0"/>
              </a:rPr>
              <a:t>Passivo</a:t>
            </a:r>
          </a:p>
          <a:p>
            <a:r>
              <a:rPr lang="pt-BR" dirty="0">
                <a:solidFill>
                  <a:schemeClr val="bg1"/>
                </a:solidFill>
                <a:latin typeface="Agency FB" panose="020B0503020202020204" pitchFamily="34" charset="0"/>
              </a:rPr>
              <a:t>DRE</a:t>
            </a:r>
          </a:p>
          <a:p>
            <a:r>
              <a:rPr lang="pt-BR" dirty="0">
                <a:solidFill>
                  <a:schemeClr val="bg1"/>
                </a:solidFill>
                <a:latin typeface="Agency FB" panose="020B0503020202020204" pitchFamily="34" charset="0"/>
              </a:rPr>
              <a:t>Balanço Patrimonial</a:t>
            </a:r>
          </a:p>
          <a:p>
            <a:r>
              <a:rPr lang="pt-BR" dirty="0">
                <a:solidFill>
                  <a:schemeClr val="bg1"/>
                </a:solidFill>
                <a:latin typeface="Agency FB" panose="020B0503020202020204" pitchFamily="34" charset="0"/>
              </a:rPr>
              <a:t>Parecer Conselho Fiscal</a:t>
            </a:r>
          </a:p>
          <a:p>
            <a:endParaRPr lang="pt-BR" sz="3200" dirty="0">
              <a:solidFill>
                <a:schemeClr val="bg1"/>
              </a:solidFill>
              <a:latin typeface="Agency FB" panose="020B0503020202020204" pitchFamily="34" charset="0"/>
            </a:endParaRPr>
          </a:p>
          <a:p>
            <a:r>
              <a:rPr lang="pt-BR" sz="3200" dirty="0">
                <a:solidFill>
                  <a:schemeClr val="bg1"/>
                </a:solidFill>
                <a:latin typeface="Agency FB" panose="020B0503020202020204" pitchFamily="34" charset="0"/>
              </a:rPr>
              <a:t>       </a:t>
            </a:r>
          </a:p>
          <a:p>
            <a:r>
              <a:rPr lang="pt-BR" dirty="0">
                <a:solidFill>
                  <a:schemeClr val="bg1"/>
                </a:solidFill>
                <a:latin typeface="Agency FB" panose="020B0503020202020204" pitchFamily="34" charset="0"/>
              </a:rPr>
              <a:t>  </a:t>
            </a:r>
            <a:endParaRPr lang="pt-BR"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1630933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alpha val="44000"/>
          </a:schemeClr>
        </a:solidFill>
        <a:effectLst/>
      </p:bgPr>
    </p:bg>
    <p:spTree>
      <p:nvGrpSpPr>
        <p:cNvPr id="1" name=""/>
        <p:cNvGrpSpPr/>
        <p:nvPr/>
      </p:nvGrpSpPr>
      <p:grpSpPr>
        <a:xfrm>
          <a:off x="0" y="0"/>
          <a:ext cx="0" cy="0"/>
          <a:chOff x="0" y="0"/>
          <a:chExt cx="0" cy="0"/>
        </a:xfrm>
      </p:grpSpPr>
      <p:cxnSp>
        <p:nvCxnSpPr>
          <p:cNvPr id="50" name="Google Shape;840;p24">
            <a:extLst>
              <a:ext uri="{FF2B5EF4-FFF2-40B4-BE49-F238E27FC236}">
                <a16:creationId xmlns:a16="http://schemas.microsoft.com/office/drawing/2014/main" id="{9AB31161-1C4F-4032-B5EE-8E22C3C6FB86}"/>
              </a:ext>
            </a:extLst>
          </p:cNvPr>
          <p:cNvCxnSpPr>
            <a:cxnSpLocks/>
          </p:cNvCxnSpPr>
          <p:nvPr/>
        </p:nvCxnSpPr>
        <p:spPr>
          <a:xfrm flipV="1">
            <a:off x="6286770" y="5430643"/>
            <a:ext cx="0" cy="646772"/>
          </a:xfrm>
          <a:prstGeom prst="straightConnector1">
            <a:avLst/>
          </a:prstGeom>
          <a:noFill/>
          <a:ln w="19050" cap="flat" cmpd="sng">
            <a:solidFill>
              <a:schemeClr val="accent4"/>
            </a:solidFill>
            <a:prstDash val="solid"/>
            <a:round/>
            <a:headEnd type="triangle" w="med" len="med"/>
            <a:tailEnd type="none" w="med" len="med"/>
          </a:ln>
        </p:spPr>
      </p:cxnSp>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13445" y="966277"/>
            <a:ext cx="3182281" cy="553998"/>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p>
        </p:txBody>
      </p:sp>
      <p:sp>
        <p:nvSpPr>
          <p:cNvPr id="2" name="CaixaDeTexto 1">
            <a:extLst>
              <a:ext uri="{FF2B5EF4-FFF2-40B4-BE49-F238E27FC236}">
                <a16:creationId xmlns:a16="http://schemas.microsoft.com/office/drawing/2014/main" id="{5DF9BB6C-9C2A-455F-9EB6-29A8A41CD11B}"/>
              </a:ext>
            </a:extLst>
          </p:cNvPr>
          <p:cNvSpPr txBox="1"/>
          <p:nvPr/>
        </p:nvSpPr>
        <p:spPr>
          <a:xfrm>
            <a:off x="170121" y="1265274"/>
            <a:ext cx="2268570" cy="369332"/>
          </a:xfrm>
          <a:prstGeom prst="rect">
            <a:avLst/>
          </a:prstGeom>
          <a:noFill/>
        </p:spPr>
        <p:txBody>
          <a:bodyPr wrap="none" rtlCol="0">
            <a:spAutoFit/>
          </a:bodyPr>
          <a:lstStyle/>
          <a:p>
            <a:r>
              <a:rPr lang="pt-BR" dirty="0">
                <a:solidFill>
                  <a:schemeClr val="accent4">
                    <a:lumMod val="50000"/>
                  </a:schemeClr>
                </a:solidFill>
                <a:latin typeface="Agency FB" panose="020B0503020202020204" pitchFamily="34" charset="0"/>
              </a:rPr>
              <a:t>Investimento na Comunidade</a:t>
            </a:r>
          </a:p>
        </p:txBody>
      </p:sp>
      <p:grpSp>
        <p:nvGrpSpPr>
          <p:cNvPr id="36" name="Google Shape;824;p24">
            <a:extLst>
              <a:ext uri="{FF2B5EF4-FFF2-40B4-BE49-F238E27FC236}">
                <a16:creationId xmlns:a16="http://schemas.microsoft.com/office/drawing/2014/main" id="{78A95DB1-8E16-41D9-A614-64DEE01A76A7}"/>
              </a:ext>
            </a:extLst>
          </p:cNvPr>
          <p:cNvGrpSpPr/>
          <p:nvPr/>
        </p:nvGrpSpPr>
        <p:grpSpPr>
          <a:xfrm>
            <a:off x="3393924" y="1280656"/>
            <a:ext cx="6165263" cy="4299624"/>
            <a:chOff x="2436475" y="1218675"/>
            <a:chExt cx="4266875" cy="2961173"/>
          </a:xfrm>
        </p:grpSpPr>
        <p:sp>
          <p:nvSpPr>
            <p:cNvPr id="38" name="Google Shape;825;p24">
              <a:extLst>
                <a:ext uri="{FF2B5EF4-FFF2-40B4-BE49-F238E27FC236}">
                  <a16:creationId xmlns:a16="http://schemas.microsoft.com/office/drawing/2014/main" id="{30F2DB3A-B609-4340-ADEA-0B2C7214F6A7}"/>
                </a:ext>
              </a:extLst>
            </p:cNvPr>
            <p:cNvSpPr/>
            <p:nvPr/>
          </p:nvSpPr>
          <p:spPr>
            <a:xfrm>
              <a:off x="3281685" y="1962775"/>
              <a:ext cx="2671288" cy="169569"/>
            </a:xfrm>
            <a:custGeom>
              <a:avLst/>
              <a:gdLst/>
              <a:ahLst/>
              <a:cxnLst/>
              <a:rect l="l" t="t" r="r" b="b"/>
              <a:pathLst>
                <a:path w="140835" h="8940" extrusionOk="0">
                  <a:moveTo>
                    <a:pt x="121721" y="0"/>
                  </a:moveTo>
                  <a:lnTo>
                    <a:pt x="401" y="0"/>
                  </a:lnTo>
                  <a:lnTo>
                    <a:pt x="0" y="701"/>
                  </a:lnTo>
                  <a:lnTo>
                    <a:pt x="121721" y="701"/>
                  </a:lnTo>
                  <a:cubicBezTo>
                    <a:pt x="132995" y="701"/>
                    <a:pt x="138900" y="6538"/>
                    <a:pt x="140834" y="8940"/>
                  </a:cubicBezTo>
                  <a:lnTo>
                    <a:pt x="139700" y="6972"/>
                  </a:lnTo>
                  <a:cubicBezTo>
                    <a:pt x="137032" y="4236"/>
                    <a:pt x="131328" y="0"/>
                    <a:pt x="1217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26;p24">
              <a:extLst>
                <a:ext uri="{FF2B5EF4-FFF2-40B4-BE49-F238E27FC236}">
                  <a16:creationId xmlns:a16="http://schemas.microsoft.com/office/drawing/2014/main" id="{56CCB44F-3A2F-4E8D-9231-134232A8BC30}"/>
                </a:ext>
              </a:extLst>
            </p:cNvPr>
            <p:cNvSpPr/>
            <p:nvPr/>
          </p:nvSpPr>
          <p:spPr>
            <a:xfrm>
              <a:off x="3281685" y="1218675"/>
              <a:ext cx="2671288" cy="913001"/>
            </a:xfrm>
            <a:custGeom>
              <a:avLst/>
              <a:gdLst/>
              <a:ahLst/>
              <a:cxnLst/>
              <a:rect l="l" t="t" r="r" b="b"/>
              <a:pathLst>
                <a:path w="140835" h="48135" extrusionOk="0">
                  <a:moveTo>
                    <a:pt x="121721" y="39929"/>
                  </a:moveTo>
                  <a:lnTo>
                    <a:pt x="0" y="39929"/>
                  </a:lnTo>
                  <a:lnTo>
                    <a:pt x="17613" y="9407"/>
                  </a:lnTo>
                  <a:cubicBezTo>
                    <a:pt x="20982" y="3603"/>
                    <a:pt x="27153" y="0"/>
                    <a:pt x="33858" y="0"/>
                  </a:cubicBezTo>
                  <a:lnTo>
                    <a:pt x="102207" y="0"/>
                  </a:lnTo>
                  <a:cubicBezTo>
                    <a:pt x="108912" y="0"/>
                    <a:pt x="115116" y="3603"/>
                    <a:pt x="118452" y="9407"/>
                  </a:cubicBezTo>
                  <a:lnTo>
                    <a:pt x="140834" y="48134"/>
                  </a:lnTo>
                  <a:cubicBezTo>
                    <a:pt x="138900" y="45766"/>
                    <a:pt x="132995" y="39929"/>
                    <a:pt x="121721" y="3992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827;p24">
              <a:extLst>
                <a:ext uri="{FF2B5EF4-FFF2-40B4-BE49-F238E27FC236}">
                  <a16:creationId xmlns:a16="http://schemas.microsoft.com/office/drawing/2014/main" id="{AD811256-BDA1-497C-911A-A1ECA4F6E62B}"/>
                </a:ext>
              </a:extLst>
            </p:cNvPr>
            <p:cNvGrpSpPr/>
            <p:nvPr/>
          </p:nvGrpSpPr>
          <p:grpSpPr>
            <a:xfrm>
              <a:off x="2902048" y="1219301"/>
              <a:ext cx="1868397" cy="2235358"/>
              <a:chOff x="2902048" y="1524101"/>
              <a:chExt cx="1868397" cy="2235358"/>
            </a:xfrm>
          </p:grpSpPr>
          <p:sp>
            <p:nvSpPr>
              <p:cNvPr id="73" name="Google Shape;828;p24">
                <a:extLst>
                  <a:ext uri="{FF2B5EF4-FFF2-40B4-BE49-F238E27FC236}">
                    <a16:creationId xmlns:a16="http://schemas.microsoft.com/office/drawing/2014/main" id="{C9763060-D98B-4158-BEF5-1CA05AA6364A}"/>
                  </a:ext>
                </a:extLst>
              </p:cNvPr>
              <p:cNvSpPr/>
              <p:nvPr/>
            </p:nvSpPr>
            <p:spPr>
              <a:xfrm>
                <a:off x="2902048" y="1524101"/>
                <a:ext cx="1868375" cy="2235358"/>
              </a:xfrm>
              <a:custGeom>
                <a:avLst/>
                <a:gdLst/>
                <a:ahLst/>
                <a:cxnLst/>
                <a:rect l="l" t="t" r="r" b="b"/>
                <a:pathLst>
                  <a:path w="98504" h="117852" extrusionOk="0">
                    <a:moveTo>
                      <a:pt x="53772" y="0"/>
                    </a:moveTo>
                    <a:lnTo>
                      <a:pt x="98504" y="0"/>
                    </a:lnTo>
                    <a:cubicBezTo>
                      <a:pt x="95468" y="467"/>
                      <a:pt x="87496" y="2669"/>
                      <a:pt x="81859" y="12409"/>
                    </a:cubicBezTo>
                    <a:cubicBezTo>
                      <a:pt x="66948" y="38228"/>
                      <a:pt x="38528" y="87463"/>
                      <a:pt x="20982" y="117851"/>
                    </a:cubicBezTo>
                    <a:lnTo>
                      <a:pt x="3369" y="87330"/>
                    </a:lnTo>
                    <a:cubicBezTo>
                      <a:pt x="0" y="81492"/>
                      <a:pt x="0" y="74354"/>
                      <a:pt x="3369" y="68549"/>
                    </a:cubicBezTo>
                    <a:lnTo>
                      <a:pt x="37527" y="9374"/>
                    </a:lnTo>
                    <a:cubicBezTo>
                      <a:pt x="40863" y="3570"/>
                      <a:pt x="47067" y="0"/>
                      <a:pt x="5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9;p24">
                <a:extLst>
                  <a:ext uri="{FF2B5EF4-FFF2-40B4-BE49-F238E27FC236}">
                    <a16:creationId xmlns:a16="http://schemas.microsoft.com/office/drawing/2014/main" id="{09A50294-56A5-457D-984C-31CCCC8D9F64}"/>
                  </a:ext>
                </a:extLst>
              </p:cNvPr>
              <p:cNvSpPr/>
              <p:nvPr/>
            </p:nvSpPr>
            <p:spPr>
              <a:xfrm>
                <a:off x="3291815" y="1524101"/>
                <a:ext cx="1478630" cy="2235358"/>
              </a:xfrm>
              <a:custGeom>
                <a:avLst/>
                <a:gdLst/>
                <a:ahLst/>
                <a:cxnLst/>
                <a:rect l="l" t="t" r="r" b="b"/>
                <a:pathLst>
                  <a:path w="77956" h="117852" extrusionOk="0">
                    <a:moveTo>
                      <a:pt x="77089" y="0"/>
                    </a:moveTo>
                    <a:cubicBezTo>
                      <a:pt x="74053" y="467"/>
                      <a:pt x="66047" y="2669"/>
                      <a:pt x="60410" y="12409"/>
                    </a:cubicBezTo>
                    <a:cubicBezTo>
                      <a:pt x="45633" y="37994"/>
                      <a:pt x="17546" y="86662"/>
                      <a:pt x="0" y="117084"/>
                    </a:cubicBezTo>
                    <a:lnTo>
                      <a:pt x="434" y="117851"/>
                    </a:lnTo>
                    <a:cubicBezTo>
                      <a:pt x="17980" y="87463"/>
                      <a:pt x="46400" y="38228"/>
                      <a:pt x="61311" y="12409"/>
                    </a:cubicBezTo>
                    <a:cubicBezTo>
                      <a:pt x="66948" y="2669"/>
                      <a:pt x="74920" y="467"/>
                      <a:pt x="77956" y="0"/>
                    </a:cubicBezTo>
                    <a:lnTo>
                      <a:pt x="770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 name="Google Shape;830;p24">
              <a:extLst>
                <a:ext uri="{FF2B5EF4-FFF2-40B4-BE49-F238E27FC236}">
                  <a16:creationId xmlns:a16="http://schemas.microsoft.com/office/drawing/2014/main" id="{AFAA838A-20A9-4843-AF0E-84F47A7F5649}"/>
                </a:ext>
              </a:extLst>
            </p:cNvPr>
            <p:cNvCxnSpPr/>
            <p:nvPr/>
          </p:nvCxnSpPr>
          <p:spPr>
            <a:xfrm>
              <a:off x="2436475" y="3782396"/>
              <a:ext cx="1198200" cy="0"/>
            </a:xfrm>
            <a:prstGeom prst="straightConnector1">
              <a:avLst/>
            </a:prstGeom>
            <a:noFill/>
            <a:ln w="19050" cap="flat" cmpd="sng">
              <a:solidFill>
                <a:schemeClr val="accent3"/>
              </a:solidFill>
              <a:prstDash val="solid"/>
              <a:round/>
              <a:headEnd type="triangle" w="med" len="med"/>
              <a:tailEnd type="none" w="med" len="med"/>
            </a:ln>
          </p:spPr>
        </p:cxnSp>
        <p:cxnSp>
          <p:nvCxnSpPr>
            <p:cNvPr id="56" name="Google Shape;831;p24">
              <a:extLst>
                <a:ext uri="{FF2B5EF4-FFF2-40B4-BE49-F238E27FC236}">
                  <a16:creationId xmlns:a16="http://schemas.microsoft.com/office/drawing/2014/main" id="{A1162084-23B6-4080-821E-0FB0C91C4554}"/>
                </a:ext>
              </a:extLst>
            </p:cNvPr>
            <p:cNvCxnSpPr>
              <a:cxnSpLocks/>
            </p:cNvCxnSpPr>
            <p:nvPr/>
          </p:nvCxnSpPr>
          <p:spPr>
            <a:xfrm flipH="1">
              <a:off x="5659684" y="1604627"/>
              <a:ext cx="1012796" cy="0"/>
            </a:xfrm>
            <a:prstGeom prst="straightConnector1">
              <a:avLst/>
            </a:prstGeom>
            <a:noFill/>
            <a:ln w="19050" cap="flat" cmpd="sng">
              <a:solidFill>
                <a:schemeClr val="accent6"/>
              </a:solidFill>
              <a:prstDash val="solid"/>
              <a:round/>
              <a:headEnd type="triangle" w="med" len="med"/>
              <a:tailEnd type="none" w="med" len="med"/>
            </a:ln>
          </p:spPr>
        </p:cxnSp>
        <p:cxnSp>
          <p:nvCxnSpPr>
            <p:cNvPr id="57" name="Google Shape;832;p24">
              <a:extLst>
                <a:ext uri="{FF2B5EF4-FFF2-40B4-BE49-F238E27FC236}">
                  <a16:creationId xmlns:a16="http://schemas.microsoft.com/office/drawing/2014/main" id="{CFF87EFF-366A-4FB6-BA21-427F2A8CCE92}"/>
                </a:ext>
              </a:extLst>
            </p:cNvPr>
            <p:cNvCxnSpPr/>
            <p:nvPr/>
          </p:nvCxnSpPr>
          <p:spPr>
            <a:xfrm rot="10800000">
              <a:off x="6028050" y="2672738"/>
              <a:ext cx="675300" cy="0"/>
            </a:xfrm>
            <a:prstGeom prst="straightConnector1">
              <a:avLst/>
            </a:prstGeom>
            <a:noFill/>
            <a:ln w="19050" cap="flat" cmpd="sng">
              <a:solidFill>
                <a:srgbClr val="7030A0"/>
              </a:solidFill>
              <a:prstDash val="solid"/>
              <a:round/>
              <a:headEnd type="triangle" w="med" len="med"/>
              <a:tailEnd type="none" w="med" len="med"/>
            </a:ln>
          </p:spPr>
        </p:cxnSp>
        <p:sp>
          <p:nvSpPr>
            <p:cNvPr id="58" name="Google Shape;833;p24">
              <a:extLst>
                <a:ext uri="{FF2B5EF4-FFF2-40B4-BE49-F238E27FC236}">
                  <a16:creationId xmlns:a16="http://schemas.microsoft.com/office/drawing/2014/main" id="{0A4DB3E6-0324-4C18-9352-34BCF8702A89}"/>
                </a:ext>
              </a:extLst>
            </p:cNvPr>
            <p:cNvSpPr/>
            <p:nvPr/>
          </p:nvSpPr>
          <p:spPr>
            <a:xfrm>
              <a:off x="2899506" y="1788131"/>
              <a:ext cx="1688695" cy="2391631"/>
            </a:xfrm>
            <a:custGeom>
              <a:avLst/>
              <a:gdLst/>
              <a:ahLst/>
              <a:cxnLst/>
              <a:rect l="l" t="t" r="r" b="b"/>
              <a:pathLst>
                <a:path w="89031" h="126091" extrusionOk="0">
                  <a:moveTo>
                    <a:pt x="25719" y="0"/>
                  </a:moveTo>
                  <a:cubicBezTo>
                    <a:pt x="24618" y="2869"/>
                    <a:pt x="22517" y="10875"/>
                    <a:pt x="28154" y="20649"/>
                  </a:cubicBezTo>
                  <a:cubicBezTo>
                    <a:pt x="43065" y="46467"/>
                    <a:pt x="71485" y="95702"/>
                    <a:pt x="89031" y="126091"/>
                  </a:cubicBezTo>
                  <a:lnTo>
                    <a:pt x="53772" y="126091"/>
                  </a:lnTo>
                  <a:cubicBezTo>
                    <a:pt x="47068" y="126091"/>
                    <a:pt x="40863" y="122488"/>
                    <a:pt x="37528" y="116684"/>
                  </a:cubicBezTo>
                  <a:lnTo>
                    <a:pt x="3370" y="57508"/>
                  </a:lnTo>
                  <a:cubicBezTo>
                    <a:pt x="1" y="51704"/>
                    <a:pt x="1" y="44566"/>
                    <a:pt x="3370" y="387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34;p24">
              <a:extLst>
                <a:ext uri="{FF2B5EF4-FFF2-40B4-BE49-F238E27FC236}">
                  <a16:creationId xmlns:a16="http://schemas.microsoft.com/office/drawing/2014/main" id="{22C14D9D-EB36-42DA-A769-FC164BA1621A}"/>
                </a:ext>
              </a:extLst>
            </p:cNvPr>
            <p:cNvSpPr/>
            <p:nvPr/>
          </p:nvSpPr>
          <p:spPr>
            <a:xfrm>
              <a:off x="3185515" y="3266847"/>
              <a:ext cx="2671914" cy="913001"/>
            </a:xfrm>
            <a:custGeom>
              <a:avLst/>
              <a:gdLst/>
              <a:ahLst/>
              <a:cxnLst/>
              <a:rect l="l" t="t" r="r" b="b"/>
              <a:pathLst>
                <a:path w="140868" h="48135" extrusionOk="0">
                  <a:moveTo>
                    <a:pt x="19114" y="8206"/>
                  </a:moveTo>
                  <a:lnTo>
                    <a:pt x="140867" y="8206"/>
                  </a:lnTo>
                  <a:lnTo>
                    <a:pt x="123221" y="38728"/>
                  </a:lnTo>
                  <a:cubicBezTo>
                    <a:pt x="119886" y="44532"/>
                    <a:pt x="113681" y="48135"/>
                    <a:pt x="106977" y="48135"/>
                  </a:cubicBezTo>
                  <a:lnTo>
                    <a:pt x="38628" y="48135"/>
                  </a:lnTo>
                  <a:cubicBezTo>
                    <a:pt x="31923" y="48135"/>
                    <a:pt x="25719" y="44532"/>
                    <a:pt x="22383" y="38728"/>
                  </a:cubicBezTo>
                  <a:lnTo>
                    <a:pt x="0" y="0"/>
                  </a:lnTo>
                  <a:cubicBezTo>
                    <a:pt x="1935" y="2369"/>
                    <a:pt x="7839" y="8206"/>
                    <a:pt x="19114" y="82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35;p24">
              <a:extLst>
                <a:ext uri="{FF2B5EF4-FFF2-40B4-BE49-F238E27FC236}">
                  <a16:creationId xmlns:a16="http://schemas.microsoft.com/office/drawing/2014/main" id="{2D71F89F-6A1B-4734-8C87-912D8335EC5B}"/>
                </a:ext>
              </a:extLst>
            </p:cNvPr>
            <p:cNvSpPr/>
            <p:nvPr/>
          </p:nvSpPr>
          <p:spPr>
            <a:xfrm>
              <a:off x="3199438" y="3282022"/>
              <a:ext cx="2657992" cy="151873"/>
            </a:xfrm>
            <a:custGeom>
              <a:avLst/>
              <a:gdLst/>
              <a:ahLst/>
              <a:cxnLst/>
              <a:rect l="l" t="t" r="r" b="b"/>
              <a:pathLst>
                <a:path w="140134" h="8007" extrusionOk="0">
                  <a:moveTo>
                    <a:pt x="18914" y="8007"/>
                  </a:moveTo>
                  <a:lnTo>
                    <a:pt x="139766" y="8007"/>
                  </a:lnTo>
                  <a:lnTo>
                    <a:pt x="140133" y="7406"/>
                  </a:lnTo>
                  <a:lnTo>
                    <a:pt x="18380" y="7406"/>
                  </a:lnTo>
                  <a:cubicBezTo>
                    <a:pt x="8239" y="7406"/>
                    <a:pt x="2468" y="2703"/>
                    <a:pt x="0" y="1"/>
                  </a:cubicBezTo>
                  <a:cubicBezTo>
                    <a:pt x="2102" y="2503"/>
                    <a:pt x="7972" y="8007"/>
                    <a:pt x="18914" y="80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36;p24">
              <a:extLst>
                <a:ext uri="{FF2B5EF4-FFF2-40B4-BE49-F238E27FC236}">
                  <a16:creationId xmlns:a16="http://schemas.microsoft.com/office/drawing/2014/main" id="{8809847C-B42B-4FBB-A346-EBB7785FE37A}"/>
                </a:ext>
              </a:extLst>
            </p:cNvPr>
            <p:cNvSpPr/>
            <p:nvPr/>
          </p:nvSpPr>
          <p:spPr>
            <a:xfrm>
              <a:off x="4369363" y="2067178"/>
              <a:ext cx="1869020" cy="2112600"/>
            </a:xfrm>
            <a:custGeom>
              <a:avLst/>
              <a:gdLst/>
              <a:ahLst/>
              <a:cxnLst/>
              <a:rect l="l" t="t" r="r" b="b"/>
              <a:pathLst>
                <a:path w="98538" h="111380" extrusionOk="0">
                  <a:moveTo>
                    <a:pt x="95168" y="24051"/>
                  </a:moveTo>
                  <a:lnTo>
                    <a:pt x="84194" y="5037"/>
                  </a:lnTo>
                  <a:cubicBezTo>
                    <a:pt x="82726" y="5004"/>
                    <a:pt x="81192" y="4637"/>
                    <a:pt x="80124" y="3869"/>
                  </a:cubicBezTo>
                  <a:cubicBezTo>
                    <a:pt x="79157" y="3169"/>
                    <a:pt x="78256" y="2402"/>
                    <a:pt x="77356" y="1635"/>
                  </a:cubicBezTo>
                  <a:cubicBezTo>
                    <a:pt x="76255" y="967"/>
                    <a:pt x="74987" y="534"/>
                    <a:pt x="73820" y="0"/>
                  </a:cubicBezTo>
                  <a:cubicBezTo>
                    <a:pt x="56207" y="30522"/>
                    <a:pt x="30556" y="74887"/>
                    <a:pt x="16679" y="98938"/>
                  </a:cubicBezTo>
                  <a:cubicBezTo>
                    <a:pt x="11042" y="108711"/>
                    <a:pt x="3069" y="110879"/>
                    <a:pt x="0" y="111380"/>
                  </a:cubicBezTo>
                  <a:lnTo>
                    <a:pt x="44766" y="111380"/>
                  </a:lnTo>
                  <a:cubicBezTo>
                    <a:pt x="51470" y="111380"/>
                    <a:pt x="57675" y="107777"/>
                    <a:pt x="61011" y="101973"/>
                  </a:cubicBezTo>
                  <a:lnTo>
                    <a:pt x="95202" y="42797"/>
                  </a:lnTo>
                  <a:cubicBezTo>
                    <a:pt x="98537" y="36993"/>
                    <a:pt x="98537" y="29855"/>
                    <a:pt x="95168" y="240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7;p24">
              <a:extLst>
                <a:ext uri="{FF2B5EF4-FFF2-40B4-BE49-F238E27FC236}">
                  <a16:creationId xmlns:a16="http://schemas.microsoft.com/office/drawing/2014/main" id="{B5656225-7BAF-4E24-8CEC-F6965AB91847}"/>
                </a:ext>
              </a:extLst>
            </p:cNvPr>
            <p:cNvSpPr/>
            <p:nvPr/>
          </p:nvSpPr>
          <p:spPr>
            <a:xfrm>
              <a:off x="4369363" y="2067178"/>
              <a:ext cx="1413477" cy="2112600"/>
            </a:xfrm>
            <a:custGeom>
              <a:avLst/>
              <a:gdLst/>
              <a:ahLst/>
              <a:cxnLst/>
              <a:rect l="l" t="t" r="r" b="b"/>
              <a:pathLst>
                <a:path w="74521" h="111380" extrusionOk="0">
                  <a:moveTo>
                    <a:pt x="73820" y="0"/>
                  </a:moveTo>
                  <a:cubicBezTo>
                    <a:pt x="56207" y="30522"/>
                    <a:pt x="30556" y="74887"/>
                    <a:pt x="16679" y="98938"/>
                  </a:cubicBezTo>
                  <a:cubicBezTo>
                    <a:pt x="11042" y="108711"/>
                    <a:pt x="3069" y="110879"/>
                    <a:pt x="0" y="111380"/>
                  </a:cubicBezTo>
                  <a:lnTo>
                    <a:pt x="901" y="111380"/>
                  </a:lnTo>
                  <a:cubicBezTo>
                    <a:pt x="3937" y="110879"/>
                    <a:pt x="11942" y="108711"/>
                    <a:pt x="17580" y="98938"/>
                  </a:cubicBezTo>
                  <a:cubicBezTo>
                    <a:pt x="31423" y="74987"/>
                    <a:pt x="56908" y="30822"/>
                    <a:pt x="74520" y="300"/>
                  </a:cubicBezTo>
                  <a:cubicBezTo>
                    <a:pt x="74287" y="200"/>
                    <a:pt x="74053" y="100"/>
                    <a:pt x="738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38;p24">
              <a:extLst>
                <a:ext uri="{FF2B5EF4-FFF2-40B4-BE49-F238E27FC236}">
                  <a16:creationId xmlns:a16="http://schemas.microsoft.com/office/drawing/2014/main" id="{D20481AB-5D59-477C-AC0A-6338F4DEFE3D}"/>
                </a:ext>
              </a:extLst>
            </p:cNvPr>
            <p:cNvSpPr/>
            <p:nvPr/>
          </p:nvSpPr>
          <p:spPr>
            <a:xfrm>
              <a:off x="5003539" y="1968731"/>
              <a:ext cx="1251495" cy="1634297"/>
            </a:xfrm>
            <a:custGeom>
              <a:avLst/>
              <a:gdLst/>
              <a:ahLst/>
              <a:cxnLst/>
              <a:rect l="l" t="t" r="r" b="b"/>
              <a:pathLst>
                <a:path w="65981" h="86163" extrusionOk="0">
                  <a:moveTo>
                    <a:pt x="0" y="1"/>
                  </a:moveTo>
                  <a:lnTo>
                    <a:pt x="31723" y="1"/>
                  </a:lnTo>
                  <a:cubicBezTo>
                    <a:pt x="42997" y="1"/>
                    <a:pt x="48902" y="5838"/>
                    <a:pt x="50836" y="8240"/>
                  </a:cubicBezTo>
                  <a:lnTo>
                    <a:pt x="62645" y="28654"/>
                  </a:lnTo>
                  <a:cubicBezTo>
                    <a:pt x="65980" y="34459"/>
                    <a:pt x="65980" y="41630"/>
                    <a:pt x="62645" y="47435"/>
                  </a:cubicBezTo>
                  <a:lnTo>
                    <a:pt x="40262" y="86162"/>
                  </a:lnTo>
                  <a:cubicBezTo>
                    <a:pt x="41363" y="83294"/>
                    <a:pt x="43464" y="75288"/>
                    <a:pt x="37827" y="65514"/>
                  </a:cubicBezTo>
                  <a:cubicBezTo>
                    <a:pt x="28520" y="49403"/>
                    <a:pt x="13943" y="24118"/>
                    <a:pt x="0" y="1"/>
                  </a:cubicBezTo>
                  <a:close/>
                </a:path>
              </a:pathLst>
            </a:custGeom>
            <a:solidFill>
              <a:srgbClr val="7030A0"/>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39;p24">
              <a:extLst>
                <a:ext uri="{FF2B5EF4-FFF2-40B4-BE49-F238E27FC236}">
                  <a16:creationId xmlns:a16="http://schemas.microsoft.com/office/drawing/2014/main" id="{EC55A54C-4E78-4E9E-A8B8-AC175E545932}"/>
                </a:ext>
              </a:extLst>
            </p:cNvPr>
            <p:cNvSpPr/>
            <p:nvPr/>
          </p:nvSpPr>
          <p:spPr>
            <a:xfrm>
              <a:off x="4988821" y="1976053"/>
              <a:ext cx="824422" cy="1634297"/>
            </a:xfrm>
            <a:custGeom>
              <a:avLst/>
              <a:gdLst/>
              <a:ahLst/>
              <a:cxnLst/>
              <a:rect l="l" t="t" r="r" b="b"/>
              <a:pathLst>
                <a:path w="43465" h="86163" extrusionOk="0">
                  <a:moveTo>
                    <a:pt x="42030" y="83127"/>
                  </a:moveTo>
                  <a:cubicBezTo>
                    <a:pt x="42831" y="79191"/>
                    <a:pt x="42964" y="72853"/>
                    <a:pt x="38728" y="65514"/>
                  </a:cubicBezTo>
                  <a:cubicBezTo>
                    <a:pt x="29421" y="49403"/>
                    <a:pt x="14811" y="24118"/>
                    <a:pt x="901" y="1"/>
                  </a:cubicBezTo>
                  <a:lnTo>
                    <a:pt x="0" y="1"/>
                  </a:lnTo>
                  <a:cubicBezTo>
                    <a:pt x="13910" y="24118"/>
                    <a:pt x="28520" y="49403"/>
                    <a:pt x="37827" y="65514"/>
                  </a:cubicBezTo>
                  <a:cubicBezTo>
                    <a:pt x="43464" y="75288"/>
                    <a:pt x="41363" y="83294"/>
                    <a:pt x="40262" y="86162"/>
                  </a:cubicBezTo>
                  <a:close/>
                </a:path>
              </a:pathLst>
            </a:custGeom>
            <a:solidFill>
              <a:srgbClr val="7030A0"/>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 name="Google Shape;840;p24">
              <a:extLst>
                <a:ext uri="{FF2B5EF4-FFF2-40B4-BE49-F238E27FC236}">
                  <a16:creationId xmlns:a16="http://schemas.microsoft.com/office/drawing/2014/main" id="{115B1FF9-7BA9-4126-976E-C4467F72E01B}"/>
                </a:ext>
              </a:extLst>
            </p:cNvPr>
            <p:cNvCxnSpPr>
              <a:endCxn id="70" idx="3"/>
            </p:cNvCxnSpPr>
            <p:nvPr/>
          </p:nvCxnSpPr>
          <p:spPr>
            <a:xfrm flipH="1">
              <a:off x="5544750" y="3782396"/>
              <a:ext cx="1158600" cy="11100"/>
            </a:xfrm>
            <a:prstGeom prst="straightConnector1">
              <a:avLst/>
            </a:prstGeom>
            <a:noFill/>
            <a:ln w="19050" cap="flat" cmpd="sng">
              <a:solidFill>
                <a:schemeClr val="accent4"/>
              </a:solidFill>
              <a:prstDash val="solid"/>
              <a:round/>
              <a:headEnd type="triangle" w="med" len="med"/>
              <a:tailEnd type="none" w="med" len="med"/>
            </a:ln>
          </p:spPr>
        </p:cxnSp>
        <p:cxnSp>
          <p:nvCxnSpPr>
            <p:cNvPr id="66" name="Google Shape;842;p24">
              <a:extLst>
                <a:ext uri="{FF2B5EF4-FFF2-40B4-BE49-F238E27FC236}">
                  <a16:creationId xmlns:a16="http://schemas.microsoft.com/office/drawing/2014/main" id="{9DA044EC-E77D-469C-8306-F1F08729C818}"/>
                </a:ext>
              </a:extLst>
            </p:cNvPr>
            <p:cNvCxnSpPr/>
            <p:nvPr/>
          </p:nvCxnSpPr>
          <p:spPr>
            <a:xfrm>
              <a:off x="2436475" y="1589267"/>
              <a:ext cx="1265100" cy="0"/>
            </a:xfrm>
            <a:prstGeom prst="straightConnector1">
              <a:avLst/>
            </a:prstGeom>
            <a:noFill/>
            <a:ln w="19050" cap="flat" cmpd="sng">
              <a:solidFill>
                <a:schemeClr val="accent1"/>
              </a:solidFill>
              <a:prstDash val="solid"/>
              <a:round/>
              <a:headEnd type="triangle" w="med" len="med"/>
              <a:tailEnd type="none" w="med" len="med"/>
            </a:ln>
          </p:spPr>
        </p:cxnSp>
        <p:sp>
          <p:nvSpPr>
            <p:cNvPr id="67" name="Google Shape;843;p24">
              <a:extLst>
                <a:ext uri="{FF2B5EF4-FFF2-40B4-BE49-F238E27FC236}">
                  <a16:creationId xmlns:a16="http://schemas.microsoft.com/office/drawing/2014/main" id="{CFF650EA-6492-488F-A51B-46E4E100D25C}"/>
                </a:ext>
              </a:extLst>
            </p:cNvPr>
            <p:cNvSpPr txBox="1"/>
            <p:nvPr/>
          </p:nvSpPr>
          <p:spPr>
            <a:xfrm>
              <a:off x="3562450" y="1704275"/>
              <a:ext cx="58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oboto"/>
                  <a:ea typeface="Roboto"/>
                  <a:cs typeface="Roboto"/>
                  <a:sym typeface="Roboto"/>
                </a:rPr>
                <a:t>1</a:t>
              </a:r>
              <a:endParaRPr sz="2000" b="1">
                <a:solidFill>
                  <a:schemeClr val="lt1"/>
                </a:solidFill>
                <a:latin typeface="Roboto"/>
                <a:ea typeface="Roboto"/>
                <a:cs typeface="Roboto"/>
                <a:sym typeface="Roboto"/>
              </a:endParaRPr>
            </a:p>
          </p:txBody>
        </p:sp>
        <p:sp>
          <p:nvSpPr>
            <p:cNvPr id="68" name="Google Shape;844;p24">
              <a:extLst>
                <a:ext uri="{FF2B5EF4-FFF2-40B4-BE49-F238E27FC236}">
                  <a16:creationId xmlns:a16="http://schemas.microsoft.com/office/drawing/2014/main" id="{7FB0E88E-0119-4357-B3A7-1C514EE96829}"/>
                </a:ext>
              </a:extLst>
            </p:cNvPr>
            <p:cNvSpPr txBox="1"/>
            <p:nvPr/>
          </p:nvSpPr>
          <p:spPr>
            <a:xfrm>
              <a:off x="3105250" y="2727297"/>
              <a:ext cx="58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oboto"/>
                  <a:ea typeface="Roboto"/>
                  <a:cs typeface="Roboto"/>
                  <a:sym typeface="Roboto"/>
                </a:rPr>
                <a:t>2</a:t>
              </a:r>
              <a:endParaRPr sz="2000" b="1">
                <a:solidFill>
                  <a:schemeClr val="lt1"/>
                </a:solidFill>
                <a:latin typeface="Roboto"/>
                <a:ea typeface="Roboto"/>
                <a:cs typeface="Roboto"/>
                <a:sym typeface="Roboto"/>
              </a:endParaRPr>
            </a:p>
          </p:txBody>
        </p:sp>
        <p:sp>
          <p:nvSpPr>
            <p:cNvPr id="69" name="Google Shape;845;p24">
              <a:extLst>
                <a:ext uri="{FF2B5EF4-FFF2-40B4-BE49-F238E27FC236}">
                  <a16:creationId xmlns:a16="http://schemas.microsoft.com/office/drawing/2014/main" id="{3C1D2AF8-8AFF-4F48-83D0-9E94651CA142}"/>
                </a:ext>
              </a:extLst>
            </p:cNvPr>
            <p:cNvSpPr txBox="1"/>
            <p:nvPr/>
          </p:nvSpPr>
          <p:spPr>
            <a:xfrm>
              <a:off x="3800575" y="3689322"/>
              <a:ext cx="58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oboto"/>
                  <a:ea typeface="Roboto"/>
                  <a:cs typeface="Roboto"/>
                  <a:sym typeface="Roboto"/>
                </a:rPr>
                <a:t>3</a:t>
              </a:r>
              <a:endParaRPr sz="2000" b="1">
                <a:solidFill>
                  <a:schemeClr val="lt1"/>
                </a:solidFill>
                <a:latin typeface="Roboto"/>
                <a:ea typeface="Roboto"/>
                <a:cs typeface="Roboto"/>
                <a:sym typeface="Roboto"/>
              </a:endParaRPr>
            </a:p>
          </p:txBody>
        </p:sp>
        <p:sp>
          <p:nvSpPr>
            <p:cNvPr id="70" name="Google Shape;841;p24">
              <a:extLst>
                <a:ext uri="{FF2B5EF4-FFF2-40B4-BE49-F238E27FC236}">
                  <a16:creationId xmlns:a16="http://schemas.microsoft.com/office/drawing/2014/main" id="{DF7648FE-F455-4AD9-BD67-3EB7040D852F}"/>
                </a:ext>
              </a:extLst>
            </p:cNvPr>
            <p:cNvSpPr txBox="1"/>
            <p:nvPr/>
          </p:nvSpPr>
          <p:spPr>
            <a:xfrm>
              <a:off x="4962625" y="3689322"/>
              <a:ext cx="58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oboto"/>
                  <a:ea typeface="Roboto"/>
                  <a:cs typeface="Roboto"/>
                  <a:sym typeface="Roboto"/>
                </a:rPr>
                <a:t>4</a:t>
              </a:r>
              <a:endParaRPr sz="2000" b="1">
                <a:solidFill>
                  <a:schemeClr val="lt1"/>
                </a:solidFill>
                <a:latin typeface="Roboto"/>
                <a:ea typeface="Roboto"/>
                <a:cs typeface="Roboto"/>
                <a:sym typeface="Roboto"/>
              </a:endParaRPr>
            </a:p>
          </p:txBody>
        </p:sp>
        <p:sp>
          <p:nvSpPr>
            <p:cNvPr id="71" name="Google Shape;846;p24">
              <a:extLst>
                <a:ext uri="{FF2B5EF4-FFF2-40B4-BE49-F238E27FC236}">
                  <a16:creationId xmlns:a16="http://schemas.microsoft.com/office/drawing/2014/main" id="{155E7D1F-8C16-41E9-9B55-510F88D7484F}"/>
                </a:ext>
              </a:extLst>
            </p:cNvPr>
            <p:cNvSpPr txBox="1"/>
            <p:nvPr/>
          </p:nvSpPr>
          <p:spPr>
            <a:xfrm>
              <a:off x="5460766" y="2450042"/>
              <a:ext cx="58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oboto"/>
                  <a:ea typeface="Roboto"/>
                  <a:cs typeface="Roboto"/>
                  <a:sym typeface="Roboto"/>
                </a:rPr>
                <a:t>5</a:t>
              </a:r>
              <a:endParaRPr sz="2000" b="1">
                <a:solidFill>
                  <a:schemeClr val="lt1"/>
                </a:solidFill>
                <a:latin typeface="Roboto"/>
                <a:ea typeface="Roboto"/>
                <a:cs typeface="Roboto"/>
                <a:sym typeface="Roboto"/>
              </a:endParaRPr>
            </a:p>
          </p:txBody>
        </p:sp>
        <p:sp>
          <p:nvSpPr>
            <p:cNvPr id="72" name="Google Shape;847;p24">
              <a:extLst>
                <a:ext uri="{FF2B5EF4-FFF2-40B4-BE49-F238E27FC236}">
                  <a16:creationId xmlns:a16="http://schemas.microsoft.com/office/drawing/2014/main" id="{05C7E0E5-D387-4928-97C1-9A76DA7D577E}"/>
                </a:ext>
              </a:extLst>
            </p:cNvPr>
            <p:cNvSpPr txBox="1"/>
            <p:nvPr/>
          </p:nvSpPr>
          <p:spPr>
            <a:xfrm>
              <a:off x="4648300" y="1570925"/>
              <a:ext cx="5820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oboto"/>
                  <a:ea typeface="Roboto"/>
                  <a:cs typeface="Roboto"/>
                  <a:sym typeface="Roboto"/>
                </a:rPr>
                <a:t>6</a:t>
              </a:r>
              <a:endParaRPr sz="2000" b="1">
                <a:solidFill>
                  <a:schemeClr val="lt1"/>
                </a:solidFill>
                <a:latin typeface="Roboto"/>
                <a:ea typeface="Roboto"/>
                <a:cs typeface="Roboto"/>
                <a:sym typeface="Roboto"/>
              </a:endParaRPr>
            </a:p>
          </p:txBody>
        </p:sp>
      </p:grpSp>
      <p:cxnSp>
        <p:nvCxnSpPr>
          <p:cNvPr id="75" name="Google Shape;832;p24">
            <a:extLst>
              <a:ext uri="{FF2B5EF4-FFF2-40B4-BE49-F238E27FC236}">
                <a16:creationId xmlns:a16="http://schemas.microsoft.com/office/drawing/2014/main" id="{80827B35-AE97-422B-BD76-E23F3B6C1430}"/>
              </a:ext>
            </a:extLst>
          </p:cNvPr>
          <p:cNvCxnSpPr>
            <a:cxnSpLocks/>
          </p:cNvCxnSpPr>
          <p:nvPr/>
        </p:nvCxnSpPr>
        <p:spPr>
          <a:xfrm>
            <a:off x="3316840" y="3337667"/>
            <a:ext cx="739634" cy="0"/>
          </a:xfrm>
          <a:prstGeom prst="straightConnector1">
            <a:avLst/>
          </a:prstGeom>
          <a:noFill/>
          <a:ln w="19050" cap="flat" cmpd="sng">
            <a:solidFill>
              <a:schemeClr val="accent2"/>
            </a:solidFill>
            <a:prstDash val="solid"/>
            <a:round/>
            <a:headEnd type="triangle" w="med" len="med"/>
            <a:tailEnd type="none" w="med" len="med"/>
          </a:ln>
        </p:spPr>
      </p:cxnSp>
      <p:sp>
        <p:nvSpPr>
          <p:cNvPr id="77" name="Retângulo: Cantos Arredondados 76">
            <a:extLst>
              <a:ext uri="{FF2B5EF4-FFF2-40B4-BE49-F238E27FC236}">
                <a16:creationId xmlns:a16="http://schemas.microsoft.com/office/drawing/2014/main" id="{CF7CD2D8-2098-4D0A-8A9F-A7CE825F2115}"/>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8" name="CaixaDeTexto 77">
            <a:extLst>
              <a:ext uri="{FF2B5EF4-FFF2-40B4-BE49-F238E27FC236}">
                <a16:creationId xmlns:a16="http://schemas.microsoft.com/office/drawing/2014/main" id="{84A2006D-E450-4435-B35C-08AC705B6DF1}"/>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79" name="Retângulo: Cantos Arredondados 78">
            <a:extLst>
              <a:ext uri="{FF2B5EF4-FFF2-40B4-BE49-F238E27FC236}">
                <a16:creationId xmlns:a16="http://schemas.microsoft.com/office/drawing/2014/main" id="{A7D493B2-D172-40C1-B458-F738321955C1}"/>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Retângulo: Cantos Arredondados 79">
            <a:extLst>
              <a:ext uri="{FF2B5EF4-FFF2-40B4-BE49-F238E27FC236}">
                <a16:creationId xmlns:a16="http://schemas.microsoft.com/office/drawing/2014/main" id="{AEC14F46-BB9F-46F6-8729-1FF10972F6E4}"/>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Retângulo: Cantos Arredondados 80">
            <a:extLst>
              <a:ext uri="{FF2B5EF4-FFF2-40B4-BE49-F238E27FC236}">
                <a16:creationId xmlns:a16="http://schemas.microsoft.com/office/drawing/2014/main" id="{F20955B3-9AB1-487F-A2F2-62477602F1C0}"/>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Retângulo: Cantos Arredondados 81">
            <a:extLst>
              <a:ext uri="{FF2B5EF4-FFF2-40B4-BE49-F238E27FC236}">
                <a16:creationId xmlns:a16="http://schemas.microsoft.com/office/drawing/2014/main" id="{932A29E5-6973-42F0-A109-3233AFBDAE13}"/>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Retângulo: Cantos Arredondados 82">
            <a:extLst>
              <a:ext uri="{FF2B5EF4-FFF2-40B4-BE49-F238E27FC236}">
                <a16:creationId xmlns:a16="http://schemas.microsoft.com/office/drawing/2014/main" id="{62C3D2D5-0BA1-4F65-A052-F84C313868DC}"/>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4" name="CaixaDeTexto 83">
            <a:extLst>
              <a:ext uri="{FF2B5EF4-FFF2-40B4-BE49-F238E27FC236}">
                <a16:creationId xmlns:a16="http://schemas.microsoft.com/office/drawing/2014/main" id="{0A0A9F31-15B7-4BF3-94FE-6E40405A562D}"/>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85" name="CaixaDeTexto 84">
            <a:extLst>
              <a:ext uri="{FF2B5EF4-FFF2-40B4-BE49-F238E27FC236}">
                <a16:creationId xmlns:a16="http://schemas.microsoft.com/office/drawing/2014/main" id="{E50EB756-DE38-47E2-8032-EDFB7F98E695}"/>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86" name="CaixaDeTexto 85">
            <a:extLst>
              <a:ext uri="{FF2B5EF4-FFF2-40B4-BE49-F238E27FC236}">
                <a16:creationId xmlns:a16="http://schemas.microsoft.com/office/drawing/2014/main" id="{D81E3F1D-5E82-4D16-A52A-0CA1CDB86390}"/>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87" name="CaixaDeTexto 86">
            <a:extLst>
              <a:ext uri="{FF2B5EF4-FFF2-40B4-BE49-F238E27FC236}">
                <a16:creationId xmlns:a16="http://schemas.microsoft.com/office/drawing/2014/main" id="{66152D23-FE2A-44BC-B1AD-5FFE9A1B959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88" name="CaixaDeTexto 87">
            <a:extLst>
              <a:ext uri="{FF2B5EF4-FFF2-40B4-BE49-F238E27FC236}">
                <a16:creationId xmlns:a16="http://schemas.microsoft.com/office/drawing/2014/main" id="{93ED4EB4-A40D-4584-9CAB-296C2B606EC6}"/>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43" name="CaixaDeTexto 42">
            <a:extLst>
              <a:ext uri="{FF2B5EF4-FFF2-40B4-BE49-F238E27FC236}">
                <a16:creationId xmlns:a16="http://schemas.microsoft.com/office/drawing/2014/main" id="{BBD489B9-49DF-4901-A139-7EE15D392B5A}"/>
              </a:ext>
            </a:extLst>
          </p:cNvPr>
          <p:cNvSpPr txBox="1"/>
          <p:nvPr/>
        </p:nvSpPr>
        <p:spPr>
          <a:xfrm>
            <a:off x="1237785" y="2999677"/>
            <a:ext cx="2754350" cy="9102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ctr" defTabSz="666750">
              <a:lnSpc>
                <a:spcPct val="90000"/>
              </a:lnSpc>
              <a:spcBef>
                <a:spcPct val="0"/>
              </a:spcBef>
              <a:spcAft>
                <a:spcPct val="15000"/>
              </a:spcAft>
            </a:pPr>
            <a:r>
              <a:rPr lang="pt-BR" sz="2000" b="1" dirty="0">
                <a:solidFill>
                  <a:schemeClr val="tx1"/>
                </a:solidFill>
                <a:latin typeface="Bahnschrift Light SemiCondensed" panose="020B0502040204020203" pitchFamily="34" charset="0"/>
              </a:rPr>
              <a:t>R$ 1.000,00</a:t>
            </a:r>
          </a:p>
          <a:p>
            <a:pPr marL="0" lvl="1" algn="ctr" defTabSz="666750">
              <a:lnSpc>
                <a:spcPct val="90000"/>
              </a:lnSpc>
              <a:spcBef>
                <a:spcPct val="0"/>
              </a:spcBef>
              <a:spcAft>
                <a:spcPct val="15000"/>
              </a:spcAft>
            </a:pPr>
            <a:r>
              <a:rPr lang="pt-BR" sz="1400" kern="1200" dirty="0">
                <a:solidFill>
                  <a:schemeClr val="accent6">
                    <a:lumMod val="50000"/>
                  </a:schemeClr>
                </a:solidFill>
                <a:latin typeface="Bahnschrift Light SemiCondensed" panose="020B0502040204020203" pitchFamily="34" charset="0"/>
              </a:rPr>
              <a:t>Casa do I</a:t>
            </a:r>
            <a:r>
              <a:rPr lang="pt-BR" sz="1400" dirty="0">
                <a:solidFill>
                  <a:schemeClr val="accent6">
                    <a:lumMod val="50000"/>
                  </a:schemeClr>
                </a:solidFill>
                <a:latin typeface="Bahnschrift Light SemiCondensed" panose="020B0502040204020203" pitchFamily="34" charset="0"/>
              </a:rPr>
              <a:t>doso – Limoeiro do Norte</a:t>
            </a:r>
            <a:endParaRPr lang="pt-BR" sz="1400" kern="1200" dirty="0">
              <a:solidFill>
                <a:schemeClr val="accent6">
                  <a:lumMod val="50000"/>
                </a:schemeClr>
              </a:solidFill>
              <a:latin typeface="Bahnschrift Light SemiCondensed" panose="020B0502040204020203" pitchFamily="34" charset="0"/>
            </a:endParaRPr>
          </a:p>
        </p:txBody>
      </p:sp>
      <p:sp>
        <p:nvSpPr>
          <p:cNvPr id="44" name="CaixaDeTexto 43">
            <a:extLst>
              <a:ext uri="{FF2B5EF4-FFF2-40B4-BE49-F238E27FC236}">
                <a16:creationId xmlns:a16="http://schemas.microsoft.com/office/drawing/2014/main" id="{682D9EED-477C-4C14-AD85-791FDCD41A9D}"/>
              </a:ext>
            </a:extLst>
          </p:cNvPr>
          <p:cNvSpPr txBox="1"/>
          <p:nvPr/>
        </p:nvSpPr>
        <p:spPr>
          <a:xfrm>
            <a:off x="1401337" y="4847061"/>
            <a:ext cx="2754350" cy="9102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ctr" defTabSz="666750">
              <a:lnSpc>
                <a:spcPct val="90000"/>
              </a:lnSpc>
              <a:spcBef>
                <a:spcPct val="0"/>
              </a:spcBef>
              <a:spcAft>
                <a:spcPct val="15000"/>
              </a:spcAft>
            </a:pPr>
            <a:r>
              <a:rPr lang="pt-BR" sz="2000" b="1" dirty="0">
                <a:solidFill>
                  <a:schemeClr val="tx1"/>
                </a:solidFill>
                <a:latin typeface="Bahnschrift Light SemiCondensed" panose="020B0502040204020203" pitchFamily="34" charset="0"/>
              </a:rPr>
              <a:t>R$ 500,00</a:t>
            </a:r>
          </a:p>
          <a:p>
            <a:pPr marL="0" lvl="1" algn="ctr" defTabSz="666750">
              <a:lnSpc>
                <a:spcPct val="90000"/>
              </a:lnSpc>
              <a:spcBef>
                <a:spcPct val="0"/>
              </a:spcBef>
              <a:spcAft>
                <a:spcPct val="15000"/>
              </a:spcAft>
            </a:pPr>
            <a:r>
              <a:rPr lang="pt-BR" sz="1400" dirty="0">
                <a:solidFill>
                  <a:schemeClr val="accent6">
                    <a:lumMod val="50000"/>
                  </a:schemeClr>
                </a:solidFill>
                <a:latin typeface="Bahnschrift Light SemiCondensed" panose="020B0502040204020203" pitchFamily="34" charset="0"/>
              </a:rPr>
              <a:t>Associação Mãos de Luz  Comunidade Cabeça Preta</a:t>
            </a:r>
          </a:p>
          <a:p>
            <a:pPr marL="0" lvl="1" algn="ctr" defTabSz="666750">
              <a:lnSpc>
                <a:spcPct val="90000"/>
              </a:lnSpc>
              <a:spcBef>
                <a:spcPct val="0"/>
              </a:spcBef>
              <a:spcAft>
                <a:spcPct val="15000"/>
              </a:spcAft>
            </a:pPr>
            <a:r>
              <a:rPr lang="pt-BR" sz="1400" kern="1200" dirty="0">
                <a:solidFill>
                  <a:schemeClr val="accent6">
                    <a:lumMod val="50000"/>
                  </a:schemeClr>
                </a:solidFill>
                <a:latin typeface="Bahnschrift Light SemiCondensed" panose="020B0502040204020203" pitchFamily="34" charset="0"/>
              </a:rPr>
              <a:t>Limoeiro do </a:t>
            </a:r>
            <a:r>
              <a:rPr lang="pt-BR" sz="1400" dirty="0">
                <a:solidFill>
                  <a:schemeClr val="accent6">
                    <a:lumMod val="50000"/>
                  </a:schemeClr>
                </a:solidFill>
                <a:latin typeface="Bahnschrift Light SemiCondensed" panose="020B0502040204020203" pitchFamily="34" charset="0"/>
              </a:rPr>
              <a:t>Norte</a:t>
            </a:r>
            <a:endParaRPr lang="pt-BR" sz="1400" kern="1200" dirty="0">
              <a:solidFill>
                <a:schemeClr val="accent6">
                  <a:lumMod val="50000"/>
                </a:schemeClr>
              </a:solidFill>
              <a:latin typeface="Bahnschrift Light SemiCondensed" panose="020B0502040204020203" pitchFamily="34" charset="0"/>
            </a:endParaRPr>
          </a:p>
        </p:txBody>
      </p:sp>
      <p:sp>
        <p:nvSpPr>
          <p:cNvPr id="45" name="CaixaDeTexto 44">
            <a:extLst>
              <a:ext uri="{FF2B5EF4-FFF2-40B4-BE49-F238E27FC236}">
                <a16:creationId xmlns:a16="http://schemas.microsoft.com/office/drawing/2014/main" id="{80E69F4D-A221-4BCD-85DD-4C2CBCB71EC7}"/>
              </a:ext>
            </a:extLst>
          </p:cNvPr>
          <p:cNvSpPr txBox="1"/>
          <p:nvPr/>
        </p:nvSpPr>
        <p:spPr>
          <a:xfrm>
            <a:off x="8790879" y="4631473"/>
            <a:ext cx="2754350" cy="9102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ctr" defTabSz="666750">
              <a:lnSpc>
                <a:spcPct val="90000"/>
              </a:lnSpc>
              <a:spcBef>
                <a:spcPct val="0"/>
              </a:spcBef>
              <a:spcAft>
                <a:spcPct val="15000"/>
              </a:spcAft>
            </a:pPr>
            <a:r>
              <a:rPr lang="pt-BR" sz="2000" b="1" dirty="0">
                <a:solidFill>
                  <a:schemeClr val="tx1"/>
                </a:solidFill>
                <a:latin typeface="Bahnschrift Light SemiCondensed" panose="020B0502040204020203" pitchFamily="34" charset="0"/>
              </a:rPr>
              <a:t>R$ 500,00</a:t>
            </a:r>
          </a:p>
          <a:p>
            <a:pPr marL="0" lvl="1" algn="ctr" defTabSz="666750">
              <a:lnSpc>
                <a:spcPct val="90000"/>
              </a:lnSpc>
              <a:spcBef>
                <a:spcPct val="0"/>
              </a:spcBef>
              <a:spcAft>
                <a:spcPct val="15000"/>
              </a:spcAft>
            </a:pPr>
            <a:r>
              <a:rPr lang="pt-BR" sz="1400" dirty="0">
                <a:solidFill>
                  <a:schemeClr val="accent6">
                    <a:lumMod val="50000"/>
                  </a:schemeClr>
                </a:solidFill>
                <a:latin typeface="Bahnschrift Light SemiCondensed" panose="020B0502040204020203" pitchFamily="34" charset="0"/>
              </a:rPr>
              <a:t>Paróquia Russas</a:t>
            </a:r>
            <a:endParaRPr lang="pt-BR" sz="1400" kern="1200" dirty="0">
              <a:solidFill>
                <a:schemeClr val="accent6">
                  <a:lumMod val="50000"/>
                </a:schemeClr>
              </a:solidFill>
              <a:latin typeface="Bahnschrift Light SemiCondensed" panose="020B0502040204020203" pitchFamily="34" charset="0"/>
            </a:endParaRPr>
          </a:p>
        </p:txBody>
      </p:sp>
      <p:sp>
        <p:nvSpPr>
          <p:cNvPr id="46" name="CaixaDeTexto 45">
            <a:extLst>
              <a:ext uri="{FF2B5EF4-FFF2-40B4-BE49-F238E27FC236}">
                <a16:creationId xmlns:a16="http://schemas.microsoft.com/office/drawing/2014/main" id="{DE7D2F24-1168-4A1C-B85D-0F735CE80E16}"/>
              </a:ext>
            </a:extLst>
          </p:cNvPr>
          <p:cNvSpPr txBox="1"/>
          <p:nvPr/>
        </p:nvSpPr>
        <p:spPr>
          <a:xfrm>
            <a:off x="8831765" y="3010829"/>
            <a:ext cx="2754350" cy="9102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ctr" defTabSz="666750">
              <a:lnSpc>
                <a:spcPct val="90000"/>
              </a:lnSpc>
              <a:spcBef>
                <a:spcPct val="0"/>
              </a:spcBef>
              <a:spcAft>
                <a:spcPct val="15000"/>
              </a:spcAft>
            </a:pPr>
            <a:r>
              <a:rPr lang="pt-BR" sz="2000" b="1" dirty="0">
                <a:solidFill>
                  <a:schemeClr val="tx1"/>
                </a:solidFill>
                <a:latin typeface="Bahnschrift Light SemiCondensed" panose="020B0502040204020203" pitchFamily="34" charset="0"/>
              </a:rPr>
              <a:t>R$ 500,00</a:t>
            </a:r>
          </a:p>
          <a:p>
            <a:pPr marL="0" lvl="1" algn="ctr" defTabSz="666750">
              <a:lnSpc>
                <a:spcPct val="90000"/>
              </a:lnSpc>
              <a:spcBef>
                <a:spcPct val="0"/>
              </a:spcBef>
              <a:spcAft>
                <a:spcPct val="15000"/>
              </a:spcAft>
            </a:pPr>
            <a:r>
              <a:rPr lang="pt-BR" sz="1400" kern="1200" dirty="0">
                <a:solidFill>
                  <a:schemeClr val="accent6">
                    <a:lumMod val="50000"/>
                  </a:schemeClr>
                </a:solidFill>
                <a:latin typeface="Bahnschrift Light SemiCondensed" panose="020B0502040204020203" pitchFamily="34" charset="0"/>
              </a:rPr>
              <a:t>ABRACE - Russas</a:t>
            </a:r>
          </a:p>
        </p:txBody>
      </p:sp>
      <p:sp>
        <p:nvSpPr>
          <p:cNvPr id="47" name="CaixaDeTexto 46">
            <a:extLst>
              <a:ext uri="{FF2B5EF4-FFF2-40B4-BE49-F238E27FC236}">
                <a16:creationId xmlns:a16="http://schemas.microsoft.com/office/drawing/2014/main" id="{4CFF1F8D-D5FD-45A4-8188-0C8ED9B22EC6}"/>
              </a:ext>
            </a:extLst>
          </p:cNvPr>
          <p:cNvSpPr txBox="1"/>
          <p:nvPr/>
        </p:nvSpPr>
        <p:spPr>
          <a:xfrm>
            <a:off x="8828050" y="1468243"/>
            <a:ext cx="2754350" cy="9102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ctr" defTabSz="666750">
              <a:lnSpc>
                <a:spcPct val="90000"/>
              </a:lnSpc>
              <a:spcBef>
                <a:spcPct val="0"/>
              </a:spcBef>
              <a:spcAft>
                <a:spcPct val="15000"/>
              </a:spcAft>
            </a:pPr>
            <a:r>
              <a:rPr lang="pt-BR" sz="2000" b="1" dirty="0">
                <a:solidFill>
                  <a:schemeClr val="tx1"/>
                </a:solidFill>
                <a:latin typeface="Bahnschrift Light SemiCondensed" panose="020B0502040204020203" pitchFamily="34" charset="0"/>
              </a:rPr>
              <a:t>R$ 2.000,00</a:t>
            </a:r>
          </a:p>
          <a:p>
            <a:pPr marL="0" lvl="1" algn="ctr" defTabSz="666750">
              <a:lnSpc>
                <a:spcPct val="90000"/>
              </a:lnSpc>
              <a:spcBef>
                <a:spcPct val="0"/>
              </a:spcBef>
              <a:spcAft>
                <a:spcPct val="15000"/>
              </a:spcAft>
            </a:pPr>
            <a:r>
              <a:rPr lang="pt-BR" sz="1400" dirty="0">
                <a:solidFill>
                  <a:schemeClr val="accent6">
                    <a:lumMod val="50000"/>
                  </a:schemeClr>
                </a:solidFill>
                <a:latin typeface="Bahnschrift Light SemiCondensed" panose="020B0502040204020203" pitchFamily="34" charset="0"/>
              </a:rPr>
              <a:t>Esporte Clube Limoeiro</a:t>
            </a:r>
            <a:endParaRPr lang="pt-BR" sz="1400" kern="1200" dirty="0">
              <a:solidFill>
                <a:schemeClr val="accent6">
                  <a:lumMod val="50000"/>
                </a:schemeClr>
              </a:solidFill>
              <a:latin typeface="Bahnschrift Light SemiCondensed" panose="020B0502040204020203" pitchFamily="34" charset="0"/>
            </a:endParaRPr>
          </a:p>
        </p:txBody>
      </p:sp>
      <p:sp>
        <p:nvSpPr>
          <p:cNvPr id="48" name="CaixaDeTexto 47">
            <a:extLst>
              <a:ext uri="{FF2B5EF4-FFF2-40B4-BE49-F238E27FC236}">
                <a16:creationId xmlns:a16="http://schemas.microsoft.com/office/drawing/2014/main" id="{EC3B9041-9F25-4264-8FE8-02FC9916E0AF}"/>
              </a:ext>
            </a:extLst>
          </p:cNvPr>
          <p:cNvSpPr txBox="1"/>
          <p:nvPr/>
        </p:nvSpPr>
        <p:spPr>
          <a:xfrm>
            <a:off x="1468244" y="1457092"/>
            <a:ext cx="2754350" cy="9102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ctr" defTabSz="666750">
              <a:lnSpc>
                <a:spcPct val="90000"/>
              </a:lnSpc>
              <a:spcBef>
                <a:spcPct val="0"/>
              </a:spcBef>
              <a:spcAft>
                <a:spcPct val="15000"/>
              </a:spcAft>
            </a:pPr>
            <a:r>
              <a:rPr lang="pt-BR" sz="2000" b="1" dirty="0">
                <a:solidFill>
                  <a:schemeClr val="tx1"/>
                </a:solidFill>
                <a:latin typeface="Bahnschrift Light SemiCondensed" panose="020B0502040204020203" pitchFamily="34" charset="0"/>
              </a:rPr>
              <a:t>R$ 500,00</a:t>
            </a:r>
          </a:p>
          <a:p>
            <a:pPr marL="0" lvl="1" algn="ctr" defTabSz="666750">
              <a:lnSpc>
                <a:spcPct val="90000"/>
              </a:lnSpc>
              <a:spcBef>
                <a:spcPct val="0"/>
              </a:spcBef>
              <a:spcAft>
                <a:spcPct val="15000"/>
              </a:spcAft>
            </a:pPr>
            <a:r>
              <a:rPr lang="pt-BR" sz="1400" dirty="0">
                <a:solidFill>
                  <a:schemeClr val="accent6">
                    <a:lumMod val="50000"/>
                  </a:schemeClr>
                </a:solidFill>
                <a:latin typeface="Bahnschrift Light SemiCondensed" panose="020B0502040204020203" pitchFamily="34" charset="0"/>
              </a:rPr>
              <a:t>Paróquia Limoeiro do Norte</a:t>
            </a:r>
            <a:endParaRPr lang="pt-BR" sz="1400" kern="1200" dirty="0">
              <a:solidFill>
                <a:schemeClr val="accent6">
                  <a:lumMod val="50000"/>
                </a:schemeClr>
              </a:solidFill>
              <a:latin typeface="Bahnschrift Light SemiCondensed" panose="020B0502040204020203" pitchFamily="34" charset="0"/>
            </a:endParaRPr>
          </a:p>
        </p:txBody>
      </p:sp>
      <p:sp>
        <p:nvSpPr>
          <p:cNvPr id="53" name="CaixaDeTexto 52">
            <a:extLst>
              <a:ext uri="{FF2B5EF4-FFF2-40B4-BE49-F238E27FC236}">
                <a16:creationId xmlns:a16="http://schemas.microsoft.com/office/drawing/2014/main" id="{2EA5DF1E-4070-42AD-888E-AA883E2C6D17}"/>
              </a:ext>
            </a:extLst>
          </p:cNvPr>
          <p:cNvSpPr txBox="1"/>
          <p:nvPr/>
        </p:nvSpPr>
        <p:spPr>
          <a:xfrm>
            <a:off x="4397298" y="5802348"/>
            <a:ext cx="3943813" cy="9102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ctr" defTabSz="666750">
              <a:lnSpc>
                <a:spcPct val="90000"/>
              </a:lnSpc>
              <a:spcBef>
                <a:spcPct val="0"/>
              </a:spcBef>
              <a:spcAft>
                <a:spcPct val="15000"/>
              </a:spcAft>
            </a:pPr>
            <a:r>
              <a:rPr lang="pt-BR" sz="2000" b="1" dirty="0">
                <a:solidFill>
                  <a:schemeClr val="tx1"/>
                </a:solidFill>
                <a:latin typeface="Bahnschrift Light SemiCondensed" panose="020B0502040204020203" pitchFamily="34" charset="0"/>
              </a:rPr>
              <a:t>R$ 8.938,00</a:t>
            </a:r>
          </a:p>
          <a:p>
            <a:pPr marL="0" lvl="1" algn="ctr" defTabSz="666750">
              <a:lnSpc>
                <a:spcPct val="90000"/>
              </a:lnSpc>
              <a:spcBef>
                <a:spcPct val="0"/>
              </a:spcBef>
              <a:spcAft>
                <a:spcPct val="15000"/>
              </a:spcAft>
            </a:pPr>
            <a:r>
              <a:rPr lang="pt-BR" sz="1400" dirty="0">
                <a:solidFill>
                  <a:schemeClr val="accent6">
                    <a:lumMod val="50000"/>
                  </a:schemeClr>
                </a:solidFill>
                <a:latin typeface="Bahnschrift Light SemiCondensed" panose="020B0502040204020203" pitchFamily="34" charset="0"/>
              </a:rPr>
              <a:t>Compra de Cestas Básicas para o DIA C</a:t>
            </a:r>
            <a:endParaRPr lang="pt-BR" sz="1400" kern="1200" dirty="0">
              <a:solidFill>
                <a:schemeClr val="accent6">
                  <a:lumMod val="50000"/>
                </a:schemeClr>
              </a:solidFill>
              <a:latin typeface="Bahnschrift Light SemiCondensed" panose="020B0502040204020203" pitchFamily="34" charset="0"/>
            </a:endParaRPr>
          </a:p>
        </p:txBody>
      </p:sp>
      <p:sp>
        <p:nvSpPr>
          <p:cNvPr id="55" name="CaixaDeTexto 54">
            <a:extLst>
              <a:ext uri="{FF2B5EF4-FFF2-40B4-BE49-F238E27FC236}">
                <a16:creationId xmlns:a16="http://schemas.microsoft.com/office/drawing/2014/main" id="{688F13A6-A7AF-4387-9472-60A5E17703A3}"/>
              </a:ext>
            </a:extLst>
          </p:cNvPr>
          <p:cNvSpPr txBox="1"/>
          <p:nvPr/>
        </p:nvSpPr>
        <p:spPr>
          <a:xfrm>
            <a:off x="5335857" y="2577960"/>
            <a:ext cx="2302727" cy="1214179"/>
          </a:xfrm>
          <a:prstGeom prst="rect">
            <a:avLst/>
          </a:prstGeom>
          <a:noFill/>
        </p:spPr>
        <p:txBody>
          <a:bodyPr wrap="square">
            <a:spAutoFit/>
          </a:bodyPr>
          <a:lstStyle/>
          <a:p>
            <a:pPr marL="0" lvl="1" algn="ctr" defTabSz="666750">
              <a:lnSpc>
                <a:spcPct val="90000"/>
              </a:lnSpc>
              <a:spcBef>
                <a:spcPct val="0"/>
              </a:spcBef>
              <a:spcAft>
                <a:spcPct val="15000"/>
              </a:spcAft>
            </a:pPr>
            <a:r>
              <a:rPr lang="pt-BR" sz="2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TOTAL:</a:t>
            </a:r>
            <a:r>
              <a:rPr lang="pt-BR" sz="1600" b="1" dirty="0">
                <a:solidFill>
                  <a:srgbClr val="000000"/>
                </a:solidFill>
                <a:latin typeface="Bahnschrift Light SemiCondensed" panose="020B0502040204020203" pitchFamily="34" charset="0"/>
              </a:rPr>
              <a:t> </a:t>
            </a:r>
          </a:p>
          <a:p>
            <a:pPr marL="0" lvl="1" algn="ctr" defTabSz="666750">
              <a:lnSpc>
                <a:spcPct val="90000"/>
              </a:lnSpc>
              <a:spcBef>
                <a:spcPct val="0"/>
              </a:spcBef>
              <a:spcAft>
                <a:spcPct val="15000"/>
              </a:spcAft>
            </a:pPr>
            <a:endParaRPr lang="pt-BR" b="1" dirty="0">
              <a:latin typeface="Bahnschrift Light SemiCondensed" panose="020B0502040204020203" pitchFamily="34" charset="0"/>
            </a:endParaRPr>
          </a:p>
          <a:p>
            <a:pPr marL="0" lvl="1" algn="ctr" defTabSz="666750">
              <a:lnSpc>
                <a:spcPct val="90000"/>
              </a:lnSpc>
              <a:spcBef>
                <a:spcPct val="0"/>
              </a:spcBef>
              <a:spcAft>
                <a:spcPct val="15000"/>
              </a:spcAft>
            </a:pPr>
            <a:r>
              <a:rPr lang="pt-BR" b="1" dirty="0">
                <a:solidFill>
                  <a:srgbClr val="003300"/>
                </a:solidFill>
                <a:latin typeface="Bahnschrift Light SemiCondensed" panose="020B0502040204020203" pitchFamily="34" charset="0"/>
              </a:rPr>
              <a:t>R$</a:t>
            </a:r>
            <a:r>
              <a:rPr lang="pt-BR" sz="3200" b="1" dirty="0">
                <a:solidFill>
                  <a:srgbClr val="003300"/>
                </a:solidFill>
                <a:latin typeface="Bahnschrift Light SemiCondensed" panose="020B0502040204020203" pitchFamily="34" charset="0"/>
              </a:rPr>
              <a:t> 13.938,00</a:t>
            </a:r>
          </a:p>
        </p:txBody>
      </p:sp>
    </p:spTree>
    <p:extLst>
      <p:ext uri="{BB962C8B-B14F-4D97-AF65-F5344CB8AC3E}">
        <p14:creationId xmlns:p14="http://schemas.microsoft.com/office/powerpoint/2010/main" val="4194924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2">
            <a:lumMod val="75000"/>
            <a:alpha val="4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553998"/>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p>
        </p:txBody>
      </p:sp>
      <p:sp>
        <p:nvSpPr>
          <p:cNvPr id="2" name="CaixaDeTexto 1">
            <a:extLst>
              <a:ext uri="{FF2B5EF4-FFF2-40B4-BE49-F238E27FC236}">
                <a16:creationId xmlns:a16="http://schemas.microsoft.com/office/drawing/2014/main" id="{5DF9BB6C-9C2A-455F-9EB6-29A8A41CD11B}"/>
              </a:ext>
            </a:extLst>
          </p:cNvPr>
          <p:cNvSpPr txBox="1"/>
          <p:nvPr/>
        </p:nvSpPr>
        <p:spPr>
          <a:xfrm>
            <a:off x="124401" y="1139544"/>
            <a:ext cx="2978701" cy="369332"/>
          </a:xfrm>
          <a:prstGeom prst="rect">
            <a:avLst/>
          </a:prstGeom>
          <a:noFill/>
        </p:spPr>
        <p:txBody>
          <a:bodyPr wrap="none" rtlCol="0">
            <a:spAutoFit/>
          </a:bodyPr>
          <a:lstStyle/>
          <a:p>
            <a:r>
              <a:rPr lang="pt-BR" dirty="0">
                <a:solidFill>
                  <a:schemeClr val="tx1">
                    <a:lumMod val="85000"/>
                    <a:lumOff val="15000"/>
                  </a:schemeClr>
                </a:solidFill>
                <a:latin typeface="Agency FB" panose="020B0503020202020204" pitchFamily="34" charset="0"/>
              </a:rPr>
              <a:t>Faturamento x Despesas Assistenciais</a:t>
            </a:r>
          </a:p>
        </p:txBody>
      </p:sp>
      <p:sp>
        <p:nvSpPr>
          <p:cNvPr id="37" name="Retângulo: Cantos Arredondados 36">
            <a:extLst>
              <a:ext uri="{FF2B5EF4-FFF2-40B4-BE49-F238E27FC236}">
                <a16:creationId xmlns:a16="http://schemas.microsoft.com/office/drawing/2014/main" id="{5547BC71-B13C-4617-945A-6D0F4AC4F97A}"/>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02567187-D97E-415C-B5E2-C8A53B7119A7}"/>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9" name="Retângulo: Cantos Arredondados 38">
            <a:extLst>
              <a:ext uri="{FF2B5EF4-FFF2-40B4-BE49-F238E27FC236}">
                <a16:creationId xmlns:a16="http://schemas.microsoft.com/office/drawing/2014/main" id="{A7212CBB-B577-4497-9153-A36201331112}"/>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DE56B607-C2A2-4302-A0D8-697CD19EA471}"/>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11C10B5A-F6E6-47DC-BB1E-819D1055BF47}"/>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Cantos Arredondados 55">
            <a:extLst>
              <a:ext uri="{FF2B5EF4-FFF2-40B4-BE49-F238E27FC236}">
                <a16:creationId xmlns:a16="http://schemas.microsoft.com/office/drawing/2014/main" id="{D8A2FE98-08C6-4A4A-9553-EA853B605FCC}"/>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Cantos Arredondados 56">
            <a:extLst>
              <a:ext uri="{FF2B5EF4-FFF2-40B4-BE49-F238E27FC236}">
                <a16:creationId xmlns:a16="http://schemas.microsoft.com/office/drawing/2014/main" id="{19969F78-8096-41A6-9D50-DCED21F4DDA7}"/>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a:extLst>
              <a:ext uri="{FF2B5EF4-FFF2-40B4-BE49-F238E27FC236}">
                <a16:creationId xmlns:a16="http://schemas.microsoft.com/office/drawing/2014/main" id="{7A0F14B0-A98B-4FE0-8921-8EDF3D6FC472}"/>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9" name="CaixaDeTexto 58">
            <a:extLst>
              <a:ext uri="{FF2B5EF4-FFF2-40B4-BE49-F238E27FC236}">
                <a16:creationId xmlns:a16="http://schemas.microsoft.com/office/drawing/2014/main" id="{3BCE1783-2E95-4B10-AB2B-F0162B2E3911}"/>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60" name="CaixaDeTexto 59">
            <a:extLst>
              <a:ext uri="{FF2B5EF4-FFF2-40B4-BE49-F238E27FC236}">
                <a16:creationId xmlns:a16="http://schemas.microsoft.com/office/drawing/2014/main" id="{A4A515F1-7987-49E3-8C4A-BAD3CC679B60}"/>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61" name="CaixaDeTexto 60">
            <a:extLst>
              <a:ext uri="{FF2B5EF4-FFF2-40B4-BE49-F238E27FC236}">
                <a16:creationId xmlns:a16="http://schemas.microsoft.com/office/drawing/2014/main" id="{815FCD01-160C-416F-AD89-1E108338EF35}"/>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2" name="CaixaDeTexto 61">
            <a:extLst>
              <a:ext uri="{FF2B5EF4-FFF2-40B4-BE49-F238E27FC236}">
                <a16:creationId xmlns:a16="http://schemas.microsoft.com/office/drawing/2014/main" id="{51C5FF5F-8E2B-4089-8F34-0F7CE21E9AFE}"/>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graphicFrame>
        <p:nvGraphicFramePr>
          <p:cNvPr id="19" name="Gráfico 18">
            <a:extLst>
              <a:ext uri="{FF2B5EF4-FFF2-40B4-BE49-F238E27FC236}">
                <a16:creationId xmlns:a16="http://schemas.microsoft.com/office/drawing/2014/main" id="{18FF8C21-AA53-45FF-A767-E089616261AC}"/>
              </a:ext>
            </a:extLst>
          </p:cNvPr>
          <p:cNvGraphicFramePr/>
          <p:nvPr>
            <p:extLst>
              <p:ext uri="{D42A27DB-BD31-4B8C-83A1-F6EECF244321}">
                <p14:modId xmlns:p14="http://schemas.microsoft.com/office/powerpoint/2010/main" val="3815046405"/>
              </p:ext>
            </p:extLst>
          </p:nvPr>
        </p:nvGraphicFramePr>
        <p:xfrm>
          <a:off x="857250" y="1497330"/>
          <a:ext cx="16541161" cy="51092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896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4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553998"/>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p>
        </p:txBody>
      </p:sp>
      <p:sp>
        <p:nvSpPr>
          <p:cNvPr id="2" name="CaixaDeTexto 1">
            <a:extLst>
              <a:ext uri="{FF2B5EF4-FFF2-40B4-BE49-F238E27FC236}">
                <a16:creationId xmlns:a16="http://schemas.microsoft.com/office/drawing/2014/main" id="{5DF9BB6C-9C2A-455F-9EB6-29A8A41CD11B}"/>
              </a:ext>
            </a:extLst>
          </p:cNvPr>
          <p:cNvSpPr txBox="1"/>
          <p:nvPr/>
        </p:nvSpPr>
        <p:spPr>
          <a:xfrm>
            <a:off x="170121" y="1265274"/>
            <a:ext cx="1670650" cy="369332"/>
          </a:xfrm>
          <a:prstGeom prst="rect">
            <a:avLst/>
          </a:prstGeom>
          <a:noFill/>
        </p:spPr>
        <p:txBody>
          <a:bodyPr wrap="none" rtlCol="0">
            <a:spAutoFit/>
          </a:bodyPr>
          <a:lstStyle/>
          <a:p>
            <a:r>
              <a:rPr lang="pt-BR" dirty="0">
                <a:solidFill>
                  <a:schemeClr val="tx1">
                    <a:lumMod val="75000"/>
                    <a:lumOff val="25000"/>
                  </a:schemeClr>
                </a:solidFill>
                <a:latin typeface="Agency FB" panose="020B0503020202020204" pitchFamily="34" charset="0"/>
              </a:rPr>
              <a:t>Repasse da Carteira</a:t>
            </a:r>
          </a:p>
        </p:txBody>
      </p:sp>
      <p:cxnSp>
        <p:nvCxnSpPr>
          <p:cNvPr id="37" name="Google Shape;542;p29">
            <a:extLst>
              <a:ext uri="{FF2B5EF4-FFF2-40B4-BE49-F238E27FC236}">
                <a16:creationId xmlns:a16="http://schemas.microsoft.com/office/drawing/2014/main" id="{0EE43C3D-F0EA-4D7F-ADD0-60B316ACB8CB}"/>
              </a:ext>
            </a:extLst>
          </p:cNvPr>
          <p:cNvCxnSpPr>
            <a:cxnSpLocks/>
          </p:cNvCxnSpPr>
          <p:nvPr/>
        </p:nvCxnSpPr>
        <p:spPr>
          <a:xfrm>
            <a:off x="2531348" y="1835404"/>
            <a:ext cx="0" cy="3833876"/>
          </a:xfrm>
          <a:prstGeom prst="straightConnector1">
            <a:avLst/>
          </a:prstGeom>
          <a:noFill/>
          <a:ln w="57150" cap="flat" cmpd="sng">
            <a:solidFill>
              <a:schemeClr val="bg1"/>
            </a:solidFill>
            <a:prstDash val="solid"/>
            <a:round/>
            <a:headEnd type="none" w="med" len="med"/>
            <a:tailEnd type="none" w="med" len="med"/>
          </a:ln>
        </p:spPr>
      </p:cxnSp>
      <p:sp>
        <p:nvSpPr>
          <p:cNvPr id="38" name="Google Shape;543;p29">
            <a:extLst>
              <a:ext uri="{FF2B5EF4-FFF2-40B4-BE49-F238E27FC236}">
                <a16:creationId xmlns:a16="http://schemas.microsoft.com/office/drawing/2014/main" id="{2307F4DC-90BB-414B-B351-C519742B7831}"/>
              </a:ext>
            </a:extLst>
          </p:cNvPr>
          <p:cNvSpPr/>
          <p:nvPr/>
        </p:nvSpPr>
        <p:spPr>
          <a:xfrm>
            <a:off x="2639234" y="1835401"/>
            <a:ext cx="1026624" cy="753319"/>
          </a:xfrm>
          <a:custGeom>
            <a:avLst/>
            <a:gdLst/>
            <a:ahLst/>
            <a:cxnLst/>
            <a:rect l="l" t="t" r="r" b="b"/>
            <a:pathLst>
              <a:path w="33868" h="24965" extrusionOk="0">
                <a:moveTo>
                  <a:pt x="20556" y="0"/>
                </a:moveTo>
                <a:cubicBezTo>
                  <a:pt x="19792" y="0"/>
                  <a:pt x="19022" y="70"/>
                  <a:pt x="18254" y="212"/>
                </a:cubicBezTo>
                <a:cubicBezTo>
                  <a:pt x="13618" y="1099"/>
                  <a:pt x="9848" y="4537"/>
                  <a:pt x="8584" y="9106"/>
                </a:cubicBezTo>
                <a:lnTo>
                  <a:pt x="0" y="12477"/>
                </a:lnTo>
                <a:lnTo>
                  <a:pt x="8584" y="15849"/>
                </a:lnTo>
                <a:cubicBezTo>
                  <a:pt x="10114" y="21238"/>
                  <a:pt x="15016" y="24942"/>
                  <a:pt x="20605" y="24964"/>
                </a:cubicBezTo>
                <a:cubicBezTo>
                  <a:pt x="25329" y="24942"/>
                  <a:pt x="29654" y="22259"/>
                  <a:pt x="31761" y="18022"/>
                </a:cubicBezTo>
                <a:cubicBezTo>
                  <a:pt x="33868" y="13786"/>
                  <a:pt x="33380" y="8707"/>
                  <a:pt x="30519" y="4936"/>
                </a:cubicBezTo>
                <a:cubicBezTo>
                  <a:pt x="28129" y="1788"/>
                  <a:pt x="24425" y="0"/>
                  <a:pt x="2055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4;p29">
            <a:extLst>
              <a:ext uri="{FF2B5EF4-FFF2-40B4-BE49-F238E27FC236}">
                <a16:creationId xmlns:a16="http://schemas.microsoft.com/office/drawing/2014/main" id="{B4C938B7-9135-4C06-89DB-0B47F1A98158}"/>
              </a:ext>
            </a:extLst>
          </p:cNvPr>
          <p:cNvSpPr/>
          <p:nvPr/>
        </p:nvSpPr>
        <p:spPr>
          <a:xfrm>
            <a:off x="2519658" y="2149224"/>
            <a:ext cx="147804" cy="125671"/>
          </a:xfrm>
          <a:custGeom>
            <a:avLst/>
            <a:gdLst/>
            <a:ahLst/>
            <a:cxnLst/>
            <a:rect l="l" t="t" r="r" b="b"/>
            <a:pathLst>
              <a:path w="5834" h="4983" extrusionOk="0">
                <a:moveTo>
                  <a:pt x="3327" y="0"/>
                </a:moveTo>
                <a:cubicBezTo>
                  <a:pt x="1109" y="0"/>
                  <a:pt x="0" y="2684"/>
                  <a:pt x="1575" y="4259"/>
                </a:cubicBezTo>
                <a:cubicBezTo>
                  <a:pt x="2082" y="4759"/>
                  <a:pt x="2704" y="4983"/>
                  <a:pt x="3314" y="4983"/>
                </a:cubicBezTo>
                <a:cubicBezTo>
                  <a:pt x="4599" y="4983"/>
                  <a:pt x="5833" y="3988"/>
                  <a:pt x="5833" y="2484"/>
                </a:cubicBezTo>
                <a:cubicBezTo>
                  <a:pt x="5833" y="1109"/>
                  <a:pt x="4702" y="0"/>
                  <a:pt x="3327" y="0"/>
                </a:cubicBezTo>
                <a:close/>
              </a:path>
            </a:pathLst>
          </a:custGeom>
          <a:solidFill>
            <a:schemeClr val="accent6">
              <a:lumMod val="75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5;p29">
            <a:extLst>
              <a:ext uri="{FF2B5EF4-FFF2-40B4-BE49-F238E27FC236}">
                <a16:creationId xmlns:a16="http://schemas.microsoft.com/office/drawing/2014/main" id="{0FE458CB-2D80-4CC1-ACFC-6324D427234C}"/>
              </a:ext>
            </a:extLst>
          </p:cNvPr>
          <p:cNvSpPr/>
          <p:nvPr/>
        </p:nvSpPr>
        <p:spPr>
          <a:xfrm>
            <a:off x="2643546" y="2851761"/>
            <a:ext cx="1018001" cy="749466"/>
          </a:xfrm>
          <a:custGeom>
            <a:avLst/>
            <a:gdLst/>
            <a:ahLst/>
            <a:cxnLst/>
            <a:rect l="l" t="t" r="r" b="b"/>
            <a:pathLst>
              <a:path w="33891" h="24951" extrusionOk="0">
                <a:moveTo>
                  <a:pt x="20616" y="1"/>
                </a:moveTo>
                <a:cubicBezTo>
                  <a:pt x="19847" y="1"/>
                  <a:pt x="19071" y="73"/>
                  <a:pt x="18299" y="221"/>
                </a:cubicBezTo>
                <a:cubicBezTo>
                  <a:pt x="13641" y="1108"/>
                  <a:pt x="9871" y="4546"/>
                  <a:pt x="8606" y="9092"/>
                </a:cubicBezTo>
                <a:lnTo>
                  <a:pt x="1" y="12464"/>
                </a:lnTo>
                <a:lnTo>
                  <a:pt x="8606" y="15857"/>
                </a:lnTo>
                <a:cubicBezTo>
                  <a:pt x="10115" y="21225"/>
                  <a:pt x="15016" y="24951"/>
                  <a:pt x="20605" y="24951"/>
                </a:cubicBezTo>
                <a:cubicBezTo>
                  <a:pt x="25329" y="24951"/>
                  <a:pt x="29677" y="22267"/>
                  <a:pt x="31784" y="18031"/>
                </a:cubicBezTo>
                <a:cubicBezTo>
                  <a:pt x="33891" y="13794"/>
                  <a:pt x="33403" y="8715"/>
                  <a:pt x="30542" y="4945"/>
                </a:cubicBezTo>
                <a:cubicBezTo>
                  <a:pt x="28157" y="1803"/>
                  <a:pt x="24464" y="1"/>
                  <a:pt x="2061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6;p29">
            <a:extLst>
              <a:ext uri="{FF2B5EF4-FFF2-40B4-BE49-F238E27FC236}">
                <a16:creationId xmlns:a16="http://schemas.microsoft.com/office/drawing/2014/main" id="{1BCB3587-1F62-455F-82E6-FE6C40E26D55}"/>
              </a:ext>
            </a:extLst>
          </p:cNvPr>
          <p:cNvSpPr/>
          <p:nvPr/>
        </p:nvSpPr>
        <p:spPr>
          <a:xfrm>
            <a:off x="2520329" y="3163819"/>
            <a:ext cx="146463" cy="125349"/>
          </a:xfrm>
          <a:custGeom>
            <a:avLst/>
            <a:gdLst/>
            <a:ahLst/>
            <a:cxnLst/>
            <a:rect l="l" t="t" r="r" b="b"/>
            <a:pathLst>
              <a:path w="5834" h="4993" extrusionOk="0">
                <a:moveTo>
                  <a:pt x="3328" y="1"/>
                </a:moveTo>
                <a:cubicBezTo>
                  <a:pt x="1110" y="1"/>
                  <a:pt x="1" y="2684"/>
                  <a:pt x="1553" y="4259"/>
                </a:cubicBezTo>
                <a:cubicBezTo>
                  <a:pt x="2060" y="4766"/>
                  <a:pt x="2685" y="4993"/>
                  <a:pt x="3298" y="4993"/>
                </a:cubicBezTo>
                <a:cubicBezTo>
                  <a:pt x="4590" y="4993"/>
                  <a:pt x="5834" y="3988"/>
                  <a:pt x="5834" y="2485"/>
                </a:cubicBezTo>
                <a:cubicBezTo>
                  <a:pt x="5834" y="1110"/>
                  <a:pt x="4703" y="1"/>
                  <a:pt x="3328" y="1"/>
                </a:cubicBezTo>
                <a:close/>
              </a:path>
            </a:pathLst>
          </a:custGeom>
          <a:solidFill>
            <a:schemeClr val="accent6">
              <a:lumMod val="75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47;p29">
            <a:extLst>
              <a:ext uri="{FF2B5EF4-FFF2-40B4-BE49-F238E27FC236}">
                <a16:creationId xmlns:a16="http://schemas.microsoft.com/office/drawing/2014/main" id="{F33C8E37-BB32-4F92-A2B6-098D13921256}"/>
              </a:ext>
            </a:extLst>
          </p:cNvPr>
          <p:cNvSpPr/>
          <p:nvPr/>
        </p:nvSpPr>
        <p:spPr>
          <a:xfrm>
            <a:off x="2644257" y="3866569"/>
            <a:ext cx="1016578" cy="748717"/>
          </a:xfrm>
          <a:custGeom>
            <a:avLst/>
            <a:gdLst/>
            <a:ahLst/>
            <a:cxnLst/>
            <a:rect l="l" t="t" r="r" b="b"/>
            <a:pathLst>
              <a:path w="33869" h="24951" extrusionOk="0">
                <a:moveTo>
                  <a:pt x="20594" y="1"/>
                </a:moveTo>
                <a:cubicBezTo>
                  <a:pt x="19825" y="1"/>
                  <a:pt x="19049" y="73"/>
                  <a:pt x="18277" y="221"/>
                </a:cubicBezTo>
                <a:cubicBezTo>
                  <a:pt x="13619" y="1086"/>
                  <a:pt x="9871" y="4523"/>
                  <a:pt x="8584" y="9092"/>
                </a:cubicBezTo>
                <a:lnTo>
                  <a:pt x="1" y="12464"/>
                </a:lnTo>
                <a:lnTo>
                  <a:pt x="8584" y="15835"/>
                </a:lnTo>
                <a:cubicBezTo>
                  <a:pt x="10092" y="21224"/>
                  <a:pt x="14994" y="24950"/>
                  <a:pt x="20605" y="24950"/>
                </a:cubicBezTo>
                <a:cubicBezTo>
                  <a:pt x="25330" y="24950"/>
                  <a:pt x="29654" y="22267"/>
                  <a:pt x="31761" y="18008"/>
                </a:cubicBezTo>
                <a:cubicBezTo>
                  <a:pt x="33869" y="13772"/>
                  <a:pt x="33381" y="8715"/>
                  <a:pt x="30519" y="4945"/>
                </a:cubicBezTo>
                <a:cubicBezTo>
                  <a:pt x="28135" y="1803"/>
                  <a:pt x="24442" y="1"/>
                  <a:pt x="20594" y="1"/>
                </a:cubicBez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48;p29">
            <a:extLst>
              <a:ext uri="{FF2B5EF4-FFF2-40B4-BE49-F238E27FC236}">
                <a16:creationId xmlns:a16="http://schemas.microsoft.com/office/drawing/2014/main" id="{376B13DC-A1A0-4239-B9D8-AC0F64C292A7}"/>
              </a:ext>
            </a:extLst>
          </p:cNvPr>
          <p:cNvSpPr/>
          <p:nvPr/>
        </p:nvSpPr>
        <p:spPr>
          <a:xfrm>
            <a:off x="2520387" y="4178441"/>
            <a:ext cx="146346" cy="124974"/>
          </a:xfrm>
          <a:custGeom>
            <a:avLst/>
            <a:gdLst/>
            <a:ahLst/>
            <a:cxnLst/>
            <a:rect l="l" t="t" r="r" b="b"/>
            <a:pathLst>
              <a:path w="5834" h="4983" extrusionOk="0">
                <a:moveTo>
                  <a:pt x="3350" y="0"/>
                </a:moveTo>
                <a:cubicBezTo>
                  <a:pt x="1110" y="0"/>
                  <a:pt x="1" y="2684"/>
                  <a:pt x="1575" y="4259"/>
                </a:cubicBezTo>
                <a:cubicBezTo>
                  <a:pt x="2082" y="4759"/>
                  <a:pt x="2704" y="4983"/>
                  <a:pt x="3314" y="4983"/>
                </a:cubicBezTo>
                <a:cubicBezTo>
                  <a:pt x="4600" y="4983"/>
                  <a:pt x="5834" y="3989"/>
                  <a:pt x="5834" y="2485"/>
                </a:cubicBezTo>
                <a:cubicBezTo>
                  <a:pt x="5834" y="1109"/>
                  <a:pt x="4725" y="0"/>
                  <a:pt x="3350" y="0"/>
                </a:cubicBezTo>
                <a:close/>
              </a:path>
            </a:pathLst>
          </a:custGeom>
          <a:solidFill>
            <a:srgbClr val="7030A0"/>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49;p29">
            <a:extLst>
              <a:ext uri="{FF2B5EF4-FFF2-40B4-BE49-F238E27FC236}">
                <a16:creationId xmlns:a16="http://schemas.microsoft.com/office/drawing/2014/main" id="{4D331DD1-119E-4EF8-807D-CF0F8366A62F}"/>
              </a:ext>
            </a:extLst>
          </p:cNvPr>
          <p:cNvSpPr/>
          <p:nvPr/>
        </p:nvSpPr>
        <p:spPr>
          <a:xfrm>
            <a:off x="2643942" y="4880948"/>
            <a:ext cx="1017208" cy="748825"/>
          </a:xfrm>
          <a:custGeom>
            <a:avLst/>
            <a:gdLst/>
            <a:ahLst/>
            <a:cxnLst/>
            <a:rect l="l" t="t" r="r" b="b"/>
            <a:pathLst>
              <a:path w="33890" h="24965" extrusionOk="0">
                <a:moveTo>
                  <a:pt x="20578" y="0"/>
                </a:moveTo>
                <a:cubicBezTo>
                  <a:pt x="19814" y="0"/>
                  <a:pt x="19044" y="70"/>
                  <a:pt x="18276" y="212"/>
                </a:cubicBezTo>
                <a:cubicBezTo>
                  <a:pt x="13618" y="1099"/>
                  <a:pt x="9870" y="4537"/>
                  <a:pt x="8606" y="9106"/>
                </a:cubicBezTo>
                <a:lnTo>
                  <a:pt x="0" y="12477"/>
                </a:lnTo>
                <a:lnTo>
                  <a:pt x="8606" y="15849"/>
                </a:lnTo>
                <a:cubicBezTo>
                  <a:pt x="10114" y="21238"/>
                  <a:pt x="15015" y="24942"/>
                  <a:pt x="20605" y="24964"/>
                </a:cubicBezTo>
                <a:cubicBezTo>
                  <a:pt x="25351" y="24964"/>
                  <a:pt x="29676" y="22281"/>
                  <a:pt x="31783" y="18022"/>
                </a:cubicBezTo>
                <a:cubicBezTo>
                  <a:pt x="33890" y="13786"/>
                  <a:pt x="33402" y="8729"/>
                  <a:pt x="30541" y="4936"/>
                </a:cubicBezTo>
                <a:cubicBezTo>
                  <a:pt x="28151" y="1788"/>
                  <a:pt x="24447" y="0"/>
                  <a:pt x="2057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0;p29">
            <a:extLst>
              <a:ext uri="{FF2B5EF4-FFF2-40B4-BE49-F238E27FC236}">
                <a16:creationId xmlns:a16="http://schemas.microsoft.com/office/drawing/2014/main" id="{A5B48BC3-9FF5-4C74-9F7D-BE22C7906636}"/>
              </a:ext>
            </a:extLst>
          </p:cNvPr>
          <p:cNvSpPr/>
          <p:nvPr/>
        </p:nvSpPr>
        <p:spPr>
          <a:xfrm>
            <a:off x="2520387" y="5192710"/>
            <a:ext cx="146346" cy="125300"/>
          </a:xfrm>
          <a:custGeom>
            <a:avLst/>
            <a:gdLst/>
            <a:ahLst/>
            <a:cxnLst/>
            <a:rect l="l" t="t" r="r" b="b"/>
            <a:pathLst>
              <a:path w="5834" h="4998" extrusionOk="0">
                <a:moveTo>
                  <a:pt x="3327" y="0"/>
                </a:moveTo>
                <a:cubicBezTo>
                  <a:pt x="1109" y="0"/>
                  <a:pt x="0" y="2684"/>
                  <a:pt x="1575" y="4259"/>
                </a:cubicBezTo>
                <a:cubicBezTo>
                  <a:pt x="2078" y="4769"/>
                  <a:pt x="2703" y="4998"/>
                  <a:pt x="3317" y="4998"/>
                </a:cubicBezTo>
                <a:cubicBezTo>
                  <a:pt x="4598" y="4998"/>
                  <a:pt x="5833" y="4005"/>
                  <a:pt x="5833" y="2506"/>
                </a:cubicBezTo>
                <a:cubicBezTo>
                  <a:pt x="5833" y="1109"/>
                  <a:pt x="4702" y="0"/>
                  <a:pt x="3327" y="0"/>
                </a:cubicBezTo>
                <a:close/>
              </a:path>
            </a:pathLst>
          </a:custGeom>
          <a:solidFill>
            <a:schemeClr val="accent6">
              <a:lumMod val="75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43;p29">
            <a:extLst>
              <a:ext uri="{FF2B5EF4-FFF2-40B4-BE49-F238E27FC236}">
                <a16:creationId xmlns:a16="http://schemas.microsoft.com/office/drawing/2014/main" id="{02DAE37C-A62C-4F19-8DCF-A904BAEBA7F4}"/>
              </a:ext>
            </a:extLst>
          </p:cNvPr>
          <p:cNvSpPr/>
          <p:nvPr/>
        </p:nvSpPr>
        <p:spPr>
          <a:xfrm>
            <a:off x="6289214" y="1656331"/>
            <a:ext cx="1026624" cy="753319"/>
          </a:xfrm>
          <a:custGeom>
            <a:avLst/>
            <a:gdLst/>
            <a:ahLst/>
            <a:cxnLst/>
            <a:rect l="l" t="t" r="r" b="b"/>
            <a:pathLst>
              <a:path w="33868" h="24965" extrusionOk="0">
                <a:moveTo>
                  <a:pt x="20556" y="0"/>
                </a:moveTo>
                <a:cubicBezTo>
                  <a:pt x="19792" y="0"/>
                  <a:pt x="19022" y="70"/>
                  <a:pt x="18254" y="212"/>
                </a:cubicBezTo>
                <a:cubicBezTo>
                  <a:pt x="13618" y="1099"/>
                  <a:pt x="9848" y="4537"/>
                  <a:pt x="8584" y="9106"/>
                </a:cubicBezTo>
                <a:lnTo>
                  <a:pt x="0" y="12477"/>
                </a:lnTo>
                <a:lnTo>
                  <a:pt x="8584" y="15849"/>
                </a:lnTo>
                <a:cubicBezTo>
                  <a:pt x="10114" y="21238"/>
                  <a:pt x="15016" y="24942"/>
                  <a:pt x="20605" y="24964"/>
                </a:cubicBezTo>
                <a:cubicBezTo>
                  <a:pt x="25329" y="24942"/>
                  <a:pt x="29654" y="22259"/>
                  <a:pt x="31761" y="18022"/>
                </a:cubicBezTo>
                <a:cubicBezTo>
                  <a:pt x="33868" y="13786"/>
                  <a:pt x="33380" y="8707"/>
                  <a:pt x="30519" y="4936"/>
                </a:cubicBezTo>
                <a:cubicBezTo>
                  <a:pt x="28129" y="1788"/>
                  <a:pt x="24425" y="0"/>
                  <a:pt x="2055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44;p29">
            <a:extLst>
              <a:ext uri="{FF2B5EF4-FFF2-40B4-BE49-F238E27FC236}">
                <a16:creationId xmlns:a16="http://schemas.microsoft.com/office/drawing/2014/main" id="{A06B9B4A-4768-4010-BFC8-1C3EB6EE775B}"/>
              </a:ext>
            </a:extLst>
          </p:cNvPr>
          <p:cNvSpPr/>
          <p:nvPr/>
        </p:nvSpPr>
        <p:spPr>
          <a:xfrm>
            <a:off x="6123918" y="1981584"/>
            <a:ext cx="147804" cy="125671"/>
          </a:xfrm>
          <a:custGeom>
            <a:avLst/>
            <a:gdLst/>
            <a:ahLst/>
            <a:cxnLst/>
            <a:rect l="l" t="t" r="r" b="b"/>
            <a:pathLst>
              <a:path w="5834" h="4983" extrusionOk="0">
                <a:moveTo>
                  <a:pt x="3327" y="0"/>
                </a:moveTo>
                <a:cubicBezTo>
                  <a:pt x="1109" y="0"/>
                  <a:pt x="0" y="2684"/>
                  <a:pt x="1575" y="4259"/>
                </a:cubicBezTo>
                <a:cubicBezTo>
                  <a:pt x="2082" y="4759"/>
                  <a:pt x="2704" y="4983"/>
                  <a:pt x="3314" y="4983"/>
                </a:cubicBezTo>
                <a:cubicBezTo>
                  <a:pt x="4599" y="4983"/>
                  <a:pt x="5833" y="3988"/>
                  <a:pt x="5833" y="2484"/>
                </a:cubicBezTo>
                <a:cubicBezTo>
                  <a:pt x="5833" y="1109"/>
                  <a:pt x="4702" y="0"/>
                  <a:pt x="3327" y="0"/>
                </a:cubicBezTo>
                <a:close/>
              </a:path>
            </a:pathLst>
          </a:custGeom>
          <a:solidFill>
            <a:schemeClr val="accent6">
              <a:lumMod val="75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45;p29">
            <a:extLst>
              <a:ext uri="{FF2B5EF4-FFF2-40B4-BE49-F238E27FC236}">
                <a16:creationId xmlns:a16="http://schemas.microsoft.com/office/drawing/2014/main" id="{84C1842D-A779-4A06-932E-2BE5E900F9DA}"/>
              </a:ext>
            </a:extLst>
          </p:cNvPr>
          <p:cNvSpPr/>
          <p:nvPr/>
        </p:nvSpPr>
        <p:spPr>
          <a:xfrm>
            <a:off x="6247806" y="2706981"/>
            <a:ext cx="1018001" cy="749466"/>
          </a:xfrm>
          <a:custGeom>
            <a:avLst/>
            <a:gdLst/>
            <a:ahLst/>
            <a:cxnLst/>
            <a:rect l="l" t="t" r="r" b="b"/>
            <a:pathLst>
              <a:path w="33891" h="24951" extrusionOk="0">
                <a:moveTo>
                  <a:pt x="20616" y="1"/>
                </a:moveTo>
                <a:cubicBezTo>
                  <a:pt x="19847" y="1"/>
                  <a:pt x="19071" y="73"/>
                  <a:pt x="18299" y="221"/>
                </a:cubicBezTo>
                <a:cubicBezTo>
                  <a:pt x="13641" y="1108"/>
                  <a:pt x="9871" y="4546"/>
                  <a:pt x="8606" y="9092"/>
                </a:cubicBezTo>
                <a:lnTo>
                  <a:pt x="1" y="12464"/>
                </a:lnTo>
                <a:lnTo>
                  <a:pt x="8606" y="15857"/>
                </a:lnTo>
                <a:cubicBezTo>
                  <a:pt x="10115" y="21225"/>
                  <a:pt x="15016" y="24951"/>
                  <a:pt x="20605" y="24951"/>
                </a:cubicBezTo>
                <a:cubicBezTo>
                  <a:pt x="25329" y="24951"/>
                  <a:pt x="29677" y="22267"/>
                  <a:pt x="31784" y="18031"/>
                </a:cubicBezTo>
                <a:cubicBezTo>
                  <a:pt x="33891" y="13794"/>
                  <a:pt x="33403" y="8715"/>
                  <a:pt x="30542" y="4945"/>
                </a:cubicBezTo>
                <a:cubicBezTo>
                  <a:pt x="28157" y="1803"/>
                  <a:pt x="24464" y="1"/>
                  <a:pt x="2061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46;p29">
            <a:extLst>
              <a:ext uri="{FF2B5EF4-FFF2-40B4-BE49-F238E27FC236}">
                <a16:creationId xmlns:a16="http://schemas.microsoft.com/office/drawing/2014/main" id="{FBD044A0-D4FE-4D94-A279-2E7CFCB6E8D6}"/>
              </a:ext>
            </a:extLst>
          </p:cNvPr>
          <p:cNvSpPr/>
          <p:nvPr/>
        </p:nvSpPr>
        <p:spPr>
          <a:xfrm>
            <a:off x="6101729" y="3019039"/>
            <a:ext cx="146463" cy="125349"/>
          </a:xfrm>
          <a:custGeom>
            <a:avLst/>
            <a:gdLst/>
            <a:ahLst/>
            <a:cxnLst/>
            <a:rect l="l" t="t" r="r" b="b"/>
            <a:pathLst>
              <a:path w="5834" h="4993" extrusionOk="0">
                <a:moveTo>
                  <a:pt x="3328" y="1"/>
                </a:moveTo>
                <a:cubicBezTo>
                  <a:pt x="1110" y="1"/>
                  <a:pt x="1" y="2684"/>
                  <a:pt x="1553" y="4259"/>
                </a:cubicBezTo>
                <a:cubicBezTo>
                  <a:pt x="2060" y="4766"/>
                  <a:pt x="2685" y="4993"/>
                  <a:pt x="3298" y="4993"/>
                </a:cubicBezTo>
                <a:cubicBezTo>
                  <a:pt x="4590" y="4993"/>
                  <a:pt x="5834" y="3988"/>
                  <a:pt x="5834" y="2485"/>
                </a:cubicBezTo>
                <a:cubicBezTo>
                  <a:pt x="5834" y="1110"/>
                  <a:pt x="4703" y="1"/>
                  <a:pt x="3328" y="1"/>
                </a:cubicBezTo>
                <a:close/>
              </a:path>
            </a:pathLst>
          </a:custGeom>
          <a:solidFill>
            <a:schemeClr val="accent6">
              <a:lumMod val="75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47;p29">
            <a:extLst>
              <a:ext uri="{FF2B5EF4-FFF2-40B4-BE49-F238E27FC236}">
                <a16:creationId xmlns:a16="http://schemas.microsoft.com/office/drawing/2014/main" id="{673031BD-A4AA-4C7C-950C-F20E411FDA66}"/>
              </a:ext>
            </a:extLst>
          </p:cNvPr>
          <p:cNvSpPr/>
          <p:nvPr/>
        </p:nvSpPr>
        <p:spPr>
          <a:xfrm>
            <a:off x="6248517" y="3721789"/>
            <a:ext cx="1016578" cy="748717"/>
          </a:xfrm>
          <a:custGeom>
            <a:avLst/>
            <a:gdLst/>
            <a:ahLst/>
            <a:cxnLst/>
            <a:rect l="l" t="t" r="r" b="b"/>
            <a:pathLst>
              <a:path w="33869" h="24951" extrusionOk="0">
                <a:moveTo>
                  <a:pt x="20594" y="1"/>
                </a:moveTo>
                <a:cubicBezTo>
                  <a:pt x="19825" y="1"/>
                  <a:pt x="19049" y="73"/>
                  <a:pt x="18277" y="221"/>
                </a:cubicBezTo>
                <a:cubicBezTo>
                  <a:pt x="13619" y="1086"/>
                  <a:pt x="9871" y="4523"/>
                  <a:pt x="8584" y="9092"/>
                </a:cubicBezTo>
                <a:lnTo>
                  <a:pt x="1" y="12464"/>
                </a:lnTo>
                <a:lnTo>
                  <a:pt x="8584" y="15835"/>
                </a:lnTo>
                <a:cubicBezTo>
                  <a:pt x="10092" y="21224"/>
                  <a:pt x="14994" y="24950"/>
                  <a:pt x="20605" y="24950"/>
                </a:cubicBezTo>
                <a:cubicBezTo>
                  <a:pt x="25330" y="24950"/>
                  <a:pt x="29654" y="22267"/>
                  <a:pt x="31761" y="18008"/>
                </a:cubicBezTo>
                <a:cubicBezTo>
                  <a:pt x="33869" y="13772"/>
                  <a:pt x="33381" y="8715"/>
                  <a:pt x="30519" y="4945"/>
                </a:cubicBezTo>
                <a:cubicBezTo>
                  <a:pt x="28135" y="1803"/>
                  <a:pt x="24442" y="1"/>
                  <a:pt x="20594" y="1"/>
                </a:cubicBez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48;p29">
            <a:extLst>
              <a:ext uri="{FF2B5EF4-FFF2-40B4-BE49-F238E27FC236}">
                <a16:creationId xmlns:a16="http://schemas.microsoft.com/office/drawing/2014/main" id="{3BB51189-9FCE-4519-A52C-8D9358D5AD6E}"/>
              </a:ext>
            </a:extLst>
          </p:cNvPr>
          <p:cNvSpPr/>
          <p:nvPr/>
        </p:nvSpPr>
        <p:spPr>
          <a:xfrm>
            <a:off x="6101787" y="4045091"/>
            <a:ext cx="146346" cy="124974"/>
          </a:xfrm>
          <a:custGeom>
            <a:avLst/>
            <a:gdLst/>
            <a:ahLst/>
            <a:cxnLst/>
            <a:rect l="l" t="t" r="r" b="b"/>
            <a:pathLst>
              <a:path w="5834" h="4983" extrusionOk="0">
                <a:moveTo>
                  <a:pt x="3350" y="0"/>
                </a:moveTo>
                <a:cubicBezTo>
                  <a:pt x="1110" y="0"/>
                  <a:pt x="1" y="2684"/>
                  <a:pt x="1575" y="4259"/>
                </a:cubicBezTo>
                <a:cubicBezTo>
                  <a:pt x="2082" y="4759"/>
                  <a:pt x="2704" y="4983"/>
                  <a:pt x="3314" y="4983"/>
                </a:cubicBezTo>
                <a:cubicBezTo>
                  <a:pt x="4600" y="4983"/>
                  <a:pt x="5834" y="3989"/>
                  <a:pt x="5834" y="2485"/>
                </a:cubicBezTo>
                <a:cubicBezTo>
                  <a:pt x="5834" y="1109"/>
                  <a:pt x="4725" y="0"/>
                  <a:pt x="3350" y="0"/>
                </a:cubicBezTo>
                <a:close/>
              </a:path>
            </a:pathLst>
          </a:custGeom>
          <a:solidFill>
            <a:srgbClr val="7030A0"/>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49;p29">
            <a:extLst>
              <a:ext uri="{FF2B5EF4-FFF2-40B4-BE49-F238E27FC236}">
                <a16:creationId xmlns:a16="http://schemas.microsoft.com/office/drawing/2014/main" id="{7BFE1D50-1DC6-4806-8472-B09D3F4E5A16}"/>
              </a:ext>
            </a:extLst>
          </p:cNvPr>
          <p:cNvSpPr/>
          <p:nvPr/>
        </p:nvSpPr>
        <p:spPr>
          <a:xfrm>
            <a:off x="6248202" y="4736168"/>
            <a:ext cx="1017208" cy="748825"/>
          </a:xfrm>
          <a:custGeom>
            <a:avLst/>
            <a:gdLst/>
            <a:ahLst/>
            <a:cxnLst/>
            <a:rect l="l" t="t" r="r" b="b"/>
            <a:pathLst>
              <a:path w="33890" h="24965" extrusionOk="0">
                <a:moveTo>
                  <a:pt x="20578" y="0"/>
                </a:moveTo>
                <a:cubicBezTo>
                  <a:pt x="19814" y="0"/>
                  <a:pt x="19044" y="70"/>
                  <a:pt x="18276" y="212"/>
                </a:cubicBezTo>
                <a:cubicBezTo>
                  <a:pt x="13618" y="1099"/>
                  <a:pt x="9870" y="4537"/>
                  <a:pt x="8606" y="9106"/>
                </a:cubicBezTo>
                <a:lnTo>
                  <a:pt x="0" y="12477"/>
                </a:lnTo>
                <a:lnTo>
                  <a:pt x="8606" y="15849"/>
                </a:lnTo>
                <a:cubicBezTo>
                  <a:pt x="10114" y="21238"/>
                  <a:pt x="15015" y="24942"/>
                  <a:pt x="20605" y="24964"/>
                </a:cubicBezTo>
                <a:cubicBezTo>
                  <a:pt x="25351" y="24964"/>
                  <a:pt x="29676" y="22281"/>
                  <a:pt x="31783" y="18022"/>
                </a:cubicBezTo>
                <a:cubicBezTo>
                  <a:pt x="33890" y="13786"/>
                  <a:pt x="33402" y="8729"/>
                  <a:pt x="30541" y="4936"/>
                </a:cubicBezTo>
                <a:cubicBezTo>
                  <a:pt x="28151" y="1788"/>
                  <a:pt x="24447" y="0"/>
                  <a:pt x="2057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50;p29">
            <a:extLst>
              <a:ext uri="{FF2B5EF4-FFF2-40B4-BE49-F238E27FC236}">
                <a16:creationId xmlns:a16="http://schemas.microsoft.com/office/drawing/2014/main" id="{CB6834B8-0E73-4737-BFAC-7261779D6691}"/>
              </a:ext>
            </a:extLst>
          </p:cNvPr>
          <p:cNvSpPr/>
          <p:nvPr/>
        </p:nvSpPr>
        <p:spPr>
          <a:xfrm>
            <a:off x="6113217" y="5047930"/>
            <a:ext cx="146346" cy="125300"/>
          </a:xfrm>
          <a:custGeom>
            <a:avLst/>
            <a:gdLst/>
            <a:ahLst/>
            <a:cxnLst/>
            <a:rect l="l" t="t" r="r" b="b"/>
            <a:pathLst>
              <a:path w="5834" h="4998" extrusionOk="0">
                <a:moveTo>
                  <a:pt x="3327" y="0"/>
                </a:moveTo>
                <a:cubicBezTo>
                  <a:pt x="1109" y="0"/>
                  <a:pt x="0" y="2684"/>
                  <a:pt x="1575" y="4259"/>
                </a:cubicBezTo>
                <a:cubicBezTo>
                  <a:pt x="2078" y="4769"/>
                  <a:pt x="2703" y="4998"/>
                  <a:pt x="3317" y="4998"/>
                </a:cubicBezTo>
                <a:cubicBezTo>
                  <a:pt x="4598" y="4998"/>
                  <a:pt x="5833" y="4005"/>
                  <a:pt x="5833" y="2506"/>
                </a:cubicBezTo>
                <a:cubicBezTo>
                  <a:pt x="5833" y="1109"/>
                  <a:pt x="4702" y="0"/>
                  <a:pt x="3327" y="0"/>
                </a:cubicBezTo>
                <a:close/>
              </a:path>
            </a:pathLst>
          </a:custGeom>
          <a:solidFill>
            <a:schemeClr val="accent6">
              <a:lumMod val="75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43;p29">
            <a:extLst>
              <a:ext uri="{FF2B5EF4-FFF2-40B4-BE49-F238E27FC236}">
                <a16:creationId xmlns:a16="http://schemas.microsoft.com/office/drawing/2014/main" id="{21BCE0EC-ABB6-441A-B6B3-15A021190922}"/>
              </a:ext>
            </a:extLst>
          </p:cNvPr>
          <p:cNvSpPr/>
          <p:nvPr/>
        </p:nvSpPr>
        <p:spPr>
          <a:xfrm>
            <a:off x="10122074" y="1694431"/>
            <a:ext cx="1026624" cy="753319"/>
          </a:xfrm>
          <a:custGeom>
            <a:avLst/>
            <a:gdLst/>
            <a:ahLst/>
            <a:cxnLst/>
            <a:rect l="l" t="t" r="r" b="b"/>
            <a:pathLst>
              <a:path w="33868" h="24965" extrusionOk="0">
                <a:moveTo>
                  <a:pt x="20556" y="0"/>
                </a:moveTo>
                <a:cubicBezTo>
                  <a:pt x="19792" y="0"/>
                  <a:pt x="19022" y="70"/>
                  <a:pt x="18254" y="212"/>
                </a:cubicBezTo>
                <a:cubicBezTo>
                  <a:pt x="13618" y="1099"/>
                  <a:pt x="9848" y="4537"/>
                  <a:pt x="8584" y="9106"/>
                </a:cubicBezTo>
                <a:lnTo>
                  <a:pt x="0" y="12477"/>
                </a:lnTo>
                <a:lnTo>
                  <a:pt x="8584" y="15849"/>
                </a:lnTo>
                <a:cubicBezTo>
                  <a:pt x="10114" y="21238"/>
                  <a:pt x="15016" y="24942"/>
                  <a:pt x="20605" y="24964"/>
                </a:cubicBezTo>
                <a:cubicBezTo>
                  <a:pt x="25329" y="24942"/>
                  <a:pt x="29654" y="22259"/>
                  <a:pt x="31761" y="18022"/>
                </a:cubicBezTo>
                <a:cubicBezTo>
                  <a:pt x="33868" y="13786"/>
                  <a:pt x="33380" y="8707"/>
                  <a:pt x="30519" y="4936"/>
                </a:cubicBezTo>
                <a:cubicBezTo>
                  <a:pt x="28129" y="1788"/>
                  <a:pt x="24425" y="0"/>
                  <a:pt x="20556"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44;p29">
            <a:extLst>
              <a:ext uri="{FF2B5EF4-FFF2-40B4-BE49-F238E27FC236}">
                <a16:creationId xmlns:a16="http://schemas.microsoft.com/office/drawing/2014/main" id="{C7824381-4ED3-423C-97D5-76AF4266E625}"/>
              </a:ext>
            </a:extLst>
          </p:cNvPr>
          <p:cNvSpPr/>
          <p:nvPr/>
        </p:nvSpPr>
        <p:spPr>
          <a:xfrm>
            <a:off x="10002498" y="2008254"/>
            <a:ext cx="147804" cy="125671"/>
          </a:xfrm>
          <a:custGeom>
            <a:avLst/>
            <a:gdLst/>
            <a:ahLst/>
            <a:cxnLst/>
            <a:rect l="l" t="t" r="r" b="b"/>
            <a:pathLst>
              <a:path w="5834" h="4983" extrusionOk="0">
                <a:moveTo>
                  <a:pt x="3327" y="0"/>
                </a:moveTo>
                <a:cubicBezTo>
                  <a:pt x="1109" y="0"/>
                  <a:pt x="0" y="2684"/>
                  <a:pt x="1575" y="4259"/>
                </a:cubicBezTo>
                <a:cubicBezTo>
                  <a:pt x="2082" y="4759"/>
                  <a:pt x="2704" y="4983"/>
                  <a:pt x="3314" y="4983"/>
                </a:cubicBezTo>
                <a:cubicBezTo>
                  <a:pt x="4599" y="4983"/>
                  <a:pt x="5833" y="3988"/>
                  <a:pt x="5833" y="2484"/>
                </a:cubicBezTo>
                <a:cubicBezTo>
                  <a:pt x="5833" y="1109"/>
                  <a:pt x="4702" y="0"/>
                  <a:pt x="3327" y="0"/>
                </a:cubicBezTo>
                <a:close/>
              </a:path>
            </a:pathLst>
          </a:custGeom>
          <a:solidFill>
            <a:schemeClr val="accent6">
              <a:lumMod val="75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45;p29">
            <a:extLst>
              <a:ext uri="{FF2B5EF4-FFF2-40B4-BE49-F238E27FC236}">
                <a16:creationId xmlns:a16="http://schemas.microsoft.com/office/drawing/2014/main" id="{30C4C9C3-6520-4146-8582-111A96B5B78E}"/>
              </a:ext>
            </a:extLst>
          </p:cNvPr>
          <p:cNvSpPr/>
          <p:nvPr/>
        </p:nvSpPr>
        <p:spPr>
          <a:xfrm>
            <a:off x="10126386" y="2710791"/>
            <a:ext cx="1018001" cy="749466"/>
          </a:xfrm>
          <a:custGeom>
            <a:avLst/>
            <a:gdLst/>
            <a:ahLst/>
            <a:cxnLst/>
            <a:rect l="l" t="t" r="r" b="b"/>
            <a:pathLst>
              <a:path w="33891" h="24951" extrusionOk="0">
                <a:moveTo>
                  <a:pt x="20616" y="1"/>
                </a:moveTo>
                <a:cubicBezTo>
                  <a:pt x="19847" y="1"/>
                  <a:pt x="19071" y="73"/>
                  <a:pt x="18299" y="221"/>
                </a:cubicBezTo>
                <a:cubicBezTo>
                  <a:pt x="13641" y="1108"/>
                  <a:pt x="9871" y="4546"/>
                  <a:pt x="8606" y="9092"/>
                </a:cubicBezTo>
                <a:lnTo>
                  <a:pt x="1" y="12464"/>
                </a:lnTo>
                <a:lnTo>
                  <a:pt x="8606" y="15857"/>
                </a:lnTo>
                <a:cubicBezTo>
                  <a:pt x="10115" y="21225"/>
                  <a:pt x="15016" y="24951"/>
                  <a:pt x="20605" y="24951"/>
                </a:cubicBezTo>
                <a:cubicBezTo>
                  <a:pt x="25329" y="24951"/>
                  <a:pt x="29677" y="22267"/>
                  <a:pt x="31784" y="18031"/>
                </a:cubicBezTo>
                <a:cubicBezTo>
                  <a:pt x="33891" y="13794"/>
                  <a:pt x="33403" y="8715"/>
                  <a:pt x="30542" y="4945"/>
                </a:cubicBezTo>
                <a:cubicBezTo>
                  <a:pt x="28157" y="1803"/>
                  <a:pt x="24464" y="1"/>
                  <a:pt x="2061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46;p29">
            <a:extLst>
              <a:ext uri="{FF2B5EF4-FFF2-40B4-BE49-F238E27FC236}">
                <a16:creationId xmlns:a16="http://schemas.microsoft.com/office/drawing/2014/main" id="{060012CD-F2E2-4A2A-BF70-CF8F098BCAA9}"/>
              </a:ext>
            </a:extLst>
          </p:cNvPr>
          <p:cNvSpPr/>
          <p:nvPr/>
        </p:nvSpPr>
        <p:spPr>
          <a:xfrm>
            <a:off x="10003169" y="3022849"/>
            <a:ext cx="146463" cy="125349"/>
          </a:xfrm>
          <a:custGeom>
            <a:avLst/>
            <a:gdLst/>
            <a:ahLst/>
            <a:cxnLst/>
            <a:rect l="l" t="t" r="r" b="b"/>
            <a:pathLst>
              <a:path w="5834" h="4993" extrusionOk="0">
                <a:moveTo>
                  <a:pt x="3328" y="1"/>
                </a:moveTo>
                <a:cubicBezTo>
                  <a:pt x="1110" y="1"/>
                  <a:pt x="1" y="2684"/>
                  <a:pt x="1553" y="4259"/>
                </a:cubicBezTo>
                <a:cubicBezTo>
                  <a:pt x="2060" y="4766"/>
                  <a:pt x="2685" y="4993"/>
                  <a:pt x="3298" y="4993"/>
                </a:cubicBezTo>
                <a:cubicBezTo>
                  <a:pt x="4590" y="4993"/>
                  <a:pt x="5834" y="3988"/>
                  <a:pt x="5834" y="2485"/>
                </a:cubicBezTo>
                <a:cubicBezTo>
                  <a:pt x="5834" y="1110"/>
                  <a:pt x="4703" y="1"/>
                  <a:pt x="3328" y="1"/>
                </a:cubicBezTo>
                <a:close/>
              </a:path>
            </a:pathLst>
          </a:custGeom>
          <a:solidFill>
            <a:schemeClr val="accent6">
              <a:lumMod val="75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47;p29">
            <a:extLst>
              <a:ext uri="{FF2B5EF4-FFF2-40B4-BE49-F238E27FC236}">
                <a16:creationId xmlns:a16="http://schemas.microsoft.com/office/drawing/2014/main" id="{E0DD0871-B482-4268-904E-0C37EE31BFA8}"/>
              </a:ext>
            </a:extLst>
          </p:cNvPr>
          <p:cNvSpPr/>
          <p:nvPr/>
        </p:nvSpPr>
        <p:spPr>
          <a:xfrm>
            <a:off x="10127097" y="3725599"/>
            <a:ext cx="1016578" cy="748717"/>
          </a:xfrm>
          <a:custGeom>
            <a:avLst/>
            <a:gdLst/>
            <a:ahLst/>
            <a:cxnLst/>
            <a:rect l="l" t="t" r="r" b="b"/>
            <a:pathLst>
              <a:path w="33869" h="24951" extrusionOk="0">
                <a:moveTo>
                  <a:pt x="20594" y="1"/>
                </a:moveTo>
                <a:cubicBezTo>
                  <a:pt x="19825" y="1"/>
                  <a:pt x="19049" y="73"/>
                  <a:pt x="18277" y="221"/>
                </a:cubicBezTo>
                <a:cubicBezTo>
                  <a:pt x="13619" y="1086"/>
                  <a:pt x="9871" y="4523"/>
                  <a:pt x="8584" y="9092"/>
                </a:cubicBezTo>
                <a:lnTo>
                  <a:pt x="1" y="12464"/>
                </a:lnTo>
                <a:lnTo>
                  <a:pt x="8584" y="15835"/>
                </a:lnTo>
                <a:cubicBezTo>
                  <a:pt x="10092" y="21224"/>
                  <a:pt x="14994" y="24950"/>
                  <a:pt x="20605" y="24950"/>
                </a:cubicBezTo>
                <a:cubicBezTo>
                  <a:pt x="25330" y="24950"/>
                  <a:pt x="29654" y="22267"/>
                  <a:pt x="31761" y="18008"/>
                </a:cubicBezTo>
                <a:cubicBezTo>
                  <a:pt x="33869" y="13772"/>
                  <a:pt x="33381" y="8715"/>
                  <a:pt x="30519" y="4945"/>
                </a:cubicBezTo>
                <a:cubicBezTo>
                  <a:pt x="28135" y="1803"/>
                  <a:pt x="24442" y="1"/>
                  <a:pt x="2059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48;p29">
            <a:extLst>
              <a:ext uri="{FF2B5EF4-FFF2-40B4-BE49-F238E27FC236}">
                <a16:creationId xmlns:a16="http://schemas.microsoft.com/office/drawing/2014/main" id="{AC74444E-7351-4086-971A-8CB2970BE80A}"/>
              </a:ext>
            </a:extLst>
          </p:cNvPr>
          <p:cNvSpPr/>
          <p:nvPr/>
        </p:nvSpPr>
        <p:spPr>
          <a:xfrm>
            <a:off x="10003227" y="4037471"/>
            <a:ext cx="146346" cy="124974"/>
          </a:xfrm>
          <a:custGeom>
            <a:avLst/>
            <a:gdLst/>
            <a:ahLst/>
            <a:cxnLst/>
            <a:rect l="l" t="t" r="r" b="b"/>
            <a:pathLst>
              <a:path w="5834" h="4983" extrusionOk="0">
                <a:moveTo>
                  <a:pt x="3350" y="0"/>
                </a:moveTo>
                <a:cubicBezTo>
                  <a:pt x="1110" y="0"/>
                  <a:pt x="1" y="2684"/>
                  <a:pt x="1575" y="4259"/>
                </a:cubicBezTo>
                <a:cubicBezTo>
                  <a:pt x="2082" y="4759"/>
                  <a:pt x="2704" y="4983"/>
                  <a:pt x="3314" y="4983"/>
                </a:cubicBezTo>
                <a:cubicBezTo>
                  <a:pt x="4600" y="4983"/>
                  <a:pt x="5834" y="3989"/>
                  <a:pt x="5834" y="2485"/>
                </a:cubicBezTo>
                <a:cubicBezTo>
                  <a:pt x="5834" y="1109"/>
                  <a:pt x="4725" y="0"/>
                  <a:pt x="3350" y="0"/>
                </a:cubicBezTo>
                <a:close/>
              </a:path>
            </a:pathLst>
          </a:custGeom>
          <a:solidFill>
            <a:schemeClr val="accent6">
              <a:lumMod val="75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49;p29">
            <a:extLst>
              <a:ext uri="{FF2B5EF4-FFF2-40B4-BE49-F238E27FC236}">
                <a16:creationId xmlns:a16="http://schemas.microsoft.com/office/drawing/2014/main" id="{88A96189-9C6A-4FC3-BE66-3FCD0B025D84}"/>
              </a:ext>
            </a:extLst>
          </p:cNvPr>
          <p:cNvSpPr/>
          <p:nvPr/>
        </p:nvSpPr>
        <p:spPr>
          <a:xfrm>
            <a:off x="10126782" y="4739978"/>
            <a:ext cx="1017208" cy="748825"/>
          </a:xfrm>
          <a:custGeom>
            <a:avLst/>
            <a:gdLst/>
            <a:ahLst/>
            <a:cxnLst/>
            <a:rect l="l" t="t" r="r" b="b"/>
            <a:pathLst>
              <a:path w="33890" h="24965" extrusionOk="0">
                <a:moveTo>
                  <a:pt x="20578" y="0"/>
                </a:moveTo>
                <a:cubicBezTo>
                  <a:pt x="19814" y="0"/>
                  <a:pt x="19044" y="70"/>
                  <a:pt x="18276" y="212"/>
                </a:cubicBezTo>
                <a:cubicBezTo>
                  <a:pt x="13618" y="1099"/>
                  <a:pt x="9870" y="4537"/>
                  <a:pt x="8606" y="9106"/>
                </a:cubicBezTo>
                <a:lnTo>
                  <a:pt x="0" y="12477"/>
                </a:lnTo>
                <a:lnTo>
                  <a:pt x="8606" y="15849"/>
                </a:lnTo>
                <a:cubicBezTo>
                  <a:pt x="10114" y="21238"/>
                  <a:pt x="15015" y="24942"/>
                  <a:pt x="20605" y="24964"/>
                </a:cubicBezTo>
                <a:cubicBezTo>
                  <a:pt x="25351" y="24964"/>
                  <a:pt x="29676" y="22281"/>
                  <a:pt x="31783" y="18022"/>
                </a:cubicBezTo>
                <a:cubicBezTo>
                  <a:pt x="33890" y="13786"/>
                  <a:pt x="33402" y="8729"/>
                  <a:pt x="30541" y="4936"/>
                </a:cubicBezTo>
                <a:cubicBezTo>
                  <a:pt x="28151" y="1788"/>
                  <a:pt x="24447" y="0"/>
                  <a:pt x="2057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0;p29">
            <a:extLst>
              <a:ext uri="{FF2B5EF4-FFF2-40B4-BE49-F238E27FC236}">
                <a16:creationId xmlns:a16="http://schemas.microsoft.com/office/drawing/2014/main" id="{A331CB42-F841-448F-8820-7E2FAC81B9EE}"/>
              </a:ext>
            </a:extLst>
          </p:cNvPr>
          <p:cNvSpPr/>
          <p:nvPr/>
        </p:nvSpPr>
        <p:spPr>
          <a:xfrm>
            <a:off x="10003227" y="5051740"/>
            <a:ext cx="146346" cy="125300"/>
          </a:xfrm>
          <a:custGeom>
            <a:avLst/>
            <a:gdLst/>
            <a:ahLst/>
            <a:cxnLst/>
            <a:rect l="l" t="t" r="r" b="b"/>
            <a:pathLst>
              <a:path w="5834" h="4998" extrusionOk="0">
                <a:moveTo>
                  <a:pt x="3327" y="0"/>
                </a:moveTo>
                <a:cubicBezTo>
                  <a:pt x="1109" y="0"/>
                  <a:pt x="0" y="2684"/>
                  <a:pt x="1575" y="4259"/>
                </a:cubicBezTo>
                <a:cubicBezTo>
                  <a:pt x="2078" y="4769"/>
                  <a:pt x="2703" y="4998"/>
                  <a:pt x="3317" y="4998"/>
                </a:cubicBezTo>
                <a:cubicBezTo>
                  <a:pt x="4598" y="4998"/>
                  <a:pt x="5833" y="4005"/>
                  <a:pt x="5833" y="2506"/>
                </a:cubicBezTo>
                <a:cubicBezTo>
                  <a:pt x="5833" y="1109"/>
                  <a:pt x="4702" y="0"/>
                  <a:pt x="3327" y="0"/>
                </a:cubicBezTo>
                <a:close/>
              </a:path>
            </a:pathLst>
          </a:custGeom>
          <a:solidFill>
            <a:schemeClr val="accent6">
              <a:lumMod val="75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 name="Google Shape;542;p29">
            <a:extLst>
              <a:ext uri="{FF2B5EF4-FFF2-40B4-BE49-F238E27FC236}">
                <a16:creationId xmlns:a16="http://schemas.microsoft.com/office/drawing/2014/main" id="{62278727-0699-4FC9-8D82-3EC7B963D1AF}"/>
              </a:ext>
            </a:extLst>
          </p:cNvPr>
          <p:cNvCxnSpPr>
            <a:cxnSpLocks/>
          </p:cNvCxnSpPr>
          <p:nvPr/>
        </p:nvCxnSpPr>
        <p:spPr>
          <a:xfrm>
            <a:off x="6067028" y="1771697"/>
            <a:ext cx="0" cy="3874723"/>
          </a:xfrm>
          <a:prstGeom prst="straightConnector1">
            <a:avLst/>
          </a:prstGeom>
          <a:noFill/>
          <a:ln w="57150" cap="flat" cmpd="sng">
            <a:solidFill>
              <a:schemeClr val="bg1"/>
            </a:solidFill>
            <a:prstDash val="solid"/>
            <a:round/>
            <a:headEnd type="none" w="med" len="med"/>
            <a:tailEnd type="none" w="med" len="med"/>
          </a:ln>
        </p:spPr>
      </p:cxnSp>
      <p:cxnSp>
        <p:nvCxnSpPr>
          <p:cNvPr id="97" name="Google Shape;542;p29">
            <a:extLst>
              <a:ext uri="{FF2B5EF4-FFF2-40B4-BE49-F238E27FC236}">
                <a16:creationId xmlns:a16="http://schemas.microsoft.com/office/drawing/2014/main" id="{977007BF-BF88-4516-B8A9-EBD3124A3677}"/>
              </a:ext>
            </a:extLst>
          </p:cNvPr>
          <p:cNvCxnSpPr>
            <a:cxnSpLocks/>
          </p:cNvCxnSpPr>
          <p:nvPr/>
        </p:nvCxnSpPr>
        <p:spPr>
          <a:xfrm>
            <a:off x="9969266" y="1660942"/>
            <a:ext cx="0" cy="4076918"/>
          </a:xfrm>
          <a:prstGeom prst="straightConnector1">
            <a:avLst/>
          </a:prstGeom>
          <a:noFill/>
          <a:ln w="57150" cap="flat" cmpd="sng">
            <a:solidFill>
              <a:schemeClr val="bg1"/>
            </a:solidFill>
            <a:prstDash val="solid"/>
            <a:round/>
            <a:headEnd type="none" w="med" len="med"/>
            <a:tailEnd type="none" w="med" len="med"/>
          </a:ln>
        </p:spPr>
      </p:cxnSp>
      <p:sp>
        <p:nvSpPr>
          <p:cNvPr id="6" name="CaixaDeTexto 5">
            <a:extLst>
              <a:ext uri="{FF2B5EF4-FFF2-40B4-BE49-F238E27FC236}">
                <a16:creationId xmlns:a16="http://schemas.microsoft.com/office/drawing/2014/main" id="{BD775FA3-FB29-4C69-94AB-D5DD534C78EB}"/>
              </a:ext>
            </a:extLst>
          </p:cNvPr>
          <p:cNvSpPr txBox="1"/>
          <p:nvPr/>
        </p:nvSpPr>
        <p:spPr>
          <a:xfrm>
            <a:off x="975174" y="1725930"/>
            <a:ext cx="1569661" cy="1200329"/>
          </a:xfrm>
          <a:prstGeom prst="rect">
            <a:avLst/>
          </a:prstGeom>
          <a:noFill/>
        </p:spPr>
        <p:txBody>
          <a:bodyPr wrap="none" rtlCol="0">
            <a:spAutoFit/>
          </a:bodyPr>
          <a:lstStyle/>
          <a:p>
            <a:pPr algn="ctr"/>
            <a:r>
              <a:rPr lang="pt-BR" b="1" dirty="0">
                <a:latin typeface="Bahnschrift SemiBold Condensed" panose="020B0502040204020203" pitchFamily="34" charset="0"/>
              </a:rPr>
              <a:t>JAN</a:t>
            </a:r>
          </a:p>
          <a:p>
            <a:pPr algn="ctr"/>
            <a:r>
              <a:rPr lang="pt-BR" dirty="0">
                <a:latin typeface="Bahnschrift Condensed" panose="020B0502040204020203" pitchFamily="34" charset="0"/>
              </a:rPr>
              <a:t>R$ 193.425,57</a:t>
            </a:r>
          </a:p>
          <a:p>
            <a:pPr algn="ctr"/>
            <a:endParaRPr lang="pt-BR" dirty="0">
              <a:latin typeface="Bahnschrift SemiBold Condensed" panose="020B0502040204020203" pitchFamily="34" charset="0"/>
            </a:endParaRPr>
          </a:p>
          <a:p>
            <a:pPr algn="ctr"/>
            <a:endParaRPr lang="pt-BR" dirty="0">
              <a:latin typeface="Bahnschrift SemiBold Condensed" panose="020B0502040204020203" pitchFamily="34" charset="0"/>
            </a:endParaRPr>
          </a:p>
        </p:txBody>
      </p:sp>
      <p:sp>
        <p:nvSpPr>
          <p:cNvPr id="99" name="CaixaDeTexto 98">
            <a:extLst>
              <a:ext uri="{FF2B5EF4-FFF2-40B4-BE49-F238E27FC236}">
                <a16:creationId xmlns:a16="http://schemas.microsoft.com/office/drawing/2014/main" id="{5EDA4D15-4098-4D1B-9424-CCECB7C7BC81}"/>
              </a:ext>
            </a:extLst>
          </p:cNvPr>
          <p:cNvSpPr txBox="1"/>
          <p:nvPr/>
        </p:nvSpPr>
        <p:spPr>
          <a:xfrm>
            <a:off x="1093470" y="2762250"/>
            <a:ext cx="1471878" cy="646331"/>
          </a:xfrm>
          <a:prstGeom prst="rect">
            <a:avLst/>
          </a:prstGeom>
          <a:noFill/>
        </p:spPr>
        <p:txBody>
          <a:bodyPr wrap="none" rtlCol="0">
            <a:spAutoFit/>
          </a:bodyPr>
          <a:lstStyle/>
          <a:p>
            <a:pPr algn="ctr"/>
            <a:r>
              <a:rPr lang="pt-BR" dirty="0">
                <a:latin typeface="Bahnschrift SemiBold Condensed" panose="020B0502040204020203" pitchFamily="34" charset="0"/>
              </a:rPr>
              <a:t>FEV</a:t>
            </a:r>
          </a:p>
          <a:p>
            <a:pPr algn="ctr"/>
            <a:r>
              <a:rPr lang="pt-BR" dirty="0">
                <a:latin typeface="Bahnschrift SemiBold Condensed" panose="020B0502040204020203" pitchFamily="34" charset="0"/>
              </a:rPr>
              <a:t>R$193.055,10</a:t>
            </a:r>
          </a:p>
        </p:txBody>
      </p:sp>
      <p:sp>
        <p:nvSpPr>
          <p:cNvPr id="100" name="CaixaDeTexto 99">
            <a:extLst>
              <a:ext uri="{FF2B5EF4-FFF2-40B4-BE49-F238E27FC236}">
                <a16:creationId xmlns:a16="http://schemas.microsoft.com/office/drawing/2014/main" id="{E67407F2-7FBD-4040-914B-E4294C076E61}"/>
              </a:ext>
            </a:extLst>
          </p:cNvPr>
          <p:cNvSpPr txBox="1"/>
          <p:nvPr/>
        </p:nvSpPr>
        <p:spPr>
          <a:xfrm>
            <a:off x="1005840" y="3806190"/>
            <a:ext cx="1503938" cy="646331"/>
          </a:xfrm>
          <a:prstGeom prst="rect">
            <a:avLst/>
          </a:prstGeom>
          <a:noFill/>
        </p:spPr>
        <p:txBody>
          <a:bodyPr wrap="none" rtlCol="0">
            <a:spAutoFit/>
          </a:bodyPr>
          <a:lstStyle/>
          <a:p>
            <a:pPr algn="ctr"/>
            <a:r>
              <a:rPr lang="pt-BR" dirty="0">
                <a:solidFill>
                  <a:srgbClr val="7030A0"/>
                </a:solidFill>
                <a:latin typeface="Bahnschrift SemiBold Condensed" panose="020B0502040204020203" pitchFamily="34" charset="0"/>
              </a:rPr>
              <a:t>MAR</a:t>
            </a:r>
          </a:p>
          <a:p>
            <a:pPr algn="ctr"/>
            <a:r>
              <a:rPr lang="pt-BR" dirty="0">
                <a:solidFill>
                  <a:srgbClr val="7030A0"/>
                </a:solidFill>
                <a:latin typeface="Bahnschrift SemiBold Condensed" panose="020B0502040204020203" pitchFamily="34" charset="0"/>
              </a:rPr>
              <a:t>R$203.961,68</a:t>
            </a:r>
          </a:p>
        </p:txBody>
      </p:sp>
      <p:sp>
        <p:nvSpPr>
          <p:cNvPr id="101" name="CaixaDeTexto 100">
            <a:extLst>
              <a:ext uri="{FF2B5EF4-FFF2-40B4-BE49-F238E27FC236}">
                <a16:creationId xmlns:a16="http://schemas.microsoft.com/office/drawing/2014/main" id="{75362363-7E46-402B-8AB1-2D1664BE0E67}"/>
              </a:ext>
            </a:extLst>
          </p:cNvPr>
          <p:cNvSpPr txBox="1"/>
          <p:nvPr/>
        </p:nvSpPr>
        <p:spPr>
          <a:xfrm>
            <a:off x="1004945" y="4781550"/>
            <a:ext cx="1489511" cy="646331"/>
          </a:xfrm>
          <a:prstGeom prst="rect">
            <a:avLst/>
          </a:prstGeom>
          <a:noFill/>
        </p:spPr>
        <p:txBody>
          <a:bodyPr wrap="none" rtlCol="0">
            <a:spAutoFit/>
          </a:bodyPr>
          <a:lstStyle/>
          <a:p>
            <a:pPr algn="ctr"/>
            <a:r>
              <a:rPr lang="pt-BR" dirty="0">
                <a:latin typeface="Bahnschrift SemiBold Condensed" panose="020B0502040204020203" pitchFamily="34" charset="0"/>
              </a:rPr>
              <a:t>ABR</a:t>
            </a:r>
          </a:p>
          <a:p>
            <a:pPr algn="ctr"/>
            <a:r>
              <a:rPr lang="pt-BR" dirty="0">
                <a:latin typeface="Bahnschrift SemiBold Condensed" panose="020B0502040204020203" pitchFamily="34" charset="0"/>
              </a:rPr>
              <a:t>R$277.938,91</a:t>
            </a:r>
          </a:p>
        </p:txBody>
      </p:sp>
      <p:sp>
        <p:nvSpPr>
          <p:cNvPr id="102" name="CaixaDeTexto 101">
            <a:extLst>
              <a:ext uri="{FF2B5EF4-FFF2-40B4-BE49-F238E27FC236}">
                <a16:creationId xmlns:a16="http://schemas.microsoft.com/office/drawing/2014/main" id="{055FF7F1-44CE-468B-A4FF-E227070D2108}"/>
              </a:ext>
            </a:extLst>
          </p:cNvPr>
          <p:cNvSpPr txBox="1"/>
          <p:nvPr/>
        </p:nvSpPr>
        <p:spPr>
          <a:xfrm>
            <a:off x="4716780" y="4671060"/>
            <a:ext cx="1220206" cy="646331"/>
          </a:xfrm>
          <a:prstGeom prst="rect">
            <a:avLst/>
          </a:prstGeom>
          <a:noFill/>
        </p:spPr>
        <p:txBody>
          <a:bodyPr wrap="none" rtlCol="0">
            <a:spAutoFit/>
          </a:bodyPr>
          <a:lstStyle/>
          <a:p>
            <a:pPr algn="ctr"/>
            <a:r>
              <a:rPr lang="pt-BR" dirty="0">
                <a:latin typeface="Bahnschrift SemiBold Condensed" panose="020B0502040204020203" pitchFamily="34" charset="0"/>
              </a:rPr>
              <a:t>AGO</a:t>
            </a:r>
          </a:p>
          <a:p>
            <a:pPr algn="ctr"/>
            <a:r>
              <a:rPr lang="pt-BR" dirty="0">
                <a:latin typeface="Bahnschrift SemiBold Condensed" panose="020B0502040204020203" pitchFamily="34" charset="0"/>
              </a:rPr>
              <a:t>269.157,80</a:t>
            </a:r>
          </a:p>
        </p:txBody>
      </p:sp>
      <p:sp>
        <p:nvSpPr>
          <p:cNvPr id="103" name="CaixaDeTexto 102">
            <a:extLst>
              <a:ext uri="{FF2B5EF4-FFF2-40B4-BE49-F238E27FC236}">
                <a16:creationId xmlns:a16="http://schemas.microsoft.com/office/drawing/2014/main" id="{2F0E92F0-7541-4F68-BD14-A4DC76F328CF}"/>
              </a:ext>
            </a:extLst>
          </p:cNvPr>
          <p:cNvSpPr txBox="1"/>
          <p:nvPr/>
        </p:nvSpPr>
        <p:spPr>
          <a:xfrm>
            <a:off x="4640580" y="3680460"/>
            <a:ext cx="1406154" cy="646331"/>
          </a:xfrm>
          <a:prstGeom prst="rect">
            <a:avLst/>
          </a:prstGeom>
          <a:noFill/>
        </p:spPr>
        <p:txBody>
          <a:bodyPr wrap="none" rtlCol="0">
            <a:spAutoFit/>
          </a:bodyPr>
          <a:lstStyle/>
          <a:p>
            <a:pPr algn="ctr"/>
            <a:r>
              <a:rPr lang="pt-BR" dirty="0">
                <a:solidFill>
                  <a:srgbClr val="7030A0"/>
                </a:solidFill>
                <a:latin typeface="Bahnschrift SemiBold Condensed" panose="020B0502040204020203" pitchFamily="34" charset="0"/>
              </a:rPr>
              <a:t>JUL</a:t>
            </a:r>
          </a:p>
          <a:p>
            <a:pPr algn="ctr"/>
            <a:r>
              <a:rPr lang="pt-BR" dirty="0">
                <a:solidFill>
                  <a:srgbClr val="7030A0"/>
                </a:solidFill>
                <a:latin typeface="Bahnschrift SemiBold Condensed" panose="020B0502040204020203" pitchFamily="34" charset="0"/>
              </a:rPr>
              <a:t>R$220.291,11</a:t>
            </a:r>
          </a:p>
        </p:txBody>
      </p:sp>
      <p:sp>
        <p:nvSpPr>
          <p:cNvPr id="104" name="CaixaDeTexto 103">
            <a:extLst>
              <a:ext uri="{FF2B5EF4-FFF2-40B4-BE49-F238E27FC236}">
                <a16:creationId xmlns:a16="http://schemas.microsoft.com/office/drawing/2014/main" id="{A21F9B83-4999-4BED-A7D3-8DFDE39274BD}"/>
              </a:ext>
            </a:extLst>
          </p:cNvPr>
          <p:cNvSpPr txBox="1"/>
          <p:nvPr/>
        </p:nvSpPr>
        <p:spPr>
          <a:xfrm>
            <a:off x="4610100" y="2621280"/>
            <a:ext cx="1423788" cy="646331"/>
          </a:xfrm>
          <a:prstGeom prst="rect">
            <a:avLst/>
          </a:prstGeom>
          <a:noFill/>
        </p:spPr>
        <p:txBody>
          <a:bodyPr wrap="none" rtlCol="0">
            <a:spAutoFit/>
          </a:bodyPr>
          <a:lstStyle/>
          <a:p>
            <a:pPr algn="ctr"/>
            <a:r>
              <a:rPr lang="pt-BR" dirty="0">
                <a:latin typeface="Bahnschrift SemiBold Condensed" panose="020B0502040204020203" pitchFamily="34" charset="0"/>
              </a:rPr>
              <a:t>JUN</a:t>
            </a:r>
          </a:p>
          <a:p>
            <a:pPr algn="ctr"/>
            <a:r>
              <a:rPr lang="pt-BR" dirty="0">
                <a:latin typeface="Bahnschrift SemiBold Condensed" panose="020B0502040204020203" pitchFamily="34" charset="0"/>
              </a:rPr>
              <a:t>R$219.180,51</a:t>
            </a:r>
          </a:p>
        </p:txBody>
      </p:sp>
      <p:sp>
        <p:nvSpPr>
          <p:cNvPr id="106" name="CaixaDeTexto 105">
            <a:extLst>
              <a:ext uri="{FF2B5EF4-FFF2-40B4-BE49-F238E27FC236}">
                <a16:creationId xmlns:a16="http://schemas.microsoft.com/office/drawing/2014/main" id="{E6E2A9FC-7DA9-41CC-8618-77A71C733888}"/>
              </a:ext>
            </a:extLst>
          </p:cNvPr>
          <p:cNvSpPr txBox="1"/>
          <p:nvPr/>
        </p:nvSpPr>
        <p:spPr>
          <a:xfrm>
            <a:off x="4503420" y="1565910"/>
            <a:ext cx="1556836" cy="646331"/>
          </a:xfrm>
          <a:prstGeom prst="rect">
            <a:avLst/>
          </a:prstGeom>
          <a:noFill/>
        </p:spPr>
        <p:txBody>
          <a:bodyPr wrap="none" rtlCol="0">
            <a:spAutoFit/>
          </a:bodyPr>
          <a:lstStyle/>
          <a:p>
            <a:pPr algn="ctr"/>
            <a:r>
              <a:rPr lang="pt-BR" dirty="0">
                <a:latin typeface="Bahnschrift SemiBold Condensed" panose="020B0502040204020203" pitchFamily="34" charset="0"/>
              </a:rPr>
              <a:t>MAI</a:t>
            </a:r>
          </a:p>
          <a:p>
            <a:pPr algn="ctr"/>
            <a:r>
              <a:rPr lang="pt-BR" dirty="0">
                <a:latin typeface="Bahnschrift SemiBold Condensed" panose="020B0502040204020203" pitchFamily="34" charset="0"/>
              </a:rPr>
              <a:t>R$256.855,75</a:t>
            </a:r>
          </a:p>
        </p:txBody>
      </p:sp>
      <p:sp>
        <p:nvSpPr>
          <p:cNvPr id="107" name="CaixaDeTexto 106">
            <a:extLst>
              <a:ext uri="{FF2B5EF4-FFF2-40B4-BE49-F238E27FC236}">
                <a16:creationId xmlns:a16="http://schemas.microsoft.com/office/drawing/2014/main" id="{80A79D2B-9053-4E65-82FC-64C4827EB068}"/>
              </a:ext>
            </a:extLst>
          </p:cNvPr>
          <p:cNvSpPr txBox="1"/>
          <p:nvPr/>
        </p:nvSpPr>
        <p:spPr>
          <a:xfrm>
            <a:off x="8561690" y="3672575"/>
            <a:ext cx="1447832" cy="646331"/>
          </a:xfrm>
          <a:prstGeom prst="rect">
            <a:avLst/>
          </a:prstGeom>
          <a:noFill/>
        </p:spPr>
        <p:txBody>
          <a:bodyPr wrap="none" rtlCol="0">
            <a:spAutoFit/>
          </a:bodyPr>
          <a:lstStyle/>
          <a:p>
            <a:pPr algn="ctr"/>
            <a:r>
              <a:rPr lang="pt-BR" dirty="0">
                <a:latin typeface="Bahnschrift SemiBold Condensed" panose="020B0502040204020203" pitchFamily="34" charset="0"/>
              </a:rPr>
              <a:t>NOV</a:t>
            </a:r>
          </a:p>
          <a:p>
            <a:pPr algn="ctr"/>
            <a:r>
              <a:rPr lang="pt-BR" dirty="0">
                <a:latin typeface="Bahnschrift SemiBold Condensed" panose="020B0502040204020203" pitchFamily="34" charset="0"/>
              </a:rPr>
              <a:t>R$229.210,61</a:t>
            </a:r>
          </a:p>
        </p:txBody>
      </p:sp>
      <p:sp>
        <p:nvSpPr>
          <p:cNvPr id="108" name="CaixaDeTexto 107">
            <a:extLst>
              <a:ext uri="{FF2B5EF4-FFF2-40B4-BE49-F238E27FC236}">
                <a16:creationId xmlns:a16="http://schemas.microsoft.com/office/drawing/2014/main" id="{5963223B-F99A-4D7B-9EE9-847EC160C191}"/>
              </a:ext>
            </a:extLst>
          </p:cNvPr>
          <p:cNvSpPr txBox="1"/>
          <p:nvPr/>
        </p:nvSpPr>
        <p:spPr>
          <a:xfrm>
            <a:off x="8486288" y="2701644"/>
            <a:ext cx="1523174" cy="646331"/>
          </a:xfrm>
          <a:prstGeom prst="rect">
            <a:avLst/>
          </a:prstGeom>
          <a:noFill/>
        </p:spPr>
        <p:txBody>
          <a:bodyPr wrap="none" rtlCol="0">
            <a:spAutoFit/>
          </a:bodyPr>
          <a:lstStyle/>
          <a:p>
            <a:pPr algn="ctr"/>
            <a:r>
              <a:rPr lang="pt-BR" dirty="0">
                <a:latin typeface="Bahnschrift SemiBold Condensed" panose="020B0502040204020203" pitchFamily="34" charset="0"/>
              </a:rPr>
              <a:t>OUT</a:t>
            </a:r>
          </a:p>
          <a:p>
            <a:pPr algn="ctr"/>
            <a:r>
              <a:rPr lang="pt-BR" dirty="0">
                <a:latin typeface="Bahnschrift SemiBold Condensed" panose="020B0502040204020203" pitchFamily="34" charset="0"/>
              </a:rPr>
              <a:t>R$224.541,53</a:t>
            </a:r>
          </a:p>
        </p:txBody>
      </p:sp>
      <p:sp>
        <p:nvSpPr>
          <p:cNvPr id="109" name="CaixaDeTexto 108">
            <a:extLst>
              <a:ext uri="{FF2B5EF4-FFF2-40B4-BE49-F238E27FC236}">
                <a16:creationId xmlns:a16="http://schemas.microsoft.com/office/drawing/2014/main" id="{62C7C188-1696-4850-9D6A-C54DE463571E}"/>
              </a:ext>
            </a:extLst>
          </p:cNvPr>
          <p:cNvSpPr txBox="1"/>
          <p:nvPr/>
        </p:nvSpPr>
        <p:spPr>
          <a:xfrm>
            <a:off x="8435339" y="1569631"/>
            <a:ext cx="1545616" cy="646331"/>
          </a:xfrm>
          <a:prstGeom prst="rect">
            <a:avLst/>
          </a:prstGeom>
          <a:noFill/>
        </p:spPr>
        <p:txBody>
          <a:bodyPr wrap="none" rtlCol="0">
            <a:spAutoFit/>
          </a:bodyPr>
          <a:lstStyle/>
          <a:p>
            <a:pPr algn="ctr"/>
            <a:r>
              <a:rPr lang="pt-BR" dirty="0">
                <a:latin typeface="Bahnschrift SemiBold Condensed" panose="020B0502040204020203" pitchFamily="34" charset="0"/>
              </a:rPr>
              <a:t>SET</a:t>
            </a:r>
          </a:p>
          <a:p>
            <a:pPr algn="ctr"/>
            <a:r>
              <a:rPr lang="pt-BR" dirty="0">
                <a:latin typeface="Bahnschrift SemiBold Condensed" panose="020B0502040204020203" pitchFamily="34" charset="0"/>
              </a:rPr>
              <a:t>R$222.900,95</a:t>
            </a:r>
          </a:p>
        </p:txBody>
      </p:sp>
      <p:sp>
        <p:nvSpPr>
          <p:cNvPr id="110" name="CaixaDeTexto 109">
            <a:extLst>
              <a:ext uri="{FF2B5EF4-FFF2-40B4-BE49-F238E27FC236}">
                <a16:creationId xmlns:a16="http://schemas.microsoft.com/office/drawing/2014/main" id="{E5A2A6D5-E93E-44A5-AFE6-AB2D104AEDAD}"/>
              </a:ext>
            </a:extLst>
          </p:cNvPr>
          <p:cNvSpPr txBox="1"/>
          <p:nvPr/>
        </p:nvSpPr>
        <p:spPr>
          <a:xfrm>
            <a:off x="3005913" y="1991833"/>
            <a:ext cx="468398" cy="369332"/>
          </a:xfrm>
          <a:prstGeom prst="rect">
            <a:avLst/>
          </a:prstGeom>
          <a:noFill/>
        </p:spPr>
        <p:txBody>
          <a:bodyPr wrap="none" rtlCol="0">
            <a:spAutoFit/>
          </a:bodyPr>
          <a:lstStyle/>
          <a:p>
            <a:r>
              <a:rPr lang="pt-BR" dirty="0">
                <a:solidFill>
                  <a:schemeClr val="bg1"/>
                </a:solidFill>
                <a:latin typeface="Bahnschrift SemiBold Condensed" panose="020B0502040204020203" pitchFamily="34" charset="0"/>
              </a:rPr>
              <a:t>5%</a:t>
            </a:r>
          </a:p>
        </p:txBody>
      </p:sp>
      <p:sp>
        <p:nvSpPr>
          <p:cNvPr id="111" name="CaixaDeTexto 110">
            <a:extLst>
              <a:ext uri="{FF2B5EF4-FFF2-40B4-BE49-F238E27FC236}">
                <a16:creationId xmlns:a16="http://schemas.microsoft.com/office/drawing/2014/main" id="{8743D8E3-A9E2-4F8F-9717-8F547283D93A}"/>
              </a:ext>
            </a:extLst>
          </p:cNvPr>
          <p:cNvSpPr txBox="1"/>
          <p:nvPr/>
        </p:nvSpPr>
        <p:spPr>
          <a:xfrm>
            <a:off x="3021950" y="2990850"/>
            <a:ext cx="468398" cy="369332"/>
          </a:xfrm>
          <a:prstGeom prst="rect">
            <a:avLst/>
          </a:prstGeom>
          <a:noFill/>
        </p:spPr>
        <p:txBody>
          <a:bodyPr wrap="none" rtlCol="0">
            <a:spAutoFit/>
          </a:bodyPr>
          <a:lstStyle/>
          <a:p>
            <a:r>
              <a:rPr lang="pt-BR" dirty="0">
                <a:solidFill>
                  <a:schemeClr val="bg1"/>
                </a:solidFill>
                <a:latin typeface="Bahnschrift SemiBold Condensed" panose="020B0502040204020203" pitchFamily="34" charset="0"/>
              </a:rPr>
              <a:t>5%</a:t>
            </a:r>
          </a:p>
        </p:txBody>
      </p:sp>
      <p:sp>
        <p:nvSpPr>
          <p:cNvPr id="112" name="CaixaDeTexto 111">
            <a:extLst>
              <a:ext uri="{FF2B5EF4-FFF2-40B4-BE49-F238E27FC236}">
                <a16:creationId xmlns:a16="http://schemas.microsoft.com/office/drawing/2014/main" id="{2E801B30-0CAF-441E-9612-3C41BACCC9EF}"/>
              </a:ext>
            </a:extLst>
          </p:cNvPr>
          <p:cNvSpPr txBox="1"/>
          <p:nvPr/>
        </p:nvSpPr>
        <p:spPr>
          <a:xfrm>
            <a:off x="3013710" y="4053840"/>
            <a:ext cx="461986" cy="369332"/>
          </a:xfrm>
          <a:prstGeom prst="rect">
            <a:avLst/>
          </a:prstGeom>
          <a:noFill/>
        </p:spPr>
        <p:txBody>
          <a:bodyPr wrap="none" rtlCol="0">
            <a:spAutoFit/>
          </a:bodyPr>
          <a:lstStyle/>
          <a:p>
            <a:r>
              <a:rPr lang="pt-BR" dirty="0">
                <a:solidFill>
                  <a:schemeClr val="bg1"/>
                </a:solidFill>
                <a:latin typeface="Bahnschrift SemiBold Condensed" panose="020B0502040204020203" pitchFamily="34" charset="0"/>
              </a:rPr>
              <a:t>6%</a:t>
            </a:r>
          </a:p>
        </p:txBody>
      </p:sp>
      <p:sp>
        <p:nvSpPr>
          <p:cNvPr id="113" name="CaixaDeTexto 112">
            <a:extLst>
              <a:ext uri="{FF2B5EF4-FFF2-40B4-BE49-F238E27FC236}">
                <a16:creationId xmlns:a16="http://schemas.microsoft.com/office/drawing/2014/main" id="{32B8828B-3215-4D5A-A134-2C60C7C7BC66}"/>
              </a:ext>
            </a:extLst>
          </p:cNvPr>
          <p:cNvSpPr txBox="1"/>
          <p:nvPr/>
        </p:nvSpPr>
        <p:spPr>
          <a:xfrm>
            <a:off x="10521448" y="2897638"/>
            <a:ext cx="468398" cy="369332"/>
          </a:xfrm>
          <a:prstGeom prst="rect">
            <a:avLst/>
          </a:prstGeom>
          <a:noFill/>
        </p:spPr>
        <p:txBody>
          <a:bodyPr wrap="none" rtlCol="0">
            <a:spAutoFit/>
          </a:bodyPr>
          <a:lstStyle/>
          <a:p>
            <a:r>
              <a:rPr lang="pt-BR" dirty="0">
                <a:solidFill>
                  <a:schemeClr val="bg1"/>
                </a:solidFill>
                <a:latin typeface="Bahnschrift SemiBold Condensed" panose="020B0502040204020203" pitchFamily="34" charset="0"/>
              </a:rPr>
              <a:t>5%</a:t>
            </a:r>
          </a:p>
        </p:txBody>
      </p:sp>
      <p:sp>
        <p:nvSpPr>
          <p:cNvPr id="114" name="CaixaDeTexto 113">
            <a:extLst>
              <a:ext uri="{FF2B5EF4-FFF2-40B4-BE49-F238E27FC236}">
                <a16:creationId xmlns:a16="http://schemas.microsoft.com/office/drawing/2014/main" id="{19002C28-B79D-405C-AB1E-ABF94FE8DD66}"/>
              </a:ext>
            </a:extLst>
          </p:cNvPr>
          <p:cNvSpPr txBox="1"/>
          <p:nvPr/>
        </p:nvSpPr>
        <p:spPr>
          <a:xfrm>
            <a:off x="6630021" y="2870347"/>
            <a:ext cx="468398" cy="369332"/>
          </a:xfrm>
          <a:prstGeom prst="rect">
            <a:avLst/>
          </a:prstGeom>
          <a:solidFill>
            <a:schemeClr val="accent6">
              <a:lumMod val="75000"/>
            </a:schemeClr>
          </a:solidFill>
        </p:spPr>
        <p:txBody>
          <a:bodyPr wrap="none" rtlCol="0">
            <a:spAutoFit/>
          </a:bodyPr>
          <a:lstStyle/>
          <a:p>
            <a:r>
              <a:rPr lang="pt-BR" dirty="0">
                <a:solidFill>
                  <a:schemeClr val="bg1"/>
                </a:solidFill>
                <a:latin typeface="Bahnschrift SemiBold Condensed" panose="020B0502040204020203" pitchFamily="34" charset="0"/>
              </a:rPr>
              <a:t>5%</a:t>
            </a:r>
          </a:p>
        </p:txBody>
      </p:sp>
      <p:sp>
        <p:nvSpPr>
          <p:cNvPr id="115" name="CaixaDeTexto 114">
            <a:extLst>
              <a:ext uri="{FF2B5EF4-FFF2-40B4-BE49-F238E27FC236}">
                <a16:creationId xmlns:a16="http://schemas.microsoft.com/office/drawing/2014/main" id="{9D1AEE67-3C56-4C9A-868C-4E7B4F485C9C}"/>
              </a:ext>
            </a:extLst>
          </p:cNvPr>
          <p:cNvSpPr txBox="1"/>
          <p:nvPr/>
        </p:nvSpPr>
        <p:spPr>
          <a:xfrm>
            <a:off x="10527473" y="1856887"/>
            <a:ext cx="468398" cy="369332"/>
          </a:xfrm>
          <a:prstGeom prst="rect">
            <a:avLst/>
          </a:prstGeom>
          <a:noFill/>
        </p:spPr>
        <p:txBody>
          <a:bodyPr wrap="none" rtlCol="0">
            <a:spAutoFit/>
          </a:bodyPr>
          <a:lstStyle/>
          <a:p>
            <a:r>
              <a:rPr lang="pt-BR" dirty="0">
                <a:solidFill>
                  <a:schemeClr val="bg1"/>
                </a:solidFill>
                <a:latin typeface="Bahnschrift SemiBold Condensed" panose="020B0502040204020203" pitchFamily="34" charset="0"/>
              </a:rPr>
              <a:t>5%</a:t>
            </a:r>
          </a:p>
        </p:txBody>
      </p:sp>
      <p:sp>
        <p:nvSpPr>
          <p:cNvPr id="116" name="CaixaDeTexto 115">
            <a:extLst>
              <a:ext uri="{FF2B5EF4-FFF2-40B4-BE49-F238E27FC236}">
                <a16:creationId xmlns:a16="http://schemas.microsoft.com/office/drawing/2014/main" id="{501551C7-73DF-41E3-B002-973CA5A748AE}"/>
              </a:ext>
            </a:extLst>
          </p:cNvPr>
          <p:cNvSpPr txBox="1"/>
          <p:nvPr/>
        </p:nvSpPr>
        <p:spPr>
          <a:xfrm>
            <a:off x="6704625" y="1805142"/>
            <a:ext cx="468398" cy="369332"/>
          </a:xfrm>
          <a:prstGeom prst="rect">
            <a:avLst/>
          </a:prstGeom>
          <a:solidFill>
            <a:schemeClr val="accent6">
              <a:lumMod val="75000"/>
            </a:schemeClr>
          </a:solidFill>
        </p:spPr>
        <p:txBody>
          <a:bodyPr wrap="none" rtlCol="0">
            <a:spAutoFit/>
          </a:bodyPr>
          <a:lstStyle/>
          <a:p>
            <a:r>
              <a:rPr lang="pt-BR" dirty="0">
                <a:solidFill>
                  <a:schemeClr val="bg1"/>
                </a:solidFill>
                <a:latin typeface="Bahnschrift SemiBold Condensed" panose="020B0502040204020203" pitchFamily="34" charset="0"/>
              </a:rPr>
              <a:t>5%</a:t>
            </a:r>
          </a:p>
        </p:txBody>
      </p:sp>
      <p:sp>
        <p:nvSpPr>
          <p:cNvPr id="117" name="CaixaDeTexto 116">
            <a:extLst>
              <a:ext uri="{FF2B5EF4-FFF2-40B4-BE49-F238E27FC236}">
                <a16:creationId xmlns:a16="http://schemas.microsoft.com/office/drawing/2014/main" id="{4B01A966-F6E5-4627-AD35-76FC0D7E1B10}"/>
              </a:ext>
            </a:extLst>
          </p:cNvPr>
          <p:cNvSpPr txBox="1"/>
          <p:nvPr/>
        </p:nvSpPr>
        <p:spPr>
          <a:xfrm>
            <a:off x="10488930" y="3870960"/>
            <a:ext cx="468398" cy="369332"/>
          </a:xfrm>
          <a:prstGeom prst="rect">
            <a:avLst/>
          </a:prstGeom>
          <a:noFill/>
        </p:spPr>
        <p:txBody>
          <a:bodyPr wrap="none" rtlCol="0">
            <a:spAutoFit/>
          </a:bodyPr>
          <a:lstStyle/>
          <a:p>
            <a:r>
              <a:rPr lang="pt-BR" dirty="0">
                <a:solidFill>
                  <a:schemeClr val="bg1"/>
                </a:solidFill>
                <a:latin typeface="Bahnschrift SemiBold Condensed" panose="020B0502040204020203" pitchFamily="34" charset="0"/>
              </a:rPr>
              <a:t>5%</a:t>
            </a:r>
          </a:p>
        </p:txBody>
      </p:sp>
      <p:sp>
        <p:nvSpPr>
          <p:cNvPr id="118" name="CaixaDeTexto 117">
            <a:extLst>
              <a:ext uri="{FF2B5EF4-FFF2-40B4-BE49-F238E27FC236}">
                <a16:creationId xmlns:a16="http://schemas.microsoft.com/office/drawing/2014/main" id="{D1D0E32F-0211-480C-A6B9-E9F4FFC99123}"/>
              </a:ext>
            </a:extLst>
          </p:cNvPr>
          <p:cNvSpPr txBox="1"/>
          <p:nvPr/>
        </p:nvSpPr>
        <p:spPr>
          <a:xfrm>
            <a:off x="6621425" y="3874770"/>
            <a:ext cx="461986" cy="369332"/>
          </a:xfrm>
          <a:prstGeom prst="rect">
            <a:avLst/>
          </a:prstGeom>
          <a:noFill/>
        </p:spPr>
        <p:txBody>
          <a:bodyPr wrap="none" rtlCol="0">
            <a:spAutoFit/>
          </a:bodyPr>
          <a:lstStyle/>
          <a:p>
            <a:r>
              <a:rPr lang="pt-BR" dirty="0">
                <a:solidFill>
                  <a:schemeClr val="bg1"/>
                </a:solidFill>
                <a:latin typeface="Bahnschrift SemiBold Condensed" panose="020B0502040204020203" pitchFamily="34" charset="0"/>
              </a:rPr>
              <a:t>6%</a:t>
            </a:r>
          </a:p>
        </p:txBody>
      </p:sp>
      <p:sp>
        <p:nvSpPr>
          <p:cNvPr id="119" name="CaixaDeTexto 118">
            <a:extLst>
              <a:ext uri="{FF2B5EF4-FFF2-40B4-BE49-F238E27FC236}">
                <a16:creationId xmlns:a16="http://schemas.microsoft.com/office/drawing/2014/main" id="{0ADFC49D-69F9-4819-A1C4-6C023254EC6B}"/>
              </a:ext>
            </a:extLst>
          </p:cNvPr>
          <p:cNvSpPr txBox="1"/>
          <p:nvPr/>
        </p:nvSpPr>
        <p:spPr>
          <a:xfrm>
            <a:off x="10477500" y="4888230"/>
            <a:ext cx="468398" cy="369332"/>
          </a:xfrm>
          <a:prstGeom prst="rect">
            <a:avLst/>
          </a:prstGeom>
          <a:noFill/>
        </p:spPr>
        <p:txBody>
          <a:bodyPr wrap="none" rtlCol="0">
            <a:spAutoFit/>
          </a:bodyPr>
          <a:lstStyle/>
          <a:p>
            <a:r>
              <a:rPr lang="pt-BR" dirty="0">
                <a:solidFill>
                  <a:schemeClr val="bg1"/>
                </a:solidFill>
                <a:latin typeface="Bahnschrift SemiBold Condensed" panose="020B0502040204020203" pitchFamily="34" charset="0"/>
              </a:rPr>
              <a:t>5%</a:t>
            </a:r>
          </a:p>
        </p:txBody>
      </p:sp>
      <p:sp>
        <p:nvSpPr>
          <p:cNvPr id="120" name="CaixaDeTexto 119">
            <a:extLst>
              <a:ext uri="{FF2B5EF4-FFF2-40B4-BE49-F238E27FC236}">
                <a16:creationId xmlns:a16="http://schemas.microsoft.com/office/drawing/2014/main" id="{5FCE8B90-F646-48F1-82A6-E5A62AF7B8B8}"/>
              </a:ext>
            </a:extLst>
          </p:cNvPr>
          <p:cNvSpPr txBox="1"/>
          <p:nvPr/>
        </p:nvSpPr>
        <p:spPr>
          <a:xfrm>
            <a:off x="2958775" y="5052060"/>
            <a:ext cx="468398" cy="369332"/>
          </a:xfrm>
          <a:prstGeom prst="rect">
            <a:avLst/>
          </a:prstGeom>
          <a:noFill/>
        </p:spPr>
        <p:txBody>
          <a:bodyPr wrap="none" rtlCol="0">
            <a:spAutoFit/>
          </a:bodyPr>
          <a:lstStyle/>
          <a:p>
            <a:r>
              <a:rPr lang="pt-BR" dirty="0">
                <a:solidFill>
                  <a:schemeClr val="bg1"/>
                </a:solidFill>
                <a:latin typeface="Bahnschrift SemiBold Condensed" panose="020B0502040204020203" pitchFamily="34" charset="0"/>
              </a:rPr>
              <a:t>5%</a:t>
            </a:r>
          </a:p>
        </p:txBody>
      </p:sp>
      <p:sp>
        <p:nvSpPr>
          <p:cNvPr id="121" name="CaixaDeTexto 120">
            <a:extLst>
              <a:ext uri="{FF2B5EF4-FFF2-40B4-BE49-F238E27FC236}">
                <a16:creationId xmlns:a16="http://schemas.microsoft.com/office/drawing/2014/main" id="{4F5ACD93-1558-4D37-9E0C-E7303669CF06}"/>
              </a:ext>
            </a:extLst>
          </p:cNvPr>
          <p:cNvSpPr txBox="1"/>
          <p:nvPr/>
        </p:nvSpPr>
        <p:spPr>
          <a:xfrm>
            <a:off x="6606540" y="4914900"/>
            <a:ext cx="468398" cy="369332"/>
          </a:xfrm>
          <a:prstGeom prst="rect">
            <a:avLst/>
          </a:prstGeom>
          <a:noFill/>
        </p:spPr>
        <p:txBody>
          <a:bodyPr wrap="none" rtlCol="0">
            <a:spAutoFit/>
          </a:bodyPr>
          <a:lstStyle/>
          <a:p>
            <a:r>
              <a:rPr lang="pt-BR" dirty="0">
                <a:solidFill>
                  <a:schemeClr val="bg1"/>
                </a:solidFill>
                <a:latin typeface="Bahnschrift SemiBold Condensed" panose="020B0502040204020203" pitchFamily="34" charset="0"/>
              </a:rPr>
              <a:t>5%</a:t>
            </a:r>
          </a:p>
        </p:txBody>
      </p:sp>
      <p:sp>
        <p:nvSpPr>
          <p:cNvPr id="82" name="Retângulo: Cantos Arredondados 81">
            <a:extLst>
              <a:ext uri="{FF2B5EF4-FFF2-40B4-BE49-F238E27FC236}">
                <a16:creationId xmlns:a16="http://schemas.microsoft.com/office/drawing/2014/main" id="{3726B544-E376-45B5-9AC2-9BB5E5CE033F}"/>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CaixaDeTexto 82">
            <a:extLst>
              <a:ext uri="{FF2B5EF4-FFF2-40B4-BE49-F238E27FC236}">
                <a16:creationId xmlns:a16="http://schemas.microsoft.com/office/drawing/2014/main" id="{D960143F-1976-4420-814F-C5D5493184A1}"/>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84" name="Retângulo: Cantos Arredondados 83">
            <a:extLst>
              <a:ext uri="{FF2B5EF4-FFF2-40B4-BE49-F238E27FC236}">
                <a16:creationId xmlns:a16="http://schemas.microsoft.com/office/drawing/2014/main" id="{CF6A740B-A633-407E-9FA0-38A138131DBF}"/>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5" name="Retângulo: Cantos Arredondados 84">
            <a:extLst>
              <a:ext uri="{FF2B5EF4-FFF2-40B4-BE49-F238E27FC236}">
                <a16:creationId xmlns:a16="http://schemas.microsoft.com/office/drawing/2014/main" id="{A9BE7E2A-51D9-4949-95A2-0211D42E54C5}"/>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6" name="Retângulo: Cantos Arredondados 85">
            <a:extLst>
              <a:ext uri="{FF2B5EF4-FFF2-40B4-BE49-F238E27FC236}">
                <a16:creationId xmlns:a16="http://schemas.microsoft.com/office/drawing/2014/main" id="{452CD469-09AF-4C8E-80D3-15E7EF491456}"/>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7" name="Retângulo: Cantos Arredondados 86">
            <a:extLst>
              <a:ext uri="{FF2B5EF4-FFF2-40B4-BE49-F238E27FC236}">
                <a16:creationId xmlns:a16="http://schemas.microsoft.com/office/drawing/2014/main" id="{1EB47FFD-2CBE-4D7B-BB01-7C39BF7457E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8" name="Retângulo: Cantos Arredondados 97">
            <a:extLst>
              <a:ext uri="{FF2B5EF4-FFF2-40B4-BE49-F238E27FC236}">
                <a16:creationId xmlns:a16="http://schemas.microsoft.com/office/drawing/2014/main" id="{1519BF20-C5F3-452B-9F63-AE741F712709}"/>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2" name="CaixaDeTexto 121">
            <a:extLst>
              <a:ext uri="{FF2B5EF4-FFF2-40B4-BE49-F238E27FC236}">
                <a16:creationId xmlns:a16="http://schemas.microsoft.com/office/drawing/2014/main" id="{4254410B-E7DC-48F1-9B2B-28CBF06A7E49}"/>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123" name="CaixaDeTexto 122">
            <a:extLst>
              <a:ext uri="{FF2B5EF4-FFF2-40B4-BE49-F238E27FC236}">
                <a16:creationId xmlns:a16="http://schemas.microsoft.com/office/drawing/2014/main" id="{F83AC013-C9C9-4FFC-AAF0-E7E96BD59C11}"/>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124" name="CaixaDeTexto 123">
            <a:extLst>
              <a:ext uri="{FF2B5EF4-FFF2-40B4-BE49-F238E27FC236}">
                <a16:creationId xmlns:a16="http://schemas.microsoft.com/office/drawing/2014/main" id="{86711404-BDE9-4251-AC5F-45C3294E80D5}"/>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125" name="CaixaDeTexto 124">
            <a:extLst>
              <a:ext uri="{FF2B5EF4-FFF2-40B4-BE49-F238E27FC236}">
                <a16:creationId xmlns:a16="http://schemas.microsoft.com/office/drawing/2014/main" id="{17FEF8E0-80D5-46FA-9596-E0DF83547DC3}"/>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126" name="CaixaDeTexto 125">
            <a:extLst>
              <a:ext uri="{FF2B5EF4-FFF2-40B4-BE49-F238E27FC236}">
                <a16:creationId xmlns:a16="http://schemas.microsoft.com/office/drawing/2014/main" id="{D48C4067-C305-4A59-9993-1C532824050E}"/>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69" name="CaixaDeTexto 68">
            <a:extLst>
              <a:ext uri="{FF2B5EF4-FFF2-40B4-BE49-F238E27FC236}">
                <a16:creationId xmlns:a16="http://schemas.microsoft.com/office/drawing/2014/main" id="{C7478E64-6966-445B-8F8B-877BC51EB94C}"/>
              </a:ext>
            </a:extLst>
          </p:cNvPr>
          <p:cNvSpPr txBox="1"/>
          <p:nvPr/>
        </p:nvSpPr>
        <p:spPr>
          <a:xfrm>
            <a:off x="8433357" y="4694770"/>
            <a:ext cx="1563249" cy="646331"/>
          </a:xfrm>
          <a:prstGeom prst="rect">
            <a:avLst/>
          </a:prstGeom>
          <a:noFill/>
        </p:spPr>
        <p:txBody>
          <a:bodyPr wrap="none" rtlCol="0">
            <a:spAutoFit/>
          </a:bodyPr>
          <a:lstStyle/>
          <a:p>
            <a:pPr algn="ctr"/>
            <a:r>
              <a:rPr lang="pt-BR" dirty="0">
                <a:latin typeface="Bahnschrift SemiBold Condensed" panose="020B0502040204020203" pitchFamily="34" charset="0"/>
              </a:rPr>
              <a:t>DEZ</a:t>
            </a:r>
          </a:p>
          <a:p>
            <a:pPr algn="ctr"/>
            <a:r>
              <a:rPr lang="pt-BR" dirty="0">
                <a:latin typeface="Bahnschrift SemiBold Condensed" panose="020B0502040204020203" pitchFamily="34" charset="0"/>
              </a:rPr>
              <a:t>R$238.085,22</a:t>
            </a:r>
          </a:p>
        </p:txBody>
      </p:sp>
    </p:spTree>
    <p:extLst>
      <p:ext uri="{BB962C8B-B14F-4D97-AF65-F5344CB8AC3E}">
        <p14:creationId xmlns:p14="http://schemas.microsoft.com/office/powerpoint/2010/main" val="311345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36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553998"/>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p>
        </p:txBody>
      </p:sp>
      <p:sp>
        <p:nvSpPr>
          <p:cNvPr id="3" name="Retângulo: Cantos Arredondados 2">
            <a:extLst>
              <a:ext uri="{FF2B5EF4-FFF2-40B4-BE49-F238E27FC236}">
                <a16:creationId xmlns:a16="http://schemas.microsoft.com/office/drawing/2014/main" id="{C540722E-0740-40C2-AD5E-36A8804EACA2}"/>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91889B44-D1E4-4C99-BE07-7A5B7C874ECC}"/>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2" name="CaixaDeTexto 1">
            <a:extLst>
              <a:ext uri="{FF2B5EF4-FFF2-40B4-BE49-F238E27FC236}">
                <a16:creationId xmlns:a16="http://schemas.microsoft.com/office/drawing/2014/main" id="{5DF9BB6C-9C2A-455F-9EB6-29A8A41CD11B}"/>
              </a:ext>
            </a:extLst>
          </p:cNvPr>
          <p:cNvSpPr txBox="1"/>
          <p:nvPr/>
        </p:nvSpPr>
        <p:spPr>
          <a:xfrm>
            <a:off x="170121" y="1265274"/>
            <a:ext cx="1909497" cy="369332"/>
          </a:xfrm>
          <a:prstGeom prst="rect">
            <a:avLst/>
          </a:prstGeom>
          <a:noFill/>
        </p:spPr>
        <p:txBody>
          <a:bodyPr wrap="none" rtlCol="0">
            <a:spAutoFit/>
          </a:bodyPr>
          <a:lstStyle/>
          <a:p>
            <a:r>
              <a:rPr lang="pt-BR" dirty="0">
                <a:solidFill>
                  <a:schemeClr val="tx1">
                    <a:lumMod val="75000"/>
                    <a:lumOff val="25000"/>
                  </a:schemeClr>
                </a:solidFill>
                <a:latin typeface="Agency FB" panose="020B0503020202020204" pitchFamily="34" charset="0"/>
              </a:rPr>
              <a:t>Aplicação e Rendimento</a:t>
            </a:r>
          </a:p>
        </p:txBody>
      </p:sp>
      <p:sp>
        <p:nvSpPr>
          <p:cNvPr id="71" name="Retângulo: Cantos Arredondados 70">
            <a:extLst>
              <a:ext uri="{FF2B5EF4-FFF2-40B4-BE49-F238E27FC236}">
                <a16:creationId xmlns:a16="http://schemas.microsoft.com/office/drawing/2014/main" id="{5DFDE70D-1112-4120-8D89-285BBFD3A5F3}"/>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Retângulo: Cantos Arredondados 71">
            <a:extLst>
              <a:ext uri="{FF2B5EF4-FFF2-40B4-BE49-F238E27FC236}">
                <a16:creationId xmlns:a16="http://schemas.microsoft.com/office/drawing/2014/main" id="{4072F20D-BE94-4B7B-91D3-167B19D15686}"/>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Cantos Arredondados 72">
            <a:extLst>
              <a:ext uri="{FF2B5EF4-FFF2-40B4-BE49-F238E27FC236}">
                <a16:creationId xmlns:a16="http://schemas.microsoft.com/office/drawing/2014/main" id="{74A69B76-AEC0-4E10-A594-C745CEB036DB}"/>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etângulo: Cantos Arredondados 73">
            <a:extLst>
              <a:ext uri="{FF2B5EF4-FFF2-40B4-BE49-F238E27FC236}">
                <a16:creationId xmlns:a16="http://schemas.microsoft.com/office/drawing/2014/main" id="{914BE340-8549-42B5-84A7-E8BA12BA7BC3}"/>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Retângulo: Cantos Arredondados 74">
            <a:extLst>
              <a:ext uri="{FF2B5EF4-FFF2-40B4-BE49-F238E27FC236}">
                <a16:creationId xmlns:a16="http://schemas.microsoft.com/office/drawing/2014/main" id="{0416962A-F686-48CD-B409-98AF81B2A84D}"/>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D13E88F3-8454-4AB1-86F0-D8FC003E1384}"/>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28" name="CaixaDeTexto 27">
            <a:extLst>
              <a:ext uri="{FF2B5EF4-FFF2-40B4-BE49-F238E27FC236}">
                <a16:creationId xmlns:a16="http://schemas.microsoft.com/office/drawing/2014/main" id="{1BDAFD36-9AA7-408F-9700-851B61F1DBDC}"/>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55" name="CaixaDeTexto 54">
            <a:extLst>
              <a:ext uri="{FF2B5EF4-FFF2-40B4-BE49-F238E27FC236}">
                <a16:creationId xmlns:a16="http://schemas.microsoft.com/office/drawing/2014/main" id="{A22C7C48-5756-49CA-9078-12A40ACEE04F}"/>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60" name="CaixaDeTexto 59">
            <a:extLst>
              <a:ext uri="{FF2B5EF4-FFF2-40B4-BE49-F238E27FC236}">
                <a16:creationId xmlns:a16="http://schemas.microsoft.com/office/drawing/2014/main" id="{3754A5B0-62A2-499D-A4ED-18DCB6EA8B3F}"/>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79" name="CaixaDeTexto 78">
            <a:extLst>
              <a:ext uri="{FF2B5EF4-FFF2-40B4-BE49-F238E27FC236}">
                <a16:creationId xmlns:a16="http://schemas.microsoft.com/office/drawing/2014/main" id="{BE981AFD-436F-4811-B0C9-CAD04B8BF43F}"/>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graphicFrame>
        <p:nvGraphicFramePr>
          <p:cNvPr id="46" name="Gráfico 45">
            <a:extLst>
              <a:ext uri="{FF2B5EF4-FFF2-40B4-BE49-F238E27FC236}">
                <a16:creationId xmlns:a16="http://schemas.microsoft.com/office/drawing/2014/main" id="{DB31B4BB-B198-49FB-9F20-A2B038EA7829}"/>
              </a:ext>
            </a:extLst>
          </p:cNvPr>
          <p:cNvGraphicFramePr/>
          <p:nvPr>
            <p:extLst>
              <p:ext uri="{D42A27DB-BD31-4B8C-83A1-F6EECF244321}">
                <p14:modId xmlns:p14="http://schemas.microsoft.com/office/powerpoint/2010/main" val="777524090"/>
              </p:ext>
            </p:extLst>
          </p:nvPr>
        </p:nvGraphicFramePr>
        <p:xfrm>
          <a:off x="-369535" y="1588491"/>
          <a:ext cx="12661896" cy="4594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1610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4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553998"/>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p>
        </p:txBody>
      </p:sp>
      <p:sp>
        <p:nvSpPr>
          <p:cNvPr id="2" name="CaixaDeTexto 1">
            <a:extLst>
              <a:ext uri="{FF2B5EF4-FFF2-40B4-BE49-F238E27FC236}">
                <a16:creationId xmlns:a16="http://schemas.microsoft.com/office/drawing/2014/main" id="{5DF9BB6C-9C2A-455F-9EB6-29A8A41CD11B}"/>
              </a:ext>
            </a:extLst>
          </p:cNvPr>
          <p:cNvSpPr txBox="1"/>
          <p:nvPr/>
        </p:nvSpPr>
        <p:spPr>
          <a:xfrm>
            <a:off x="170121" y="1265274"/>
            <a:ext cx="1537600" cy="369332"/>
          </a:xfrm>
          <a:prstGeom prst="rect">
            <a:avLst/>
          </a:prstGeom>
          <a:noFill/>
        </p:spPr>
        <p:txBody>
          <a:bodyPr wrap="none" rtlCol="0">
            <a:spAutoFit/>
          </a:bodyPr>
          <a:lstStyle/>
          <a:p>
            <a:r>
              <a:rPr lang="pt-BR" dirty="0">
                <a:solidFill>
                  <a:schemeClr val="tx1">
                    <a:lumMod val="75000"/>
                    <a:lumOff val="25000"/>
                  </a:schemeClr>
                </a:solidFill>
                <a:latin typeface="Agency FB" panose="020B0503020202020204" pitchFamily="34" charset="0"/>
              </a:rPr>
              <a:t>Patrimônio Líquido</a:t>
            </a:r>
          </a:p>
        </p:txBody>
      </p:sp>
      <p:sp>
        <p:nvSpPr>
          <p:cNvPr id="166" name="Google Shape;974;p27">
            <a:extLst>
              <a:ext uri="{FF2B5EF4-FFF2-40B4-BE49-F238E27FC236}">
                <a16:creationId xmlns:a16="http://schemas.microsoft.com/office/drawing/2014/main" id="{234F2508-26A2-4D45-AEBA-02096DBB3A42}"/>
              </a:ext>
            </a:extLst>
          </p:cNvPr>
          <p:cNvSpPr txBox="1"/>
          <p:nvPr/>
        </p:nvSpPr>
        <p:spPr>
          <a:xfrm>
            <a:off x="1897380" y="4918508"/>
            <a:ext cx="1964581" cy="43073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latin typeface="Fira Sans Extra Condensed"/>
                <a:ea typeface="Fira Sans Extra Condensed"/>
                <a:cs typeface="Fira Sans Extra Condensed"/>
                <a:sym typeface="Fira Sans Extra Condensed"/>
              </a:rPr>
              <a:t>R$ 8.377.132,00</a:t>
            </a:r>
            <a:endParaRPr sz="2000" b="1" dirty="0">
              <a:latin typeface="Fira Sans Extra Condensed"/>
              <a:ea typeface="Fira Sans Extra Condensed"/>
              <a:cs typeface="Fira Sans Extra Condensed"/>
              <a:sym typeface="Fira Sans Extra Condensed"/>
            </a:endParaRPr>
          </a:p>
        </p:txBody>
      </p:sp>
      <p:grpSp>
        <p:nvGrpSpPr>
          <p:cNvPr id="92" name="Ribbon A">
            <a:extLst>
              <a:ext uri="{FF2B5EF4-FFF2-40B4-BE49-F238E27FC236}">
                <a16:creationId xmlns:a16="http://schemas.microsoft.com/office/drawing/2014/main" id="{389C29D5-AC44-4A97-9F3E-9F501BEA9D61}"/>
              </a:ext>
            </a:extLst>
          </p:cNvPr>
          <p:cNvGrpSpPr/>
          <p:nvPr/>
        </p:nvGrpSpPr>
        <p:grpSpPr>
          <a:xfrm>
            <a:off x="274852" y="3336764"/>
            <a:ext cx="3984076" cy="3191170"/>
            <a:chOff x="607141" y="5609294"/>
            <a:chExt cx="6124993" cy="4682991"/>
          </a:xfrm>
        </p:grpSpPr>
        <p:sp>
          <p:nvSpPr>
            <p:cNvPr id="93" name="Back shape">
              <a:extLst>
                <a:ext uri="{FF2B5EF4-FFF2-40B4-BE49-F238E27FC236}">
                  <a16:creationId xmlns:a16="http://schemas.microsoft.com/office/drawing/2014/main" id="{2D94B4BE-69AC-4D09-84FF-573E5542AF9D}"/>
                </a:ext>
              </a:extLst>
            </p:cNvPr>
            <p:cNvSpPr/>
            <p:nvPr/>
          </p:nvSpPr>
          <p:spPr>
            <a:xfrm>
              <a:off x="607141" y="5609298"/>
              <a:ext cx="2477320" cy="4680877"/>
            </a:xfrm>
            <a:custGeom>
              <a:avLst/>
              <a:gdLst/>
              <a:ahLst/>
              <a:cxnLst/>
              <a:rect l="0" t="0" r="0" b="0"/>
              <a:pathLst>
                <a:path w="3302520" h="6239243">
                  <a:moveTo>
                    <a:pt x="0" y="6239243"/>
                  </a:moveTo>
                  <a:lnTo>
                    <a:pt x="3302520" y="6239243"/>
                  </a:lnTo>
                  <a:lnTo>
                    <a:pt x="1651254" y="0"/>
                  </a:lnTo>
                  <a:close/>
                </a:path>
              </a:pathLst>
            </a:custGeom>
            <a:gradFill flip="none" rotWithShape="1">
              <a:gsLst>
                <a:gs pos="0">
                  <a:schemeClr val="accent4">
                    <a:lumMod val="50000"/>
                  </a:schemeClr>
                </a:gs>
                <a:gs pos="100000">
                  <a:schemeClr val="accent4">
                    <a:lumMod val="75000"/>
                  </a:schemeClr>
                </a:gs>
              </a:gsLst>
              <a:lin ang="5400000" scaled="1"/>
              <a:tileRect/>
            </a:gradFill>
            <a:ln w="12700" cap="flat" cmpd="sng">
              <a:noFill/>
              <a:prstDash val="solid"/>
              <a:miter lim="800000"/>
            </a:ln>
          </p:spPr>
          <p:txBody>
            <a:bodyPr anchor="ctr">
              <a:spAutoFit/>
            </a:bodyPr>
            <a:lstStyle/>
            <a:p>
              <a:pPr algn="ctr" defTabSz="457135"/>
              <a:endParaRPr lang="en-US" sz="933">
                <a:solidFill>
                  <a:srgbClr val="172144"/>
                </a:solidFill>
                <a:latin typeface="Lato"/>
              </a:endParaRPr>
            </a:p>
          </p:txBody>
        </p:sp>
        <p:pic>
          <p:nvPicPr>
            <p:cNvPr id="94" name="Shadow" descr="D:\andrew\Работа\Андрей\00_Presentations\05_WoW2\00_Drafts_P1\3849-4.png">
              <a:extLst>
                <a:ext uri="{FF2B5EF4-FFF2-40B4-BE49-F238E27FC236}">
                  <a16:creationId xmlns:a16="http://schemas.microsoft.com/office/drawing/2014/main" id="{26B98845-451A-4AA7-846B-488811B26A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021" y="5609302"/>
              <a:ext cx="2437632" cy="4682983"/>
            </a:xfrm>
            <a:prstGeom prst="rect">
              <a:avLst/>
            </a:prstGeom>
            <a:noFill/>
            <a:extLst>
              <a:ext uri="{909E8E84-426E-40DD-AFC4-6F175D3DCCD1}">
                <a14:hiddenFill xmlns:a14="http://schemas.microsoft.com/office/drawing/2010/main">
                  <a:solidFill>
                    <a:srgbClr val="FFFFFF"/>
                  </a:solidFill>
                </a14:hiddenFill>
              </a:ext>
            </a:extLst>
          </p:spPr>
        </p:pic>
        <p:sp>
          <p:nvSpPr>
            <p:cNvPr id="95" name="Ribbon">
              <a:extLst>
                <a:ext uri="{FF2B5EF4-FFF2-40B4-BE49-F238E27FC236}">
                  <a16:creationId xmlns:a16="http://schemas.microsoft.com/office/drawing/2014/main" id="{9F34DBBC-4D07-453E-BA9C-36C7B7A7E016}"/>
                </a:ext>
              </a:extLst>
            </p:cNvPr>
            <p:cNvSpPr/>
            <p:nvPr/>
          </p:nvSpPr>
          <p:spPr>
            <a:xfrm>
              <a:off x="1845799" y="5609294"/>
              <a:ext cx="4886335" cy="4680877"/>
            </a:xfrm>
            <a:custGeom>
              <a:avLst/>
              <a:gdLst/>
              <a:ahLst/>
              <a:cxnLst/>
              <a:rect l="0" t="0" r="0" b="0"/>
              <a:pathLst>
                <a:path w="6513982" h="6239243">
                  <a:moveTo>
                    <a:pt x="0" y="0"/>
                  </a:moveTo>
                  <a:lnTo>
                    <a:pt x="1651266" y="6239243"/>
                  </a:lnTo>
                  <a:lnTo>
                    <a:pt x="6513982" y="6239243"/>
                  </a:lnTo>
                  <a:lnTo>
                    <a:pt x="4862715" y="0"/>
                  </a:lnTo>
                  <a:close/>
                </a:path>
              </a:pathLst>
            </a:custGeom>
            <a:solidFill>
              <a:schemeClr val="accent4"/>
            </a:solidFill>
            <a:ln w="12700" cap="flat" cmpd="sng">
              <a:noFill/>
              <a:prstDash val="solid"/>
              <a:miter lim="800000"/>
            </a:ln>
          </p:spPr>
          <p:txBody>
            <a:bodyPr anchor="ctr">
              <a:spAutoFit/>
            </a:bodyPr>
            <a:lstStyle/>
            <a:p>
              <a:pPr algn="ctr" defTabSz="457135"/>
              <a:endParaRPr lang="en-US" sz="933" dirty="0">
                <a:solidFill>
                  <a:srgbClr val="172144"/>
                </a:solidFill>
                <a:latin typeface="Lato"/>
              </a:endParaRPr>
            </a:p>
          </p:txBody>
        </p:sp>
        <p:sp>
          <p:nvSpPr>
            <p:cNvPr id="96" name="Thickness">
              <a:extLst>
                <a:ext uri="{FF2B5EF4-FFF2-40B4-BE49-F238E27FC236}">
                  <a16:creationId xmlns:a16="http://schemas.microsoft.com/office/drawing/2014/main" id="{597E4CDA-3D57-4D47-8072-2824E9E3F664}"/>
                </a:ext>
              </a:extLst>
            </p:cNvPr>
            <p:cNvSpPr/>
            <p:nvPr/>
          </p:nvSpPr>
          <p:spPr>
            <a:xfrm>
              <a:off x="1845799" y="5609294"/>
              <a:ext cx="1267255" cy="4680877"/>
            </a:xfrm>
            <a:custGeom>
              <a:avLst/>
              <a:gdLst/>
              <a:ahLst/>
              <a:cxnLst/>
              <a:rect l="0" t="0" r="0" b="0"/>
              <a:pathLst>
                <a:path w="1689379" h="6239243">
                  <a:moveTo>
                    <a:pt x="0" y="0"/>
                  </a:moveTo>
                  <a:lnTo>
                    <a:pt x="1651266" y="6239243"/>
                  </a:lnTo>
                  <a:lnTo>
                    <a:pt x="1689379" y="6239243"/>
                  </a:lnTo>
                  <a:lnTo>
                    <a:pt x="38112" y="0"/>
                  </a:lnTo>
                  <a:close/>
                </a:path>
              </a:pathLst>
            </a:custGeom>
            <a:gradFill flip="none" rotWithShape="1">
              <a:gsLst>
                <a:gs pos="40000">
                  <a:schemeClr val="accent4">
                    <a:lumMod val="60000"/>
                    <a:lumOff val="40000"/>
                  </a:schemeClr>
                </a:gs>
                <a:gs pos="100000">
                  <a:schemeClr val="accent4">
                    <a:lumMod val="60000"/>
                    <a:lumOff val="40000"/>
                    <a:alpha val="0"/>
                  </a:schemeClr>
                </a:gs>
              </a:gsLst>
              <a:lin ang="16200000" scaled="1"/>
              <a:tileRect/>
            </a:gradFill>
            <a:ln w="12700" cap="flat" cmpd="sng">
              <a:noFill/>
              <a:prstDash val="solid"/>
              <a:miter lim="800000"/>
            </a:ln>
          </p:spPr>
          <p:txBody>
            <a:bodyPr anchor="ctr">
              <a:spAutoFit/>
            </a:bodyPr>
            <a:lstStyle/>
            <a:p>
              <a:pPr algn="ctr" defTabSz="457135"/>
              <a:endParaRPr lang="en-US" sz="933">
                <a:solidFill>
                  <a:srgbClr val="172144"/>
                </a:solidFill>
                <a:latin typeface="Lato"/>
              </a:endParaRPr>
            </a:p>
          </p:txBody>
        </p:sp>
      </p:grpSp>
      <p:grpSp>
        <p:nvGrpSpPr>
          <p:cNvPr id="104" name="Ribbon B">
            <a:extLst>
              <a:ext uri="{FF2B5EF4-FFF2-40B4-BE49-F238E27FC236}">
                <a16:creationId xmlns:a16="http://schemas.microsoft.com/office/drawing/2014/main" id="{7D1DD2D9-2537-4A00-ABE9-944DD1748242}"/>
              </a:ext>
            </a:extLst>
          </p:cNvPr>
          <p:cNvGrpSpPr/>
          <p:nvPr/>
        </p:nvGrpSpPr>
        <p:grpSpPr>
          <a:xfrm>
            <a:off x="2278013" y="2685907"/>
            <a:ext cx="4361163" cy="3848066"/>
            <a:chOff x="3836026" y="4675832"/>
            <a:chExt cx="6543763" cy="5614343"/>
          </a:xfrm>
        </p:grpSpPr>
        <p:sp>
          <p:nvSpPr>
            <p:cNvPr id="105" name="Ribbon">
              <a:extLst>
                <a:ext uri="{FF2B5EF4-FFF2-40B4-BE49-F238E27FC236}">
                  <a16:creationId xmlns:a16="http://schemas.microsoft.com/office/drawing/2014/main" id="{7095699A-BC97-4A38-824B-FEAED5201E41}"/>
                </a:ext>
              </a:extLst>
            </p:cNvPr>
            <p:cNvSpPr/>
            <p:nvPr/>
          </p:nvSpPr>
          <p:spPr>
            <a:xfrm>
              <a:off x="5246732" y="4676884"/>
              <a:ext cx="5133056" cy="5613291"/>
            </a:xfrm>
            <a:custGeom>
              <a:avLst/>
              <a:gdLst/>
              <a:ahLst/>
              <a:cxnLst/>
              <a:rect l="0" t="0" r="0" b="0"/>
              <a:pathLst>
                <a:path w="6842887" h="7482078">
                  <a:moveTo>
                    <a:pt x="0" y="0"/>
                  </a:moveTo>
                  <a:lnTo>
                    <a:pt x="1980196" y="7482078"/>
                  </a:lnTo>
                  <a:lnTo>
                    <a:pt x="6842887" y="7482078"/>
                  </a:lnTo>
                  <a:lnTo>
                    <a:pt x="4862703" y="0"/>
                  </a:lnTo>
                  <a:close/>
                </a:path>
              </a:pathLst>
            </a:custGeom>
            <a:solidFill>
              <a:schemeClr val="accent6">
                <a:lumMod val="75000"/>
              </a:schemeClr>
            </a:solidFill>
            <a:ln w="12700" cap="flat" cmpd="sng">
              <a:noFill/>
              <a:prstDash val="solid"/>
              <a:miter lim="800000"/>
            </a:ln>
          </p:spPr>
          <p:txBody>
            <a:bodyPr anchor="ctr">
              <a:spAutoFit/>
            </a:bodyPr>
            <a:lstStyle/>
            <a:p>
              <a:pPr algn="ctr" defTabSz="457135"/>
              <a:endParaRPr lang="en-US" sz="933" dirty="0">
                <a:solidFill>
                  <a:srgbClr val="172144"/>
                </a:solidFill>
                <a:latin typeface="Lato"/>
              </a:endParaRPr>
            </a:p>
          </p:txBody>
        </p:sp>
        <p:sp>
          <p:nvSpPr>
            <p:cNvPr id="106" name="Back shape">
              <a:extLst>
                <a:ext uri="{FF2B5EF4-FFF2-40B4-BE49-F238E27FC236}">
                  <a16:creationId xmlns:a16="http://schemas.microsoft.com/office/drawing/2014/main" id="{F815C250-7C41-4EA4-9262-130F97B5007B}"/>
                </a:ext>
              </a:extLst>
            </p:cNvPr>
            <p:cNvSpPr/>
            <p:nvPr/>
          </p:nvSpPr>
          <p:spPr>
            <a:xfrm>
              <a:off x="4999999" y="4676889"/>
              <a:ext cx="493462" cy="932404"/>
            </a:xfrm>
            <a:custGeom>
              <a:avLst/>
              <a:gdLst/>
              <a:ahLst/>
              <a:cxnLst/>
              <a:rect l="0" t="0" r="0" b="0"/>
              <a:pathLst>
                <a:path w="657834" h="1242822">
                  <a:moveTo>
                    <a:pt x="328917" y="0"/>
                  </a:moveTo>
                  <a:lnTo>
                    <a:pt x="0" y="1242822"/>
                  </a:lnTo>
                  <a:lnTo>
                    <a:pt x="657834" y="1242822"/>
                  </a:lnTo>
                  <a:close/>
                </a:path>
              </a:pathLst>
            </a:custGeom>
            <a:gradFill>
              <a:gsLst>
                <a:gs pos="0">
                  <a:schemeClr val="accent3">
                    <a:lumMod val="50000"/>
                  </a:schemeClr>
                </a:gs>
                <a:gs pos="100000">
                  <a:schemeClr val="accent3">
                    <a:lumMod val="75000"/>
                  </a:schemeClr>
                </a:gs>
              </a:gsLst>
              <a:lin ang="16200000" scaled="1"/>
            </a:gradFill>
            <a:ln w="12700" cap="flat" cmpd="sng">
              <a:noFill/>
              <a:prstDash val="solid"/>
              <a:miter lim="800000"/>
            </a:ln>
          </p:spPr>
          <p:txBody>
            <a:bodyPr anchor="ctr">
              <a:spAutoFit/>
            </a:bodyPr>
            <a:lstStyle/>
            <a:p>
              <a:pPr algn="ctr" defTabSz="457135"/>
              <a:endParaRPr lang="en-US" sz="933">
                <a:solidFill>
                  <a:srgbClr val="172144"/>
                </a:solidFill>
                <a:latin typeface="Lato"/>
              </a:endParaRPr>
            </a:p>
          </p:txBody>
        </p:sp>
        <p:pic>
          <p:nvPicPr>
            <p:cNvPr id="107" name="Shadow" descr="D:\andrew\Работа\Андрей\00_Presentations\05_WoW2\00_Drafts_P1\3849-3.png">
              <a:extLst>
                <a:ext uri="{FF2B5EF4-FFF2-40B4-BE49-F238E27FC236}">
                  <a16:creationId xmlns:a16="http://schemas.microsoft.com/office/drawing/2014/main" id="{7F277492-D5E6-488C-B2A0-C787DDEE06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026" y="4675832"/>
              <a:ext cx="2924683" cy="5614338"/>
            </a:xfrm>
            <a:prstGeom prst="rect">
              <a:avLst/>
            </a:prstGeom>
            <a:noFill/>
            <a:extLst>
              <a:ext uri="{909E8E84-426E-40DD-AFC4-6F175D3DCCD1}">
                <a14:hiddenFill xmlns:a14="http://schemas.microsoft.com/office/drawing/2010/main">
                  <a:solidFill>
                    <a:srgbClr val="FFFFFF"/>
                  </a:solidFill>
                </a14:hiddenFill>
              </a:ext>
            </a:extLst>
          </p:spPr>
        </p:pic>
        <p:sp>
          <p:nvSpPr>
            <p:cNvPr id="108" name="Thickness">
              <a:extLst>
                <a:ext uri="{FF2B5EF4-FFF2-40B4-BE49-F238E27FC236}">
                  <a16:creationId xmlns:a16="http://schemas.microsoft.com/office/drawing/2014/main" id="{1685D676-F288-42C4-847C-6499A91E28A9}"/>
                </a:ext>
              </a:extLst>
            </p:cNvPr>
            <p:cNvSpPr/>
            <p:nvPr/>
          </p:nvSpPr>
          <p:spPr>
            <a:xfrm>
              <a:off x="5246732" y="4676884"/>
              <a:ext cx="1513976" cy="5613291"/>
            </a:xfrm>
            <a:custGeom>
              <a:avLst/>
              <a:gdLst/>
              <a:ahLst/>
              <a:cxnLst/>
              <a:rect l="0" t="0" r="0" b="0"/>
              <a:pathLst>
                <a:path w="2018283" h="7482078">
                  <a:moveTo>
                    <a:pt x="0" y="0"/>
                  </a:moveTo>
                  <a:lnTo>
                    <a:pt x="1980196" y="7482078"/>
                  </a:lnTo>
                  <a:lnTo>
                    <a:pt x="2018283" y="7482078"/>
                  </a:lnTo>
                  <a:lnTo>
                    <a:pt x="38100" y="0"/>
                  </a:lnTo>
                  <a:close/>
                </a:path>
              </a:pathLst>
            </a:custGeom>
            <a:gradFill flip="none" rotWithShape="1">
              <a:gsLst>
                <a:gs pos="40000">
                  <a:schemeClr val="accent3">
                    <a:lumMod val="60000"/>
                    <a:lumOff val="40000"/>
                  </a:schemeClr>
                </a:gs>
                <a:gs pos="100000">
                  <a:schemeClr val="accent3">
                    <a:lumMod val="60000"/>
                    <a:lumOff val="40000"/>
                    <a:alpha val="0"/>
                  </a:schemeClr>
                </a:gs>
              </a:gsLst>
              <a:lin ang="16200000" scaled="1"/>
              <a:tileRect/>
            </a:gradFill>
            <a:ln w="12700" cap="flat" cmpd="sng">
              <a:noFill/>
              <a:prstDash val="solid"/>
              <a:miter lim="800000"/>
            </a:ln>
          </p:spPr>
          <p:txBody>
            <a:bodyPr anchor="ctr">
              <a:spAutoFit/>
            </a:bodyPr>
            <a:lstStyle/>
            <a:p>
              <a:pPr algn="ctr" defTabSz="457135"/>
              <a:endParaRPr lang="en-US" sz="933">
                <a:solidFill>
                  <a:srgbClr val="172144"/>
                </a:solidFill>
                <a:latin typeface="Lato"/>
              </a:endParaRPr>
            </a:p>
          </p:txBody>
        </p:sp>
      </p:grpSp>
      <p:grpSp>
        <p:nvGrpSpPr>
          <p:cNvPr id="109" name="Ribbon C">
            <a:extLst>
              <a:ext uri="{FF2B5EF4-FFF2-40B4-BE49-F238E27FC236}">
                <a16:creationId xmlns:a16="http://schemas.microsoft.com/office/drawing/2014/main" id="{A4C61BEF-07BE-4E74-803F-0741717AAFAA}"/>
              </a:ext>
            </a:extLst>
          </p:cNvPr>
          <p:cNvGrpSpPr/>
          <p:nvPr/>
        </p:nvGrpSpPr>
        <p:grpSpPr>
          <a:xfrm>
            <a:off x="4505229" y="2110119"/>
            <a:ext cx="2142082" cy="4426245"/>
            <a:chOff x="7210985" y="3744480"/>
            <a:chExt cx="3214115" cy="6641417"/>
          </a:xfrm>
        </p:grpSpPr>
        <p:sp>
          <p:nvSpPr>
            <p:cNvPr id="110" name="Back shape">
              <a:extLst>
                <a:ext uri="{FF2B5EF4-FFF2-40B4-BE49-F238E27FC236}">
                  <a16:creationId xmlns:a16="http://schemas.microsoft.com/office/drawing/2014/main" id="{ED4A23F4-D285-4E3F-8375-D71D9F5F922D}"/>
                </a:ext>
              </a:extLst>
            </p:cNvPr>
            <p:cNvSpPr/>
            <p:nvPr/>
          </p:nvSpPr>
          <p:spPr>
            <a:xfrm>
              <a:off x="8400926" y="3744480"/>
              <a:ext cx="493462" cy="932404"/>
            </a:xfrm>
            <a:custGeom>
              <a:avLst/>
              <a:gdLst/>
              <a:ahLst/>
              <a:cxnLst/>
              <a:rect l="0" t="0" r="0" b="0"/>
              <a:pathLst>
                <a:path w="657834" h="1242822">
                  <a:moveTo>
                    <a:pt x="328917" y="0"/>
                  </a:moveTo>
                  <a:lnTo>
                    <a:pt x="0" y="1242822"/>
                  </a:lnTo>
                  <a:lnTo>
                    <a:pt x="657834" y="1242822"/>
                  </a:lnTo>
                  <a:close/>
                </a:path>
              </a:pathLst>
            </a:custGeom>
            <a:gradFill>
              <a:gsLst>
                <a:gs pos="0">
                  <a:schemeClr val="accent2">
                    <a:lumMod val="50000"/>
                  </a:schemeClr>
                </a:gs>
                <a:gs pos="100000">
                  <a:schemeClr val="accent2">
                    <a:lumMod val="75000"/>
                  </a:schemeClr>
                </a:gs>
              </a:gsLst>
              <a:lin ang="16200000" scaled="1"/>
            </a:gradFill>
            <a:ln w="12700" cap="flat" cmpd="sng">
              <a:noFill/>
              <a:prstDash val="solid"/>
              <a:miter lim="800000"/>
            </a:ln>
          </p:spPr>
          <p:txBody>
            <a:bodyPr anchor="ctr">
              <a:spAutoFit/>
            </a:bodyPr>
            <a:lstStyle/>
            <a:p>
              <a:pPr algn="ctr" defTabSz="457135"/>
              <a:endParaRPr lang="en-US" sz="933">
                <a:solidFill>
                  <a:srgbClr val="172144"/>
                </a:solidFill>
                <a:latin typeface="Lato"/>
              </a:endParaRPr>
            </a:p>
          </p:txBody>
        </p:sp>
        <p:pic>
          <p:nvPicPr>
            <p:cNvPr id="111" name="Shadow" descr="D:\andrew\Работа\Андрей\00_Presentations\05_WoW2\00_Drafts_P1\3849-2.png">
              <a:extLst>
                <a:ext uri="{FF2B5EF4-FFF2-40B4-BE49-F238E27FC236}">
                  <a16:creationId xmlns:a16="http://schemas.microsoft.com/office/drawing/2014/main" id="{7BF97860-C2C4-40D7-8C48-7D89870557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0985" y="3745392"/>
              <a:ext cx="3214115" cy="6640505"/>
            </a:xfrm>
            <a:prstGeom prst="rect">
              <a:avLst/>
            </a:prstGeom>
            <a:noFill/>
            <a:extLst>
              <a:ext uri="{909E8E84-426E-40DD-AFC4-6F175D3DCCD1}">
                <a14:hiddenFill xmlns:a14="http://schemas.microsoft.com/office/drawing/2010/main">
                  <a:solidFill>
                    <a:srgbClr val="FFFFFF"/>
                  </a:solidFill>
                </a14:hiddenFill>
              </a:ext>
            </a:extLst>
          </p:spPr>
        </p:pic>
        <p:sp>
          <p:nvSpPr>
            <p:cNvPr id="113" name="Thickness">
              <a:extLst>
                <a:ext uri="{FF2B5EF4-FFF2-40B4-BE49-F238E27FC236}">
                  <a16:creationId xmlns:a16="http://schemas.microsoft.com/office/drawing/2014/main" id="{51AD9086-9B87-47EF-BD47-79B65FB605F0}"/>
                </a:ext>
              </a:extLst>
            </p:cNvPr>
            <p:cNvSpPr/>
            <p:nvPr/>
          </p:nvSpPr>
          <p:spPr>
            <a:xfrm>
              <a:off x="8647654" y="3744480"/>
              <a:ext cx="1760716" cy="6545695"/>
            </a:xfrm>
            <a:custGeom>
              <a:avLst/>
              <a:gdLst/>
              <a:ahLst/>
              <a:cxnLst/>
              <a:rect l="0" t="0" r="0" b="0"/>
              <a:pathLst>
                <a:path w="2347213" h="8724900">
                  <a:moveTo>
                    <a:pt x="2309113" y="8724900"/>
                  </a:moveTo>
                  <a:lnTo>
                    <a:pt x="2347213" y="8724900"/>
                  </a:lnTo>
                  <a:lnTo>
                    <a:pt x="45554" y="28117"/>
                  </a:lnTo>
                  <a:lnTo>
                    <a:pt x="0" y="0"/>
                  </a:lnTo>
                  <a:close/>
                </a:path>
              </a:pathLst>
            </a:custGeom>
            <a:gradFill flip="none" rotWithShape="1">
              <a:gsLst>
                <a:gs pos="40000">
                  <a:schemeClr val="accent2">
                    <a:lumMod val="60000"/>
                    <a:lumOff val="40000"/>
                  </a:schemeClr>
                </a:gs>
                <a:gs pos="100000">
                  <a:schemeClr val="accent2">
                    <a:lumMod val="60000"/>
                    <a:lumOff val="40000"/>
                    <a:alpha val="0"/>
                  </a:schemeClr>
                </a:gs>
              </a:gsLst>
              <a:lin ang="16200000" scaled="1"/>
              <a:tileRect/>
            </a:gradFill>
            <a:ln w="12700" cap="flat" cmpd="sng">
              <a:noFill/>
              <a:prstDash val="solid"/>
              <a:miter lim="800000"/>
            </a:ln>
          </p:spPr>
          <p:txBody>
            <a:bodyPr anchor="ctr">
              <a:spAutoFit/>
            </a:bodyPr>
            <a:lstStyle/>
            <a:p>
              <a:pPr algn="ctr" defTabSz="457135"/>
              <a:endParaRPr lang="en-US" sz="933">
                <a:solidFill>
                  <a:srgbClr val="172144"/>
                </a:solidFill>
                <a:latin typeface="Lato"/>
              </a:endParaRPr>
            </a:p>
          </p:txBody>
        </p:sp>
      </p:grpSp>
      <p:grpSp>
        <p:nvGrpSpPr>
          <p:cNvPr id="114" name="Ribbon D">
            <a:extLst>
              <a:ext uri="{FF2B5EF4-FFF2-40B4-BE49-F238E27FC236}">
                <a16:creationId xmlns:a16="http://schemas.microsoft.com/office/drawing/2014/main" id="{0081E459-1252-4A4C-844E-02F2B3CAA8C9}"/>
              </a:ext>
            </a:extLst>
          </p:cNvPr>
          <p:cNvGrpSpPr/>
          <p:nvPr/>
        </p:nvGrpSpPr>
        <p:grpSpPr>
          <a:xfrm>
            <a:off x="6807985" y="1562311"/>
            <a:ext cx="4704952" cy="4985267"/>
            <a:chOff x="10615509" y="2812072"/>
            <a:chExt cx="7059607" cy="7480208"/>
          </a:xfrm>
        </p:grpSpPr>
        <p:pic>
          <p:nvPicPr>
            <p:cNvPr id="116" name="Shadow" descr="D:\andrew\Работа\Андрей\00_Presentations\05_WoW2\00_Drafts_P1\3849-1.png">
              <a:extLst>
                <a:ext uri="{FF2B5EF4-FFF2-40B4-BE49-F238E27FC236}">
                  <a16:creationId xmlns:a16="http://schemas.microsoft.com/office/drawing/2014/main" id="{73851EFB-FA33-40D1-980F-A327E7F0AE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15509" y="2812846"/>
              <a:ext cx="3417687" cy="7479434"/>
            </a:xfrm>
            <a:prstGeom prst="rect">
              <a:avLst/>
            </a:prstGeom>
            <a:noFill/>
            <a:extLst>
              <a:ext uri="{909E8E84-426E-40DD-AFC4-6F175D3DCCD1}">
                <a14:hiddenFill xmlns:a14="http://schemas.microsoft.com/office/drawing/2010/main">
                  <a:solidFill>
                    <a:srgbClr val="FFFFFF"/>
                  </a:solidFill>
                </a14:hiddenFill>
              </a:ext>
            </a:extLst>
          </p:spPr>
        </p:pic>
        <p:sp>
          <p:nvSpPr>
            <p:cNvPr id="117" name="Back shape">
              <a:extLst>
                <a:ext uri="{FF2B5EF4-FFF2-40B4-BE49-F238E27FC236}">
                  <a16:creationId xmlns:a16="http://schemas.microsoft.com/office/drawing/2014/main" id="{188CC1F7-DF19-4D37-9964-79AD32F08275}"/>
                </a:ext>
              </a:extLst>
            </p:cNvPr>
            <p:cNvSpPr/>
            <p:nvPr/>
          </p:nvSpPr>
          <p:spPr>
            <a:xfrm>
              <a:off x="11801853" y="2812072"/>
              <a:ext cx="493462" cy="932404"/>
            </a:xfrm>
            <a:custGeom>
              <a:avLst/>
              <a:gdLst/>
              <a:ahLst/>
              <a:cxnLst/>
              <a:rect l="0" t="0" r="0" b="0"/>
              <a:pathLst>
                <a:path w="657834" h="1242822">
                  <a:moveTo>
                    <a:pt x="328917" y="0"/>
                  </a:moveTo>
                  <a:lnTo>
                    <a:pt x="0" y="1242822"/>
                  </a:lnTo>
                  <a:lnTo>
                    <a:pt x="657834" y="1242822"/>
                  </a:lnTo>
                  <a:close/>
                </a:path>
              </a:pathLst>
            </a:custGeom>
            <a:gradFill flip="none" rotWithShape="1">
              <a:gsLst>
                <a:gs pos="0">
                  <a:schemeClr val="accent1">
                    <a:lumMod val="50000"/>
                  </a:schemeClr>
                </a:gs>
                <a:gs pos="100000">
                  <a:schemeClr val="accent1">
                    <a:lumMod val="75000"/>
                  </a:schemeClr>
                </a:gs>
              </a:gsLst>
              <a:lin ang="16200000" scaled="1"/>
              <a:tileRect/>
            </a:gradFill>
            <a:ln w="12700" cap="flat" cmpd="sng">
              <a:noFill/>
              <a:prstDash val="solid"/>
              <a:miter lim="800000"/>
            </a:ln>
          </p:spPr>
          <p:txBody>
            <a:bodyPr anchor="ctr">
              <a:spAutoFit/>
            </a:bodyPr>
            <a:lstStyle/>
            <a:p>
              <a:pPr algn="ctr" defTabSz="457135"/>
              <a:endParaRPr lang="en-US" sz="933">
                <a:solidFill>
                  <a:srgbClr val="172144"/>
                </a:solidFill>
                <a:latin typeface="Lato"/>
              </a:endParaRPr>
            </a:p>
          </p:txBody>
        </p:sp>
        <p:sp>
          <p:nvSpPr>
            <p:cNvPr id="124" name="Ribbon">
              <a:extLst>
                <a:ext uri="{FF2B5EF4-FFF2-40B4-BE49-F238E27FC236}">
                  <a16:creationId xmlns:a16="http://schemas.microsoft.com/office/drawing/2014/main" id="{738DD47D-02A8-435B-9A4F-72C453792661}"/>
                </a:ext>
              </a:extLst>
            </p:cNvPr>
            <p:cNvSpPr/>
            <p:nvPr/>
          </p:nvSpPr>
          <p:spPr>
            <a:xfrm>
              <a:off x="12048579" y="2812073"/>
              <a:ext cx="5626537" cy="7478099"/>
            </a:xfrm>
            <a:custGeom>
              <a:avLst/>
              <a:gdLst/>
              <a:ahLst/>
              <a:cxnLst/>
              <a:rect l="0" t="0" r="0" b="0"/>
              <a:pathLst>
                <a:path w="7500746" h="9967721">
                  <a:moveTo>
                    <a:pt x="0" y="0"/>
                  </a:moveTo>
                  <a:lnTo>
                    <a:pt x="2638044" y="9967721"/>
                  </a:lnTo>
                  <a:lnTo>
                    <a:pt x="7500746" y="9967721"/>
                  </a:lnTo>
                  <a:lnTo>
                    <a:pt x="4862715" y="0"/>
                  </a:lnTo>
                  <a:close/>
                </a:path>
              </a:pathLst>
            </a:custGeom>
            <a:solidFill>
              <a:schemeClr val="accent1"/>
            </a:solidFill>
            <a:ln w="12700" cap="flat" cmpd="sng">
              <a:noFill/>
              <a:prstDash val="solid"/>
              <a:miter lim="800000"/>
            </a:ln>
          </p:spPr>
          <p:txBody>
            <a:bodyPr anchor="ctr">
              <a:spAutoFit/>
            </a:bodyPr>
            <a:lstStyle/>
            <a:p>
              <a:pPr algn="ctr" defTabSz="457135"/>
              <a:endParaRPr lang="en-US" sz="933">
                <a:solidFill>
                  <a:srgbClr val="172144"/>
                </a:solidFill>
                <a:latin typeface="Lato"/>
              </a:endParaRPr>
            </a:p>
          </p:txBody>
        </p:sp>
        <p:sp>
          <p:nvSpPr>
            <p:cNvPr id="125" name="Thickness">
              <a:extLst>
                <a:ext uri="{FF2B5EF4-FFF2-40B4-BE49-F238E27FC236}">
                  <a16:creationId xmlns:a16="http://schemas.microsoft.com/office/drawing/2014/main" id="{C712DB7F-EA11-4D7F-AED5-EAD7A6F76A80}"/>
                </a:ext>
              </a:extLst>
            </p:cNvPr>
            <p:cNvSpPr/>
            <p:nvPr/>
          </p:nvSpPr>
          <p:spPr>
            <a:xfrm>
              <a:off x="12048579" y="2812073"/>
              <a:ext cx="2007456" cy="7478099"/>
            </a:xfrm>
            <a:custGeom>
              <a:avLst/>
              <a:gdLst/>
              <a:ahLst/>
              <a:cxnLst/>
              <a:rect l="0" t="0" r="0" b="0"/>
              <a:pathLst>
                <a:path w="2676144" h="9967721">
                  <a:moveTo>
                    <a:pt x="0" y="0"/>
                  </a:moveTo>
                  <a:lnTo>
                    <a:pt x="2638044" y="9967721"/>
                  </a:lnTo>
                  <a:lnTo>
                    <a:pt x="2676144" y="9967721"/>
                  </a:lnTo>
                  <a:lnTo>
                    <a:pt x="38112" y="0"/>
                  </a:lnTo>
                  <a:close/>
                </a:path>
              </a:pathLst>
            </a:custGeom>
            <a:gradFill flip="none" rotWithShape="1">
              <a:gsLst>
                <a:gs pos="40000">
                  <a:schemeClr val="accent1">
                    <a:lumMod val="60000"/>
                    <a:lumOff val="40000"/>
                  </a:schemeClr>
                </a:gs>
                <a:gs pos="100000">
                  <a:schemeClr val="accent1">
                    <a:lumMod val="60000"/>
                    <a:lumOff val="40000"/>
                    <a:alpha val="0"/>
                  </a:schemeClr>
                </a:gs>
              </a:gsLst>
              <a:lin ang="16200000" scaled="1"/>
              <a:tileRect/>
            </a:gradFill>
            <a:ln w="12700" cap="flat" cmpd="sng">
              <a:noFill/>
              <a:prstDash val="solid"/>
              <a:miter lim="800000"/>
            </a:ln>
          </p:spPr>
          <p:txBody>
            <a:bodyPr anchor="ctr">
              <a:spAutoFit/>
            </a:bodyPr>
            <a:lstStyle/>
            <a:p>
              <a:pPr algn="ctr" defTabSz="457135"/>
              <a:endParaRPr lang="en-US" sz="933">
                <a:solidFill>
                  <a:srgbClr val="172144"/>
                </a:solidFill>
                <a:latin typeface="Lato"/>
              </a:endParaRPr>
            </a:p>
          </p:txBody>
        </p:sp>
      </p:grpSp>
      <p:sp>
        <p:nvSpPr>
          <p:cNvPr id="4" name="CaixaDeTexto 3">
            <a:extLst>
              <a:ext uri="{FF2B5EF4-FFF2-40B4-BE49-F238E27FC236}">
                <a16:creationId xmlns:a16="http://schemas.microsoft.com/office/drawing/2014/main" id="{F72D9229-B6B1-4B85-906C-F0234C369BFA}"/>
              </a:ext>
            </a:extLst>
          </p:cNvPr>
          <p:cNvSpPr txBox="1"/>
          <p:nvPr/>
        </p:nvSpPr>
        <p:spPr>
          <a:xfrm>
            <a:off x="1691640" y="2926080"/>
            <a:ext cx="652743" cy="369332"/>
          </a:xfrm>
          <a:prstGeom prst="rect">
            <a:avLst/>
          </a:prstGeom>
          <a:noFill/>
        </p:spPr>
        <p:txBody>
          <a:bodyPr wrap="none" rtlCol="0">
            <a:spAutoFit/>
          </a:bodyPr>
          <a:lstStyle/>
          <a:p>
            <a:r>
              <a:rPr lang="pt-BR" dirty="0"/>
              <a:t>2018</a:t>
            </a:r>
          </a:p>
        </p:txBody>
      </p:sp>
      <p:sp>
        <p:nvSpPr>
          <p:cNvPr id="129" name="CaixaDeTexto 128">
            <a:extLst>
              <a:ext uri="{FF2B5EF4-FFF2-40B4-BE49-F238E27FC236}">
                <a16:creationId xmlns:a16="http://schemas.microsoft.com/office/drawing/2014/main" id="{2BD09F3D-B2DF-4560-B6E9-A66358A81204}"/>
              </a:ext>
            </a:extLst>
          </p:cNvPr>
          <p:cNvSpPr txBox="1"/>
          <p:nvPr/>
        </p:nvSpPr>
        <p:spPr>
          <a:xfrm>
            <a:off x="6404610" y="1718310"/>
            <a:ext cx="652743" cy="369332"/>
          </a:xfrm>
          <a:prstGeom prst="rect">
            <a:avLst/>
          </a:prstGeom>
          <a:noFill/>
        </p:spPr>
        <p:txBody>
          <a:bodyPr wrap="none" rtlCol="0">
            <a:spAutoFit/>
          </a:bodyPr>
          <a:lstStyle/>
          <a:p>
            <a:r>
              <a:rPr lang="pt-BR" dirty="0"/>
              <a:t>2020</a:t>
            </a:r>
          </a:p>
        </p:txBody>
      </p:sp>
      <p:sp>
        <p:nvSpPr>
          <p:cNvPr id="130" name="CaixaDeTexto 129">
            <a:extLst>
              <a:ext uri="{FF2B5EF4-FFF2-40B4-BE49-F238E27FC236}">
                <a16:creationId xmlns:a16="http://schemas.microsoft.com/office/drawing/2014/main" id="{55250B4A-3030-4FE9-81A8-F91BD76EE0C2}"/>
              </a:ext>
            </a:extLst>
          </p:cNvPr>
          <p:cNvSpPr txBox="1"/>
          <p:nvPr/>
        </p:nvSpPr>
        <p:spPr>
          <a:xfrm>
            <a:off x="3882390" y="2316480"/>
            <a:ext cx="652743" cy="369332"/>
          </a:xfrm>
          <a:prstGeom prst="rect">
            <a:avLst/>
          </a:prstGeom>
          <a:noFill/>
        </p:spPr>
        <p:txBody>
          <a:bodyPr wrap="none" rtlCol="0">
            <a:spAutoFit/>
          </a:bodyPr>
          <a:lstStyle/>
          <a:p>
            <a:r>
              <a:rPr lang="pt-BR" dirty="0"/>
              <a:t>2019</a:t>
            </a:r>
          </a:p>
        </p:txBody>
      </p:sp>
      <p:sp>
        <p:nvSpPr>
          <p:cNvPr id="131" name="CaixaDeTexto 130">
            <a:extLst>
              <a:ext uri="{FF2B5EF4-FFF2-40B4-BE49-F238E27FC236}">
                <a16:creationId xmlns:a16="http://schemas.microsoft.com/office/drawing/2014/main" id="{76B39809-0BE1-4968-92CF-6A33FEEDD413}"/>
              </a:ext>
            </a:extLst>
          </p:cNvPr>
          <p:cNvSpPr txBox="1"/>
          <p:nvPr/>
        </p:nvSpPr>
        <p:spPr>
          <a:xfrm>
            <a:off x="8632839" y="1129709"/>
            <a:ext cx="652743" cy="369332"/>
          </a:xfrm>
          <a:prstGeom prst="rect">
            <a:avLst/>
          </a:prstGeom>
          <a:noFill/>
        </p:spPr>
        <p:txBody>
          <a:bodyPr wrap="none" rtlCol="0">
            <a:spAutoFit/>
          </a:bodyPr>
          <a:lstStyle/>
          <a:p>
            <a:r>
              <a:rPr lang="pt-BR" dirty="0"/>
              <a:t>2021</a:t>
            </a:r>
          </a:p>
        </p:txBody>
      </p:sp>
      <p:sp>
        <p:nvSpPr>
          <p:cNvPr id="132" name="CaixaDeTexto 131">
            <a:extLst>
              <a:ext uri="{FF2B5EF4-FFF2-40B4-BE49-F238E27FC236}">
                <a16:creationId xmlns:a16="http://schemas.microsoft.com/office/drawing/2014/main" id="{8C914D87-949B-4B7C-87DD-665FDC04BFB0}"/>
              </a:ext>
            </a:extLst>
          </p:cNvPr>
          <p:cNvSpPr txBox="1"/>
          <p:nvPr/>
        </p:nvSpPr>
        <p:spPr>
          <a:xfrm>
            <a:off x="1691640" y="4491990"/>
            <a:ext cx="1705916" cy="369332"/>
          </a:xfrm>
          <a:prstGeom prst="rect">
            <a:avLst/>
          </a:prstGeom>
          <a:solidFill>
            <a:schemeClr val="accent4"/>
          </a:solidFill>
        </p:spPr>
        <p:txBody>
          <a:bodyPr wrap="none" rtlCol="0">
            <a:spAutoFit/>
          </a:bodyPr>
          <a:lstStyle/>
          <a:p>
            <a:r>
              <a:rPr lang="pt-BR" b="1" dirty="0"/>
              <a:t>R$ 9.089.966,00</a:t>
            </a:r>
          </a:p>
        </p:txBody>
      </p:sp>
      <p:sp>
        <p:nvSpPr>
          <p:cNvPr id="133" name="CaixaDeTexto 132">
            <a:extLst>
              <a:ext uri="{FF2B5EF4-FFF2-40B4-BE49-F238E27FC236}">
                <a16:creationId xmlns:a16="http://schemas.microsoft.com/office/drawing/2014/main" id="{31A5C9D1-B6DA-49FE-BF7E-76D9B64B4985}"/>
              </a:ext>
            </a:extLst>
          </p:cNvPr>
          <p:cNvSpPr txBox="1"/>
          <p:nvPr/>
        </p:nvSpPr>
        <p:spPr>
          <a:xfrm>
            <a:off x="4152900" y="4472940"/>
            <a:ext cx="1705916" cy="369332"/>
          </a:xfrm>
          <a:prstGeom prst="rect">
            <a:avLst/>
          </a:prstGeom>
          <a:solidFill>
            <a:schemeClr val="accent6">
              <a:lumMod val="75000"/>
            </a:schemeClr>
          </a:solidFill>
        </p:spPr>
        <p:txBody>
          <a:bodyPr wrap="none" rtlCol="0">
            <a:spAutoFit/>
          </a:bodyPr>
          <a:lstStyle/>
          <a:p>
            <a:r>
              <a:rPr lang="pt-BR" b="1" dirty="0"/>
              <a:t>R$ 9.089.966,00</a:t>
            </a:r>
          </a:p>
        </p:txBody>
      </p:sp>
      <p:sp>
        <p:nvSpPr>
          <p:cNvPr id="134" name="CaixaDeTexto 133">
            <a:extLst>
              <a:ext uri="{FF2B5EF4-FFF2-40B4-BE49-F238E27FC236}">
                <a16:creationId xmlns:a16="http://schemas.microsoft.com/office/drawing/2014/main" id="{BE44F3FA-3836-4786-A8D2-392F1454DD2B}"/>
              </a:ext>
            </a:extLst>
          </p:cNvPr>
          <p:cNvSpPr txBox="1"/>
          <p:nvPr/>
        </p:nvSpPr>
        <p:spPr>
          <a:xfrm>
            <a:off x="6462317" y="4043339"/>
            <a:ext cx="1705916" cy="369332"/>
          </a:xfrm>
          <a:prstGeom prst="rect">
            <a:avLst/>
          </a:prstGeom>
          <a:noFill/>
        </p:spPr>
        <p:txBody>
          <a:bodyPr wrap="none" rtlCol="0">
            <a:spAutoFit/>
          </a:bodyPr>
          <a:lstStyle/>
          <a:p>
            <a:r>
              <a:rPr lang="pt-BR" b="1" dirty="0"/>
              <a:t>R$ 8.749.004,62</a:t>
            </a:r>
          </a:p>
        </p:txBody>
      </p:sp>
      <p:sp>
        <p:nvSpPr>
          <p:cNvPr id="135" name="CaixaDeTexto 134">
            <a:extLst>
              <a:ext uri="{FF2B5EF4-FFF2-40B4-BE49-F238E27FC236}">
                <a16:creationId xmlns:a16="http://schemas.microsoft.com/office/drawing/2014/main" id="{AD38BFC1-321D-4E6F-A084-3F8DA3C070C8}"/>
              </a:ext>
            </a:extLst>
          </p:cNvPr>
          <p:cNvSpPr txBox="1"/>
          <p:nvPr/>
        </p:nvSpPr>
        <p:spPr>
          <a:xfrm>
            <a:off x="8862060" y="3810000"/>
            <a:ext cx="1705916" cy="369332"/>
          </a:xfrm>
          <a:prstGeom prst="rect">
            <a:avLst/>
          </a:prstGeom>
          <a:solidFill>
            <a:schemeClr val="accent1"/>
          </a:solidFill>
        </p:spPr>
        <p:txBody>
          <a:bodyPr wrap="none" rtlCol="0">
            <a:spAutoFit/>
          </a:bodyPr>
          <a:lstStyle/>
          <a:p>
            <a:r>
              <a:rPr lang="pt-BR" b="1" dirty="0"/>
              <a:t>R$ 7.087.915,64</a:t>
            </a:r>
          </a:p>
        </p:txBody>
      </p:sp>
      <p:sp>
        <p:nvSpPr>
          <p:cNvPr id="60" name="Retângulo: Cantos Arredondados 59">
            <a:extLst>
              <a:ext uri="{FF2B5EF4-FFF2-40B4-BE49-F238E27FC236}">
                <a16:creationId xmlns:a16="http://schemas.microsoft.com/office/drawing/2014/main" id="{214F5491-AF98-43A2-8B08-69C096F2BCA7}"/>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CaixaDeTexto 60">
            <a:extLst>
              <a:ext uri="{FF2B5EF4-FFF2-40B4-BE49-F238E27FC236}">
                <a16:creationId xmlns:a16="http://schemas.microsoft.com/office/drawing/2014/main" id="{200926D1-0135-49F0-9794-6C3EE026A62F}"/>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62" name="Retângulo: Cantos Arredondados 61">
            <a:extLst>
              <a:ext uri="{FF2B5EF4-FFF2-40B4-BE49-F238E27FC236}">
                <a16:creationId xmlns:a16="http://schemas.microsoft.com/office/drawing/2014/main" id="{189096D0-AB7C-49A9-A2D2-5067EFE2DDCB}"/>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Cantos Arredondados 62">
            <a:extLst>
              <a:ext uri="{FF2B5EF4-FFF2-40B4-BE49-F238E27FC236}">
                <a16:creationId xmlns:a16="http://schemas.microsoft.com/office/drawing/2014/main" id="{1EA659D4-1696-44DB-9EA3-8364C41404E4}"/>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Cantos Arredondados 63">
            <a:extLst>
              <a:ext uri="{FF2B5EF4-FFF2-40B4-BE49-F238E27FC236}">
                <a16:creationId xmlns:a16="http://schemas.microsoft.com/office/drawing/2014/main" id="{BFEAD7CD-1C67-4876-8B2D-3E18A621F56A}"/>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Cantos Arredondados 64">
            <a:extLst>
              <a:ext uri="{FF2B5EF4-FFF2-40B4-BE49-F238E27FC236}">
                <a16:creationId xmlns:a16="http://schemas.microsoft.com/office/drawing/2014/main" id="{DCA328AD-A2EB-4DCC-A5A5-87D5E7CC26FE}"/>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Cantos Arredondados 65">
            <a:extLst>
              <a:ext uri="{FF2B5EF4-FFF2-40B4-BE49-F238E27FC236}">
                <a16:creationId xmlns:a16="http://schemas.microsoft.com/office/drawing/2014/main" id="{5A5E2446-B7C3-4350-A934-469BCCCFED90}"/>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CaixaDeTexto 66">
            <a:extLst>
              <a:ext uri="{FF2B5EF4-FFF2-40B4-BE49-F238E27FC236}">
                <a16:creationId xmlns:a16="http://schemas.microsoft.com/office/drawing/2014/main" id="{9FB17778-0323-46A4-8D8C-1BF1A7B9F312}"/>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68" name="CaixaDeTexto 67">
            <a:extLst>
              <a:ext uri="{FF2B5EF4-FFF2-40B4-BE49-F238E27FC236}">
                <a16:creationId xmlns:a16="http://schemas.microsoft.com/office/drawing/2014/main" id="{B3F4CCD9-806A-44EC-9C0B-1E4018DD0D45}"/>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69" name="CaixaDeTexto 68">
            <a:extLst>
              <a:ext uri="{FF2B5EF4-FFF2-40B4-BE49-F238E27FC236}">
                <a16:creationId xmlns:a16="http://schemas.microsoft.com/office/drawing/2014/main" id="{A5FD08FD-2159-412D-96CD-4142D5E0BDDF}"/>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70" name="CaixaDeTexto 69">
            <a:extLst>
              <a:ext uri="{FF2B5EF4-FFF2-40B4-BE49-F238E27FC236}">
                <a16:creationId xmlns:a16="http://schemas.microsoft.com/office/drawing/2014/main" id="{C46333DE-F497-445A-8F89-2C53F7B13072}"/>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71" name="CaixaDeTexto 70">
            <a:extLst>
              <a:ext uri="{FF2B5EF4-FFF2-40B4-BE49-F238E27FC236}">
                <a16:creationId xmlns:a16="http://schemas.microsoft.com/office/drawing/2014/main" id="{8BD5FA5E-DBA4-4A38-B793-CAFCEFA0C07F}"/>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3199523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44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553998"/>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p>
        </p:txBody>
      </p:sp>
      <p:sp>
        <p:nvSpPr>
          <p:cNvPr id="2" name="CaixaDeTexto 1">
            <a:extLst>
              <a:ext uri="{FF2B5EF4-FFF2-40B4-BE49-F238E27FC236}">
                <a16:creationId xmlns:a16="http://schemas.microsoft.com/office/drawing/2014/main" id="{5DF9BB6C-9C2A-455F-9EB6-29A8A41CD11B}"/>
              </a:ext>
            </a:extLst>
          </p:cNvPr>
          <p:cNvSpPr txBox="1"/>
          <p:nvPr/>
        </p:nvSpPr>
        <p:spPr>
          <a:xfrm>
            <a:off x="426600" y="1242972"/>
            <a:ext cx="1218603" cy="369332"/>
          </a:xfrm>
          <a:prstGeom prst="rect">
            <a:avLst/>
          </a:prstGeom>
          <a:noFill/>
        </p:spPr>
        <p:txBody>
          <a:bodyPr wrap="none" rtlCol="0">
            <a:spAutoFit/>
          </a:bodyPr>
          <a:lstStyle/>
          <a:p>
            <a:r>
              <a:rPr lang="pt-BR" dirty="0">
                <a:solidFill>
                  <a:schemeClr val="tx1">
                    <a:lumMod val="75000"/>
                    <a:lumOff val="25000"/>
                  </a:schemeClr>
                </a:solidFill>
                <a:latin typeface="Agency FB" panose="020B0503020202020204" pitchFamily="34" charset="0"/>
              </a:rPr>
              <a:t>Saldo Contábil</a:t>
            </a:r>
          </a:p>
        </p:txBody>
      </p:sp>
      <p:grpSp>
        <p:nvGrpSpPr>
          <p:cNvPr id="97" name="Google Shape;953;p27">
            <a:extLst>
              <a:ext uri="{FF2B5EF4-FFF2-40B4-BE49-F238E27FC236}">
                <a16:creationId xmlns:a16="http://schemas.microsoft.com/office/drawing/2014/main" id="{E83607B9-D76A-4D18-93F1-397FE0FBD98D}"/>
              </a:ext>
            </a:extLst>
          </p:cNvPr>
          <p:cNvGrpSpPr/>
          <p:nvPr/>
        </p:nvGrpSpPr>
        <p:grpSpPr>
          <a:xfrm>
            <a:off x="2272847" y="1302082"/>
            <a:ext cx="8632643" cy="4566117"/>
            <a:chOff x="1033350" y="982043"/>
            <a:chExt cx="7186590" cy="3750914"/>
          </a:xfrm>
        </p:grpSpPr>
        <p:grpSp>
          <p:nvGrpSpPr>
            <p:cNvPr id="98" name="Google Shape;954;p27">
              <a:extLst>
                <a:ext uri="{FF2B5EF4-FFF2-40B4-BE49-F238E27FC236}">
                  <a16:creationId xmlns:a16="http://schemas.microsoft.com/office/drawing/2014/main" id="{52309F3B-9DA7-4B19-BE65-BE1A510979DE}"/>
                </a:ext>
              </a:extLst>
            </p:cNvPr>
            <p:cNvGrpSpPr/>
            <p:nvPr/>
          </p:nvGrpSpPr>
          <p:grpSpPr>
            <a:xfrm>
              <a:off x="5660504" y="3858395"/>
              <a:ext cx="540553" cy="351425"/>
              <a:chOff x="5563987" y="2907726"/>
              <a:chExt cx="284936" cy="185243"/>
            </a:xfrm>
          </p:grpSpPr>
          <p:sp>
            <p:nvSpPr>
              <p:cNvPr id="164" name="Google Shape;955;p27">
                <a:extLst>
                  <a:ext uri="{FF2B5EF4-FFF2-40B4-BE49-F238E27FC236}">
                    <a16:creationId xmlns:a16="http://schemas.microsoft.com/office/drawing/2014/main" id="{A1565EF9-B7F6-4A13-A309-745F000EE141}"/>
                  </a:ext>
                </a:extLst>
              </p:cNvPr>
              <p:cNvSpPr/>
              <p:nvPr/>
            </p:nvSpPr>
            <p:spPr>
              <a:xfrm>
                <a:off x="5563987" y="2938336"/>
                <a:ext cx="284936" cy="154633"/>
              </a:xfrm>
              <a:custGeom>
                <a:avLst/>
                <a:gdLst/>
                <a:ahLst/>
                <a:cxnLst/>
                <a:rect l="l" t="t" r="r" b="b"/>
                <a:pathLst>
                  <a:path w="15974" h="8669" extrusionOk="0">
                    <a:moveTo>
                      <a:pt x="15924" y="1"/>
                    </a:moveTo>
                    <a:cubicBezTo>
                      <a:pt x="15914" y="1"/>
                      <a:pt x="15904" y="6"/>
                      <a:pt x="15894" y="16"/>
                    </a:cubicBezTo>
                    <a:lnTo>
                      <a:pt x="8136" y="5864"/>
                    </a:lnTo>
                    <a:cubicBezTo>
                      <a:pt x="8126" y="5874"/>
                      <a:pt x="8111" y="5879"/>
                      <a:pt x="8096" y="5879"/>
                    </a:cubicBezTo>
                    <a:cubicBezTo>
                      <a:pt x="8081" y="5879"/>
                      <a:pt x="8067" y="5874"/>
                      <a:pt x="8057" y="5864"/>
                    </a:cubicBezTo>
                    <a:lnTo>
                      <a:pt x="219" y="55"/>
                    </a:lnTo>
                    <a:cubicBezTo>
                      <a:pt x="205" y="41"/>
                      <a:pt x="161" y="27"/>
                      <a:pt x="129" y="27"/>
                    </a:cubicBezTo>
                    <a:cubicBezTo>
                      <a:pt x="116" y="27"/>
                      <a:pt x="105" y="30"/>
                      <a:pt x="100" y="35"/>
                    </a:cubicBezTo>
                    <a:cubicBezTo>
                      <a:pt x="80" y="55"/>
                      <a:pt x="0" y="75"/>
                      <a:pt x="0" y="115"/>
                    </a:cubicBezTo>
                    <a:lnTo>
                      <a:pt x="0" y="8311"/>
                    </a:lnTo>
                    <a:cubicBezTo>
                      <a:pt x="0" y="8490"/>
                      <a:pt x="239" y="8669"/>
                      <a:pt x="418" y="8669"/>
                    </a:cubicBezTo>
                    <a:lnTo>
                      <a:pt x="15735" y="8669"/>
                    </a:lnTo>
                    <a:cubicBezTo>
                      <a:pt x="15914" y="8669"/>
                      <a:pt x="15954" y="8490"/>
                      <a:pt x="15954" y="8311"/>
                    </a:cubicBezTo>
                    <a:lnTo>
                      <a:pt x="15954" y="75"/>
                    </a:lnTo>
                    <a:cubicBezTo>
                      <a:pt x="15954" y="55"/>
                      <a:pt x="15974" y="16"/>
                      <a:pt x="15954" y="16"/>
                    </a:cubicBezTo>
                    <a:cubicBezTo>
                      <a:pt x="15944" y="6"/>
                      <a:pt x="15934" y="1"/>
                      <a:pt x="15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56;p27">
                <a:extLst>
                  <a:ext uri="{FF2B5EF4-FFF2-40B4-BE49-F238E27FC236}">
                    <a16:creationId xmlns:a16="http://schemas.microsoft.com/office/drawing/2014/main" id="{B7C1C141-CC1F-4143-B5F6-AE2ACAA39CC4}"/>
                  </a:ext>
                </a:extLst>
              </p:cNvPr>
              <p:cNvSpPr/>
              <p:nvPr/>
            </p:nvSpPr>
            <p:spPr>
              <a:xfrm>
                <a:off x="5563987" y="2907726"/>
                <a:ext cx="284579" cy="98945"/>
              </a:xfrm>
              <a:custGeom>
                <a:avLst/>
                <a:gdLst/>
                <a:ahLst/>
                <a:cxnLst/>
                <a:rect l="l" t="t" r="r" b="b"/>
                <a:pathLst>
                  <a:path w="15954" h="5547" extrusionOk="0">
                    <a:moveTo>
                      <a:pt x="398" y="1"/>
                    </a:moveTo>
                    <a:cubicBezTo>
                      <a:pt x="239" y="1"/>
                      <a:pt x="0" y="41"/>
                      <a:pt x="0" y="220"/>
                    </a:cubicBezTo>
                    <a:lnTo>
                      <a:pt x="0" y="359"/>
                    </a:lnTo>
                    <a:lnTo>
                      <a:pt x="7997" y="5531"/>
                    </a:lnTo>
                    <a:cubicBezTo>
                      <a:pt x="8017" y="5541"/>
                      <a:pt x="8027" y="5546"/>
                      <a:pt x="8037" y="5546"/>
                    </a:cubicBezTo>
                    <a:cubicBezTo>
                      <a:pt x="8047" y="5546"/>
                      <a:pt x="8057" y="5541"/>
                      <a:pt x="8076" y="5531"/>
                    </a:cubicBezTo>
                    <a:lnTo>
                      <a:pt x="15954" y="339"/>
                    </a:lnTo>
                    <a:lnTo>
                      <a:pt x="15954" y="220"/>
                    </a:lnTo>
                    <a:cubicBezTo>
                      <a:pt x="15954" y="41"/>
                      <a:pt x="15914" y="1"/>
                      <a:pt x="15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57;p27">
              <a:extLst>
                <a:ext uri="{FF2B5EF4-FFF2-40B4-BE49-F238E27FC236}">
                  <a16:creationId xmlns:a16="http://schemas.microsoft.com/office/drawing/2014/main" id="{64F25C93-D193-44C6-8B7D-1998FDBFB9D6}"/>
                </a:ext>
              </a:extLst>
            </p:cNvPr>
            <p:cNvGrpSpPr/>
            <p:nvPr/>
          </p:nvGrpSpPr>
          <p:grpSpPr>
            <a:xfrm>
              <a:off x="5124080" y="3335257"/>
              <a:ext cx="3095860" cy="1397700"/>
              <a:chOff x="5124080" y="3335257"/>
              <a:chExt cx="3095860" cy="1397700"/>
            </a:xfrm>
          </p:grpSpPr>
          <p:sp>
            <p:nvSpPr>
              <p:cNvPr id="162" name="Google Shape;960;p27">
                <a:extLst>
                  <a:ext uri="{FF2B5EF4-FFF2-40B4-BE49-F238E27FC236}">
                    <a16:creationId xmlns:a16="http://schemas.microsoft.com/office/drawing/2014/main" id="{D9C672EF-875A-48C6-B6F5-6AE12D9324C4}"/>
                  </a:ext>
                </a:extLst>
              </p:cNvPr>
              <p:cNvSpPr/>
              <p:nvPr/>
            </p:nvSpPr>
            <p:spPr>
              <a:xfrm>
                <a:off x="5124080" y="3335257"/>
                <a:ext cx="1613400" cy="1397700"/>
              </a:xfrm>
              <a:prstGeom prst="hexagon">
                <a:avLst>
                  <a:gd name="adj" fmla="val 25000"/>
                  <a:gd name="vf" fmla="val 115470"/>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b="1" dirty="0">
                    <a:solidFill>
                      <a:schemeClr val="bg1"/>
                    </a:solidFill>
                  </a:rPr>
                  <a:t>2021</a:t>
                </a:r>
                <a:endParaRPr sz="3600" b="1" dirty="0">
                  <a:solidFill>
                    <a:schemeClr val="bg1"/>
                  </a:solidFill>
                </a:endParaRPr>
              </a:p>
            </p:txBody>
          </p:sp>
          <p:cxnSp>
            <p:nvCxnSpPr>
              <p:cNvPr id="163" name="Google Shape;961;p27">
                <a:extLst>
                  <a:ext uri="{FF2B5EF4-FFF2-40B4-BE49-F238E27FC236}">
                    <a16:creationId xmlns:a16="http://schemas.microsoft.com/office/drawing/2014/main" id="{5EAD0098-9477-40E6-B037-A6E9DBF60CF1}"/>
                  </a:ext>
                </a:extLst>
              </p:cNvPr>
              <p:cNvCxnSpPr>
                <a:cxnSpLocks/>
              </p:cNvCxnSpPr>
              <p:nvPr/>
            </p:nvCxnSpPr>
            <p:spPr>
              <a:xfrm rot="10800000">
                <a:off x="6638940" y="3859890"/>
                <a:ext cx="1581000" cy="0"/>
              </a:xfrm>
              <a:prstGeom prst="straightConnector1">
                <a:avLst/>
              </a:prstGeom>
              <a:noFill/>
              <a:ln w="9525" cap="flat" cmpd="sng">
                <a:solidFill>
                  <a:srgbClr val="7030A0"/>
                </a:solidFill>
                <a:prstDash val="solid"/>
                <a:round/>
                <a:headEnd type="oval" w="med" len="med"/>
                <a:tailEnd type="none" w="med" len="med"/>
              </a:ln>
            </p:spPr>
          </p:cxnSp>
        </p:grpSp>
        <p:grpSp>
          <p:nvGrpSpPr>
            <p:cNvPr id="100" name="Google Shape;962;p27">
              <a:extLst>
                <a:ext uri="{FF2B5EF4-FFF2-40B4-BE49-F238E27FC236}">
                  <a16:creationId xmlns:a16="http://schemas.microsoft.com/office/drawing/2014/main" id="{B2924060-5716-4117-9F99-4F75CD0D2B30}"/>
                </a:ext>
              </a:extLst>
            </p:cNvPr>
            <p:cNvGrpSpPr/>
            <p:nvPr/>
          </p:nvGrpSpPr>
          <p:grpSpPr>
            <a:xfrm>
              <a:off x="1285950" y="982043"/>
              <a:ext cx="4080548" cy="1397700"/>
              <a:chOff x="1285950" y="982043"/>
              <a:chExt cx="4080548" cy="1397700"/>
            </a:xfrm>
          </p:grpSpPr>
          <p:cxnSp>
            <p:nvCxnSpPr>
              <p:cNvPr id="158" name="Google Shape;965;p27">
                <a:extLst>
                  <a:ext uri="{FF2B5EF4-FFF2-40B4-BE49-F238E27FC236}">
                    <a16:creationId xmlns:a16="http://schemas.microsoft.com/office/drawing/2014/main" id="{5D5859B5-B1B1-4673-93AE-9E9AB448962C}"/>
                  </a:ext>
                </a:extLst>
              </p:cNvPr>
              <p:cNvCxnSpPr>
                <a:cxnSpLocks/>
              </p:cNvCxnSpPr>
              <p:nvPr/>
            </p:nvCxnSpPr>
            <p:spPr>
              <a:xfrm>
                <a:off x="1285950" y="1497550"/>
                <a:ext cx="2776500" cy="0"/>
              </a:xfrm>
              <a:prstGeom prst="straightConnector1">
                <a:avLst/>
              </a:prstGeom>
              <a:noFill/>
              <a:ln w="9525" cap="flat" cmpd="sng">
                <a:solidFill>
                  <a:schemeClr val="tx1">
                    <a:lumMod val="75000"/>
                    <a:lumOff val="25000"/>
                  </a:schemeClr>
                </a:solidFill>
                <a:prstDash val="solid"/>
                <a:round/>
                <a:headEnd type="oval" w="med" len="med"/>
                <a:tailEnd type="none" w="med" len="med"/>
              </a:ln>
            </p:spPr>
          </p:cxnSp>
          <p:sp>
            <p:nvSpPr>
              <p:cNvPr id="159" name="Google Shape;966;p27">
                <a:extLst>
                  <a:ext uri="{FF2B5EF4-FFF2-40B4-BE49-F238E27FC236}">
                    <a16:creationId xmlns:a16="http://schemas.microsoft.com/office/drawing/2014/main" id="{11A4E8F5-0F98-40DD-8AF4-F9F6E9FC0ADD}"/>
                  </a:ext>
                </a:extLst>
              </p:cNvPr>
              <p:cNvSpPr/>
              <p:nvPr/>
            </p:nvSpPr>
            <p:spPr>
              <a:xfrm>
                <a:off x="3753098" y="982043"/>
                <a:ext cx="1613400" cy="1397700"/>
              </a:xfrm>
              <a:prstGeom prst="hexagon">
                <a:avLst>
                  <a:gd name="adj" fmla="val 25000"/>
                  <a:gd name="vf" fmla="val 115470"/>
                </a:avLst>
              </a:prstGeom>
              <a:solidFill>
                <a:schemeClr val="bg2">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b="1" dirty="0">
                    <a:solidFill>
                      <a:schemeClr val="bg1"/>
                    </a:solidFill>
                  </a:rPr>
                  <a:t>2019</a:t>
                </a:r>
                <a:endParaRPr b="1" dirty="0">
                  <a:solidFill>
                    <a:schemeClr val="bg1"/>
                  </a:solidFill>
                </a:endParaRPr>
              </a:p>
            </p:txBody>
          </p:sp>
        </p:grpSp>
        <p:grpSp>
          <p:nvGrpSpPr>
            <p:cNvPr id="101" name="Google Shape;967;p27">
              <a:extLst>
                <a:ext uri="{FF2B5EF4-FFF2-40B4-BE49-F238E27FC236}">
                  <a16:creationId xmlns:a16="http://schemas.microsoft.com/office/drawing/2014/main" id="{82501FC0-AE7C-4088-AC61-A98D871A40B5}"/>
                </a:ext>
              </a:extLst>
            </p:cNvPr>
            <p:cNvGrpSpPr/>
            <p:nvPr/>
          </p:nvGrpSpPr>
          <p:grpSpPr>
            <a:xfrm>
              <a:off x="1033350" y="1774636"/>
              <a:ext cx="2945646" cy="1397700"/>
              <a:chOff x="1033350" y="1774636"/>
              <a:chExt cx="2945646" cy="1397700"/>
            </a:xfrm>
          </p:grpSpPr>
          <p:sp>
            <p:nvSpPr>
              <p:cNvPr id="154" name="Google Shape;970;p27">
                <a:extLst>
                  <a:ext uri="{FF2B5EF4-FFF2-40B4-BE49-F238E27FC236}">
                    <a16:creationId xmlns:a16="http://schemas.microsoft.com/office/drawing/2014/main" id="{CA3E6499-B840-4A40-9522-07547AD6094B}"/>
                  </a:ext>
                </a:extLst>
              </p:cNvPr>
              <p:cNvSpPr/>
              <p:nvPr/>
            </p:nvSpPr>
            <p:spPr>
              <a:xfrm>
                <a:off x="2365596" y="1774636"/>
                <a:ext cx="1613400" cy="1397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b="1" dirty="0">
                    <a:solidFill>
                      <a:schemeClr val="bg1"/>
                    </a:solidFill>
                  </a:rPr>
                  <a:t>2018</a:t>
                </a:r>
                <a:endParaRPr b="1" dirty="0">
                  <a:solidFill>
                    <a:schemeClr val="bg1"/>
                  </a:solidFill>
                </a:endParaRPr>
              </a:p>
            </p:txBody>
          </p:sp>
          <p:cxnSp>
            <p:nvCxnSpPr>
              <p:cNvPr id="155" name="Google Shape;971;p27">
                <a:extLst>
                  <a:ext uri="{FF2B5EF4-FFF2-40B4-BE49-F238E27FC236}">
                    <a16:creationId xmlns:a16="http://schemas.microsoft.com/office/drawing/2014/main" id="{3ED4F257-8B9B-484A-B89B-835589C7E19F}"/>
                  </a:ext>
                </a:extLst>
              </p:cNvPr>
              <p:cNvCxnSpPr>
                <a:cxnSpLocks/>
              </p:cNvCxnSpPr>
              <p:nvPr/>
            </p:nvCxnSpPr>
            <p:spPr>
              <a:xfrm>
                <a:off x="1033350" y="2640550"/>
                <a:ext cx="1657500" cy="0"/>
              </a:xfrm>
              <a:prstGeom prst="straightConnector1">
                <a:avLst/>
              </a:prstGeom>
              <a:noFill/>
              <a:ln w="9525" cap="flat" cmpd="sng">
                <a:solidFill>
                  <a:schemeClr val="accent1"/>
                </a:solidFill>
                <a:prstDash val="solid"/>
                <a:round/>
                <a:headEnd type="oval" w="med" len="med"/>
                <a:tailEnd type="none" w="med" len="med"/>
              </a:ln>
            </p:spPr>
          </p:cxnSp>
        </p:grpSp>
        <p:grpSp>
          <p:nvGrpSpPr>
            <p:cNvPr id="102" name="Google Shape;972;p27">
              <a:extLst>
                <a:ext uri="{FF2B5EF4-FFF2-40B4-BE49-F238E27FC236}">
                  <a16:creationId xmlns:a16="http://schemas.microsoft.com/office/drawing/2014/main" id="{E30046CD-7F4D-4588-A9AE-3836EA9B6D2D}"/>
                </a:ext>
              </a:extLst>
            </p:cNvPr>
            <p:cNvGrpSpPr/>
            <p:nvPr/>
          </p:nvGrpSpPr>
          <p:grpSpPr>
            <a:xfrm>
              <a:off x="1062181" y="3335257"/>
              <a:ext cx="2916815" cy="1397700"/>
              <a:chOff x="1062181" y="3335257"/>
              <a:chExt cx="2916815" cy="1397700"/>
            </a:xfrm>
          </p:grpSpPr>
          <p:sp>
            <p:nvSpPr>
              <p:cNvPr id="126" name="Google Shape;975;p27">
                <a:extLst>
                  <a:ext uri="{FF2B5EF4-FFF2-40B4-BE49-F238E27FC236}">
                    <a16:creationId xmlns:a16="http://schemas.microsoft.com/office/drawing/2014/main" id="{0027C480-9AC7-43E9-A3F4-A74A7FA9E582}"/>
                  </a:ext>
                </a:extLst>
              </p:cNvPr>
              <p:cNvSpPr/>
              <p:nvPr/>
            </p:nvSpPr>
            <p:spPr>
              <a:xfrm>
                <a:off x="2365596" y="3335257"/>
                <a:ext cx="1613400" cy="1397700"/>
              </a:xfrm>
              <a:prstGeom prst="hexagon">
                <a:avLst>
                  <a:gd name="adj" fmla="val 25000"/>
                  <a:gd name="vf" fmla="val 11547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b="1" dirty="0">
                    <a:solidFill>
                      <a:schemeClr val="bg1"/>
                    </a:solidFill>
                  </a:rPr>
                  <a:t>2017</a:t>
                </a:r>
                <a:endParaRPr sz="3600" b="1" dirty="0">
                  <a:solidFill>
                    <a:schemeClr val="bg1"/>
                  </a:solidFill>
                </a:endParaRPr>
              </a:p>
            </p:txBody>
          </p:sp>
          <p:cxnSp>
            <p:nvCxnSpPr>
              <p:cNvPr id="127" name="Google Shape;976;p27">
                <a:extLst>
                  <a:ext uri="{FF2B5EF4-FFF2-40B4-BE49-F238E27FC236}">
                    <a16:creationId xmlns:a16="http://schemas.microsoft.com/office/drawing/2014/main" id="{976E2F40-ED9A-4DB6-B6DC-8ABCA7386774}"/>
                  </a:ext>
                </a:extLst>
              </p:cNvPr>
              <p:cNvCxnSpPr>
                <a:cxnSpLocks/>
              </p:cNvCxnSpPr>
              <p:nvPr/>
            </p:nvCxnSpPr>
            <p:spPr>
              <a:xfrm rot="10800000" flipH="1">
                <a:off x="1062181" y="3802354"/>
                <a:ext cx="1424100" cy="1200"/>
              </a:xfrm>
              <a:prstGeom prst="straightConnector1">
                <a:avLst/>
              </a:prstGeom>
              <a:noFill/>
              <a:ln w="9525" cap="flat" cmpd="sng">
                <a:solidFill>
                  <a:schemeClr val="accent2"/>
                </a:solidFill>
                <a:prstDash val="solid"/>
                <a:round/>
                <a:headEnd type="oval" w="med" len="med"/>
                <a:tailEnd type="none" w="med" len="med"/>
              </a:ln>
            </p:spPr>
          </p:cxnSp>
        </p:grpSp>
        <p:grpSp>
          <p:nvGrpSpPr>
            <p:cNvPr id="103" name="Google Shape;977;p27">
              <a:extLst>
                <a:ext uri="{FF2B5EF4-FFF2-40B4-BE49-F238E27FC236}">
                  <a16:creationId xmlns:a16="http://schemas.microsoft.com/office/drawing/2014/main" id="{2239E5F7-E3D9-46BA-8EF3-27A081D13CBC}"/>
                </a:ext>
              </a:extLst>
            </p:cNvPr>
            <p:cNvGrpSpPr/>
            <p:nvPr/>
          </p:nvGrpSpPr>
          <p:grpSpPr>
            <a:xfrm>
              <a:off x="5124080" y="1774636"/>
              <a:ext cx="2989529" cy="1397700"/>
              <a:chOff x="5124080" y="1774636"/>
              <a:chExt cx="2989529" cy="1397700"/>
            </a:xfrm>
          </p:grpSpPr>
          <p:sp>
            <p:nvSpPr>
              <p:cNvPr id="122" name="Google Shape;980;p27">
                <a:extLst>
                  <a:ext uri="{FF2B5EF4-FFF2-40B4-BE49-F238E27FC236}">
                    <a16:creationId xmlns:a16="http://schemas.microsoft.com/office/drawing/2014/main" id="{83D9C62B-FE65-46F1-80B7-E7A749B2B969}"/>
                  </a:ext>
                </a:extLst>
              </p:cNvPr>
              <p:cNvSpPr/>
              <p:nvPr/>
            </p:nvSpPr>
            <p:spPr>
              <a:xfrm>
                <a:off x="5124080" y="1774636"/>
                <a:ext cx="1613400" cy="1397700"/>
              </a:xfrm>
              <a:prstGeom prst="hexagon">
                <a:avLst>
                  <a:gd name="adj" fmla="val 25000"/>
                  <a:gd name="vf" fmla="val 11547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b="1" dirty="0">
                    <a:solidFill>
                      <a:schemeClr val="bg1"/>
                    </a:solidFill>
                  </a:rPr>
                  <a:t>2020</a:t>
                </a:r>
                <a:endParaRPr b="1" dirty="0">
                  <a:solidFill>
                    <a:schemeClr val="bg1"/>
                  </a:solidFill>
                </a:endParaRPr>
              </a:p>
            </p:txBody>
          </p:sp>
          <p:cxnSp>
            <p:nvCxnSpPr>
              <p:cNvPr id="123" name="Google Shape;981;p27">
                <a:extLst>
                  <a:ext uri="{FF2B5EF4-FFF2-40B4-BE49-F238E27FC236}">
                    <a16:creationId xmlns:a16="http://schemas.microsoft.com/office/drawing/2014/main" id="{508D1AFF-43BF-4E74-BBEB-8DD344B00939}"/>
                  </a:ext>
                </a:extLst>
              </p:cNvPr>
              <p:cNvCxnSpPr>
                <a:cxnSpLocks/>
              </p:cNvCxnSpPr>
              <p:nvPr/>
            </p:nvCxnSpPr>
            <p:spPr>
              <a:xfrm rot="10800000">
                <a:off x="6619909" y="2114746"/>
                <a:ext cx="1493700" cy="0"/>
              </a:xfrm>
              <a:prstGeom prst="straightConnector1">
                <a:avLst/>
              </a:prstGeom>
              <a:noFill/>
              <a:ln w="9525" cap="flat" cmpd="sng">
                <a:solidFill>
                  <a:schemeClr val="accent6"/>
                </a:solidFill>
                <a:prstDash val="solid"/>
                <a:round/>
                <a:headEnd type="oval" w="med" len="med"/>
                <a:tailEnd type="none" w="med" len="med"/>
              </a:ln>
            </p:spPr>
          </p:cxnSp>
        </p:grpSp>
        <p:sp>
          <p:nvSpPr>
            <p:cNvPr id="118" name="Google Shape;985;p27">
              <a:extLst>
                <a:ext uri="{FF2B5EF4-FFF2-40B4-BE49-F238E27FC236}">
                  <a16:creationId xmlns:a16="http://schemas.microsoft.com/office/drawing/2014/main" id="{CDBEC0A2-B830-47D5-A456-BFCAFC16D604}"/>
                </a:ext>
              </a:extLst>
            </p:cNvPr>
            <p:cNvSpPr/>
            <p:nvPr/>
          </p:nvSpPr>
          <p:spPr>
            <a:xfrm>
              <a:off x="3669548" y="2546302"/>
              <a:ext cx="1759476" cy="1397700"/>
            </a:xfrm>
            <a:prstGeom prst="hexagon">
              <a:avLst>
                <a:gd name="adj" fmla="val 25000"/>
                <a:gd name="vf" fmla="val 11547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05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SALDO</a:t>
              </a:r>
            </a:p>
            <a:p>
              <a:pPr marL="0" lvl="0" indent="0" algn="ctr" rtl="0">
                <a:spcBef>
                  <a:spcPts val="0"/>
                </a:spcBef>
                <a:spcAft>
                  <a:spcPts val="0"/>
                </a:spcAft>
                <a:buNone/>
              </a:pPr>
              <a:r>
                <a:rPr lang="pt-BR" sz="205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CONTÁBIL</a:t>
              </a:r>
              <a:endParaRPr sz="205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endParaRPr>
            </a:p>
          </p:txBody>
        </p:sp>
      </p:grpSp>
      <p:sp>
        <p:nvSpPr>
          <p:cNvPr id="166" name="Google Shape;974;p27">
            <a:extLst>
              <a:ext uri="{FF2B5EF4-FFF2-40B4-BE49-F238E27FC236}">
                <a16:creationId xmlns:a16="http://schemas.microsoft.com/office/drawing/2014/main" id="{234F2508-26A2-4D45-AEBA-02096DBB3A42}"/>
              </a:ext>
            </a:extLst>
          </p:cNvPr>
          <p:cNvSpPr txBox="1"/>
          <p:nvPr/>
        </p:nvSpPr>
        <p:spPr>
          <a:xfrm>
            <a:off x="2056006" y="4746779"/>
            <a:ext cx="1964581" cy="43073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solidFill>
                <a:latin typeface="Fira Sans Extra Condensed"/>
                <a:ea typeface="Fira Sans Extra Condensed"/>
                <a:cs typeface="Fira Sans Extra Condensed"/>
                <a:sym typeface="Fira Sans Extra Condensed"/>
              </a:rPr>
              <a:t>R$ 758.134,00</a:t>
            </a:r>
            <a:endParaRPr sz="2000" b="1" dirty="0">
              <a:solidFill>
                <a:schemeClr val="accent2"/>
              </a:solidFill>
              <a:latin typeface="Fira Sans Extra Condensed"/>
              <a:ea typeface="Fira Sans Extra Condensed"/>
              <a:cs typeface="Fira Sans Extra Condensed"/>
              <a:sym typeface="Fira Sans Extra Condensed"/>
            </a:endParaRPr>
          </a:p>
        </p:txBody>
      </p:sp>
      <p:sp>
        <p:nvSpPr>
          <p:cNvPr id="62" name="Retângulo: Cantos Arredondados 61">
            <a:extLst>
              <a:ext uri="{FF2B5EF4-FFF2-40B4-BE49-F238E27FC236}">
                <a16:creationId xmlns:a16="http://schemas.microsoft.com/office/drawing/2014/main" id="{592C672A-5EB8-4FA5-AF4A-2BB251E3D623}"/>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CaixaDeTexto 62">
            <a:extLst>
              <a:ext uri="{FF2B5EF4-FFF2-40B4-BE49-F238E27FC236}">
                <a16:creationId xmlns:a16="http://schemas.microsoft.com/office/drawing/2014/main" id="{5337B3BA-6AE9-478F-9DE6-EA1B5E96B69E}"/>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64" name="Retângulo: Cantos Arredondados 63">
            <a:extLst>
              <a:ext uri="{FF2B5EF4-FFF2-40B4-BE49-F238E27FC236}">
                <a16:creationId xmlns:a16="http://schemas.microsoft.com/office/drawing/2014/main" id="{9D563092-60D8-4640-88F3-ED8C7DB8F27D}"/>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Cantos Arredondados 64">
            <a:extLst>
              <a:ext uri="{FF2B5EF4-FFF2-40B4-BE49-F238E27FC236}">
                <a16:creationId xmlns:a16="http://schemas.microsoft.com/office/drawing/2014/main" id="{33E978EF-23F7-4409-9D1E-00185ACCCF06}"/>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Cantos Arredondados 65">
            <a:extLst>
              <a:ext uri="{FF2B5EF4-FFF2-40B4-BE49-F238E27FC236}">
                <a16:creationId xmlns:a16="http://schemas.microsoft.com/office/drawing/2014/main" id="{784DF358-F85C-49D5-B839-6C6E87215CE8}"/>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Cantos Arredondados 66">
            <a:extLst>
              <a:ext uri="{FF2B5EF4-FFF2-40B4-BE49-F238E27FC236}">
                <a16:creationId xmlns:a16="http://schemas.microsoft.com/office/drawing/2014/main" id="{FE313FFC-929A-49A5-A0A1-DF89DE2933A1}"/>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Cantos Arredondados 67">
            <a:extLst>
              <a:ext uri="{FF2B5EF4-FFF2-40B4-BE49-F238E27FC236}">
                <a16:creationId xmlns:a16="http://schemas.microsoft.com/office/drawing/2014/main" id="{53AFEC0C-8E80-4978-A17A-DA5707F7DE21}"/>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a:extLst>
              <a:ext uri="{FF2B5EF4-FFF2-40B4-BE49-F238E27FC236}">
                <a16:creationId xmlns:a16="http://schemas.microsoft.com/office/drawing/2014/main" id="{9F52BC0C-67CF-48FF-AF06-FACB812294AE}"/>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70" name="CaixaDeTexto 69">
            <a:extLst>
              <a:ext uri="{FF2B5EF4-FFF2-40B4-BE49-F238E27FC236}">
                <a16:creationId xmlns:a16="http://schemas.microsoft.com/office/drawing/2014/main" id="{D008BBE1-3684-49DB-B452-F43FA2BFC161}"/>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71" name="CaixaDeTexto 70">
            <a:extLst>
              <a:ext uri="{FF2B5EF4-FFF2-40B4-BE49-F238E27FC236}">
                <a16:creationId xmlns:a16="http://schemas.microsoft.com/office/drawing/2014/main" id="{10F32B0F-80D5-4FD5-91E3-0D8C4A06AFF7}"/>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72" name="CaixaDeTexto 71">
            <a:extLst>
              <a:ext uri="{FF2B5EF4-FFF2-40B4-BE49-F238E27FC236}">
                <a16:creationId xmlns:a16="http://schemas.microsoft.com/office/drawing/2014/main" id="{9935BD29-8E90-41C7-98FA-45929955F179}"/>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73" name="CaixaDeTexto 72">
            <a:extLst>
              <a:ext uri="{FF2B5EF4-FFF2-40B4-BE49-F238E27FC236}">
                <a16:creationId xmlns:a16="http://schemas.microsoft.com/office/drawing/2014/main" id="{4DF90688-DA62-4010-8FCE-B8C074215E68}"/>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49" name="Google Shape;974;p27">
            <a:extLst>
              <a:ext uri="{FF2B5EF4-FFF2-40B4-BE49-F238E27FC236}">
                <a16:creationId xmlns:a16="http://schemas.microsoft.com/office/drawing/2014/main" id="{6AE8E9A8-FF80-43F0-BD4F-C4FC5EDF412B}"/>
              </a:ext>
            </a:extLst>
          </p:cNvPr>
          <p:cNvSpPr txBox="1"/>
          <p:nvPr/>
        </p:nvSpPr>
        <p:spPr>
          <a:xfrm>
            <a:off x="2092991" y="3276119"/>
            <a:ext cx="1964581" cy="43073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1">
                    <a:lumMod val="75000"/>
                  </a:schemeClr>
                </a:solidFill>
                <a:latin typeface="Fira Sans Extra Condensed"/>
                <a:ea typeface="Fira Sans Extra Condensed"/>
                <a:cs typeface="Fira Sans Extra Condensed"/>
                <a:sym typeface="Fira Sans Extra Condensed"/>
              </a:rPr>
              <a:t>R$ 982.378,00</a:t>
            </a:r>
            <a:endParaRPr sz="2000" b="1" dirty="0">
              <a:solidFill>
                <a:schemeClr val="accent1">
                  <a:lumMod val="75000"/>
                </a:schemeClr>
              </a:solidFill>
              <a:latin typeface="Fira Sans Extra Condensed"/>
              <a:ea typeface="Fira Sans Extra Condensed"/>
              <a:cs typeface="Fira Sans Extra Condensed"/>
              <a:sym typeface="Fira Sans Extra Condensed"/>
            </a:endParaRPr>
          </a:p>
        </p:txBody>
      </p:sp>
      <p:sp>
        <p:nvSpPr>
          <p:cNvPr id="50" name="Google Shape;974;p27">
            <a:extLst>
              <a:ext uri="{FF2B5EF4-FFF2-40B4-BE49-F238E27FC236}">
                <a16:creationId xmlns:a16="http://schemas.microsoft.com/office/drawing/2014/main" id="{492F291A-0FF8-47F1-BF1F-A80F573E176C}"/>
              </a:ext>
            </a:extLst>
          </p:cNvPr>
          <p:cNvSpPr txBox="1"/>
          <p:nvPr/>
        </p:nvSpPr>
        <p:spPr>
          <a:xfrm>
            <a:off x="8889008" y="2652674"/>
            <a:ext cx="1964581" cy="43073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6">
                    <a:lumMod val="75000"/>
                  </a:schemeClr>
                </a:solidFill>
                <a:latin typeface="Fira Sans Extra Condensed"/>
                <a:ea typeface="Fira Sans Extra Condensed"/>
                <a:cs typeface="Fira Sans Extra Condensed"/>
                <a:sym typeface="Fira Sans Extra Condensed"/>
              </a:rPr>
              <a:t>R$ 609.274,82</a:t>
            </a:r>
            <a:endParaRPr sz="2000" b="1" dirty="0">
              <a:solidFill>
                <a:schemeClr val="accent6">
                  <a:lumMod val="75000"/>
                </a:schemeClr>
              </a:solidFill>
              <a:latin typeface="Fira Sans Extra Condensed"/>
              <a:ea typeface="Fira Sans Extra Condensed"/>
              <a:cs typeface="Fira Sans Extra Condensed"/>
              <a:sym typeface="Fira Sans Extra Condensed"/>
            </a:endParaRPr>
          </a:p>
        </p:txBody>
      </p:sp>
      <p:sp>
        <p:nvSpPr>
          <p:cNvPr id="51" name="Google Shape;974;p27">
            <a:extLst>
              <a:ext uri="{FF2B5EF4-FFF2-40B4-BE49-F238E27FC236}">
                <a16:creationId xmlns:a16="http://schemas.microsoft.com/office/drawing/2014/main" id="{4E970EFF-C13A-496D-8725-1F137AECDDC6}"/>
              </a:ext>
            </a:extLst>
          </p:cNvPr>
          <p:cNvSpPr txBox="1"/>
          <p:nvPr/>
        </p:nvSpPr>
        <p:spPr>
          <a:xfrm>
            <a:off x="8693768" y="4793057"/>
            <a:ext cx="2580114" cy="43073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7030A0"/>
                </a:solidFill>
                <a:latin typeface="Fira Sans Extra Condensed"/>
                <a:ea typeface="Fira Sans Extra Condensed"/>
                <a:cs typeface="Fira Sans Extra Condensed"/>
                <a:sym typeface="Fira Sans Extra Condensed"/>
              </a:rPr>
              <a:t>R$ 1.548.190,29</a:t>
            </a:r>
            <a:endParaRPr sz="2000" b="1" dirty="0">
              <a:solidFill>
                <a:srgbClr val="7030A0"/>
              </a:solidFill>
              <a:latin typeface="Fira Sans Extra Condensed"/>
              <a:ea typeface="Fira Sans Extra Condensed"/>
              <a:cs typeface="Fira Sans Extra Condensed"/>
              <a:sym typeface="Fira Sans Extra Condensed"/>
            </a:endParaRPr>
          </a:p>
        </p:txBody>
      </p:sp>
      <p:sp>
        <p:nvSpPr>
          <p:cNvPr id="52" name="Google Shape;974;p27">
            <a:extLst>
              <a:ext uri="{FF2B5EF4-FFF2-40B4-BE49-F238E27FC236}">
                <a16:creationId xmlns:a16="http://schemas.microsoft.com/office/drawing/2014/main" id="{6C202CEA-9792-4872-9938-01BFE29CDC17}"/>
              </a:ext>
            </a:extLst>
          </p:cNvPr>
          <p:cNvSpPr txBox="1"/>
          <p:nvPr/>
        </p:nvSpPr>
        <p:spPr>
          <a:xfrm>
            <a:off x="2289810" y="1904798"/>
            <a:ext cx="1964581" cy="43073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tx1">
                    <a:lumMod val="85000"/>
                    <a:lumOff val="15000"/>
                  </a:schemeClr>
                </a:solidFill>
                <a:latin typeface="Fira Sans Extra Condensed"/>
                <a:ea typeface="Fira Sans Extra Condensed"/>
                <a:cs typeface="Fira Sans Extra Condensed"/>
                <a:sym typeface="Fira Sans Extra Condensed"/>
              </a:rPr>
              <a:t>R$ 606.876,00</a:t>
            </a:r>
            <a:endParaRPr sz="2000" b="1" dirty="0">
              <a:solidFill>
                <a:schemeClr val="tx1">
                  <a:lumMod val="85000"/>
                  <a:lumOff val="15000"/>
                </a:schemeClr>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3205240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802CFB73-D8B3-4D71-8ECD-A60D0613957E}"/>
              </a:ext>
            </a:extLst>
          </p:cNvPr>
          <p:cNvGraphicFramePr>
            <a:graphicFrameLocks noGrp="1"/>
          </p:cNvGraphicFramePr>
          <p:nvPr>
            <p:extLst>
              <p:ext uri="{D42A27DB-BD31-4B8C-83A1-F6EECF244321}">
                <p14:modId xmlns:p14="http://schemas.microsoft.com/office/powerpoint/2010/main" val="4221932432"/>
              </p:ext>
            </p:extLst>
          </p:nvPr>
        </p:nvGraphicFramePr>
        <p:xfrm>
          <a:off x="468351" y="1966676"/>
          <a:ext cx="10794383" cy="4724054"/>
        </p:xfrm>
        <a:graphic>
          <a:graphicData uri="http://schemas.openxmlformats.org/drawingml/2006/table">
            <a:tbl>
              <a:tblPr firstRow="1" firstCol="1" lastRow="1" lastCol="1" bandRow="1" bandCol="1">
                <a:tableStyleId>{5C22544A-7EE6-4342-B048-85BDC9FD1C3A}</a:tableStyleId>
              </a:tblPr>
              <a:tblGrid>
                <a:gridCol w="7261632">
                  <a:extLst>
                    <a:ext uri="{9D8B030D-6E8A-4147-A177-3AD203B41FA5}">
                      <a16:colId xmlns:a16="http://schemas.microsoft.com/office/drawing/2014/main" val="656727859"/>
                    </a:ext>
                  </a:extLst>
                </a:gridCol>
                <a:gridCol w="1967207">
                  <a:extLst>
                    <a:ext uri="{9D8B030D-6E8A-4147-A177-3AD203B41FA5}">
                      <a16:colId xmlns:a16="http://schemas.microsoft.com/office/drawing/2014/main" val="1366997307"/>
                    </a:ext>
                  </a:extLst>
                </a:gridCol>
                <a:gridCol w="1565544">
                  <a:extLst>
                    <a:ext uri="{9D8B030D-6E8A-4147-A177-3AD203B41FA5}">
                      <a16:colId xmlns:a16="http://schemas.microsoft.com/office/drawing/2014/main" val="3412573219"/>
                    </a:ext>
                  </a:extLst>
                </a:gridCol>
              </a:tblGrid>
              <a:tr h="276052">
                <a:tc>
                  <a:txBody>
                    <a:bodyPr/>
                    <a:lstStyle/>
                    <a:p>
                      <a:pPr marL="31750" algn="l">
                        <a:lnSpc>
                          <a:spcPts val="1060"/>
                        </a:lnSpc>
                        <a:spcBef>
                          <a:spcPts val="30"/>
                        </a:spcBef>
                        <a:spcAft>
                          <a:spcPts val="0"/>
                        </a:spcAft>
                      </a:pPr>
                      <a:r>
                        <a:rPr lang="pt-PT" sz="1050" dirty="0">
                          <a:solidFill>
                            <a:schemeClr val="tx1"/>
                          </a:solidFill>
                          <a:effectLst/>
                        </a:rPr>
                        <a:t>ATIVO</a:t>
                      </a:r>
                      <a:r>
                        <a:rPr lang="pt-PT" sz="1050" spc="-45" dirty="0">
                          <a:solidFill>
                            <a:schemeClr val="tx1"/>
                          </a:solidFill>
                          <a:effectLst/>
                        </a:rPr>
                        <a:t> </a:t>
                      </a:r>
                      <a:r>
                        <a:rPr lang="pt-PT" sz="1050" dirty="0">
                          <a:solidFill>
                            <a:schemeClr val="tx1"/>
                          </a:solidFill>
                          <a:effectLst/>
                        </a:rPr>
                        <a:t>CIRCULANTE</a:t>
                      </a:r>
                      <a:endParaRPr lang="pt-BR" sz="1400" dirty="0">
                        <a:solidFill>
                          <a:schemeClr val="tx1"/>
                        </a:solidFill>
                        <a:effectLst/>
                        <a:latin typeface="Arial MT"/>
                        <a:ea typeface="Arial MT"/>
                        <a:cs typeface="Arial MT"/>
                      </a:endParaRPr>
                    </a:p>
                  </a:txBody>
                  <a:tcPr marL="0" marR="0" marT="0" marB="0">
                    <a:solidFill>
                      <a:schemeClr val="bg1"/>
                    </a:solidFill>
                  </a:tcPr>
                </a:tc>
                <a:tc>
                  <a:txBody>
                    <a:bodyPr/>
                    <a:lstStyle/>
                    <a:p>
                      <a:pPr marR="109220" algn="r">
                        <a:lnSpc>
                          <a:spcPts val="1060"/>
                        </a:lnSpc>
                        <a:spcBef>
                          <a:spcPts val="30"/>
                        </a:spcBef>
                        <a:spcAft>
                          <a:spcPts val="0"/>
                        </a:spcAft>
                      </a:pPr>
                      <a:r>
                        <a:rPr lang="pt-PT" sz="1050" u="sng" dirty="0">
                          <a:solidFill>
                            <a:schemeClr val="tx1"/>
                          </a:solidFill>
                          <a:effectLst/>
                        </a:rPr>
                        <a:t>3.784.970,20</a:t>
                      </a:r>
                      <a:endParaRPr lang="pt-BR" sz="1400" dirty="0">
                        <a:solidFill>
                          <a:schemeClr val="tx1"/>
                        </a:solidFill>
                        <a:effectLst/>
                        <a:latin typeface="Arial MT"/>
                        <a:ea typeface="Arial MT"/>
                        <a:cs typeface="Arial MT"/>
                      </a:endParaRPr>
                    </a:p>
                  </a:txBody>
                  <a:tcPr marL="0" marR="0" marT="0" marB="0">
                    <a:solidFill>
                      <a:schemeClr val="bg1"/>
                    </a:solidFill>
                  </a:tcPr>
                </a:tc>
                <a:tc>
                  <a:txBody>
                    <a:bodyPr/>
                    <a:lstStyle/>
                    <a:p>
                      <a:pPr marR="28575" algn="r">
                        <a:lnSpc>
                          <a:spcPts val="1060"/>
                        </a:lnSpc>
                        <a:spcBef>
                          <a:spcPts val="30"/>
                        </a:spcBef>
                        <a:spcAft>
                          <a:spcPts val="0"/>
                        </a:spcAft>
                      </a:pPr>
                      <a:r>
                        <a:rPr lang="pt-PT" sz="1050" u="sng">
                          <a:solidFill>
                            <a:schemeClr val="tx1"/>
                          </a:solidFill>
                          <a:effectLst/>
                        </a:rPr>
                        <a:t>6.002.418,45</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2349065220"/>
                  </a:ext>
                </a:extLst>
              </a:tr>
              <a:tr h="416305">
                <a:tc>
                  <a:txBody>
                    <a:bodyPr/>
                    <a:lstStyle/>
                    <a:p>
                      <a:pPr marL="182245" algn="l">
                        <a:spcBef>
                          <a:spcPts val="770"/>
                        </a:spcBef>
                        <a:spcAft>
                          <a:spcPts val="0"/>
                        </a:spcAft>
                      </a:pPr>
                      <a:r>
                        <a:rPr lang="pt-PT" sz="1050">
                          <a:solidFill>
                            <a:schemeClr val="tx1"/>
                          </a:solidFill>
                          <a:effectLst/>
                        </a:rPr>
                        <a:t>Disponível</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855" algn="r">
                        <a:spcBef>
                          <a:spcPts val="770"/>
                        </a:spcBef>
                        <a:spcAft>
                          <a:spcPts val="0"/>
                        </a:spcAft>
                      </a:pPr>
                      <a:r>
                        <a:rPr lang="pt-PT" sz="1050" u="sng">
                          <a:solidFill>
                            <a:schemeClr val="tx1"/>
                          </a:solidFill>
                          <a:effectLst/>
                        </a:rPr>
                        <a:t>264.085,85</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spcBef>
                          <a:spcPts val="770"/>
                        </a:spcBef>
                        <a:spcAft>
                          <a:spcPts val="0"/>
                        </a:spcAft>
                      </a:pPr>
                      <a:r>
                        <a:rPr lang="pt-PT" sz="1050" u="sng">
                          <a:solidFill>
                            <a:schemeClr val="tx1"/>
                          </a:solidFill>
                          <a:effectLst/>
                        </a:rPr>
                        <a:t>166.709,46</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1498618338"/>
                  </a:ext>
                </a:extLst>
              </a:tr>
              <a:tr h="347292">
                <a:tc>
                  <a:txBody>
                    <a:bodyPr/>
                    <a:lstStyle/>
                    <a:p>
                      <a:pPr algn="l">
                        <a:spcBef>
                          <a:spcPts val="50"/>
                        </a:spcBef>
                      </a:pPr>
                      <a:r>
                        <a:rPr lang="pt-PT" sz="900" dirty="0">
                          <a:solidFill>
                            <a:schemeClr val="tx1"/>
                          </a:solidFill>
                          <a:effectLst/>
                        </a:rPr>
                        <a:t> </a:t>
                      </a:r>
                      <a:endParaRPr lang="pt-BR" sz="1400" dirty="0">
                        <a:solidFill>
                          <a:schemeClr val="tx1"/>
                        </a:solidFill>
                        <a:effectLst/>
                      </a:endParaRPr>
                    </a:p>
                    <a:p>
                      <a:pPr marL="182245" algn="l">
                        <a:spcBef>
                          <a:spcPts val="30"/>
                        </a:spcBef>
                        <a:spcAft>
                          <a:spcPts val="0"/>
                        </a:spcAft>
                      </a:pPr>
                      <a:r>
                        <a:rPr lang="pt-PT" sz="1050" dirty="0">
                          <a:solidFill>
                            <a:schemeClr val="tx1"/>
                          </a:solidFill>
                          <a:effectLst/>
                        </a:rPr>
                        <a:t>Realizável</a:t>
                      </a:r>
                      <a:endParaRPr lang="pt-BR" sz="1400" dirty="0">
                        <a:solidFill>
                          <a:schemeClr val="tx1"/>
                        </a:solidFill>
                        <a:effectLst/>
                        <a:latin typeface="Arial MT"/>
                        <a:ea typeface="Arial MT"/>
                        <a:cs typeface="Arial MT"/>
                      </a:endParaRPr>
                    </a:p>
                  </a:txBody>
                  <a:tcPr marL="0" marR="0" marT="0" marB="0">
                    <a:solidFill>
                      <a:schemeClr val="bg1"/>
                    </a:solidFill>
                  </a:tcPr>
                </a:tc>
                <a:tc>
                  <a:txBody>
                    <a:bodyPr/>
                    <a:lstStyle/>
                    <a:p>
                      <a:pPr algn="l">
                        <a:spcBef>
                          <a:spcPts val="50"/>
                        </a:spcBef>
                      </a:pPr>
                      <a:r>
                        <a:rPr lang="pt-PT" sz="900" dirty="0">
                          <a:solidFill>
                            <a:schemeClr val="tx1"/>
                          </a:solidFill>
                          <a:effectLst/>
                        </a:rPr>
                        <a:t> </a:t>
                      </a:r>
                      <a:endParaRPr lang="pt-BR" sz="1400" dirty="0">
                        <a:solidFill>
                          <a:schemeClr val="tx1"/>
                        </a:solidFill>
                        <a:effectLst/>
                      </a:endParaRPr>
                    </a:p>
                    <a:p>
                      <a:pPr marR="109220" algn="r">
                        <a:spcBef>
                          <a:spcPts val="30"/>
                        </a:spcBef>
                        <a:spcAft>
                          <a:spcPts val="0"/>
                        </a:spcAft>
                      </a:pPr>
                      <a:r>
                        <a:rPr lang="pt-PT" sz="1050" u="sng" dirty="0">
                          <a:solidFill>
                            <a:schemeClr val="tx1"/>
                          </a:solidFill>
                          <a:effectLst/>
                        </a:rPr>
                        <a:t>3.520.884,35</a:t>
                      </a:r>
                      <a:endParaRPr lang="pt-BR" sz="1400" dirty="0">
                        <a:solidFill>
                          <a:schemeClr val="tx1"/>
                        </a:solidFill>
                        <a:effectLst/>
                        <a:latin typeface="Arial MT"/>
                        <a:ea typeface="Arial MT"/>
                        <a:cs typeface="Arial MT"/>
                      </a:endParaRPr>
                    </a:p>
                  </a:txBody>
                  <a:tcPr marL="0" marR="0" marT="0" marB="0">
                    <a:solidFill>
                      <a:schemeClr val="bg1"/>
                    </a:solidFill>
                  </a:tcPr>
                </a:tc>
                <a:tc>
                  <a:txBody>
                    <a:bodyPr/>
                    <a:lstStyle/>
                    <a:p>
                      <a:pPr algn="l">
                        <a:spcBef>
                          <a:spcPts val="50"/>
                        </a:spcBef>
                      </a:pPr>
                      <a:r>
                        <a:rPr lang="pt-PT" sz="900">
                          <a:solidFill>
                            <a:schemeClr val="tx1"/>
                          </a:solidFill>
                          <a:effectLst/>
                        </a:rPr>
                        <a:t> </a:t>
                      </a:r>
                      <a:endParaRPr lang="pt-BR" sz="1400">
                        <a:solidFill>
                          <a:schemeClr val="tx1"/>
                        </a:solidFill>
                        <a:effectLst/>
                      </a:endParaRPr>
                    </a:p>
                    <a:p>
                      <a:pPr marR="28575" algn="r">
                        <a:spcBef>
                          <a:spcPts val="30"/>
                        </a:spcBef>
                        <a:spcAft>
                          <a:spcPts val="0"/>
                        </a:spcAft>
                      </a:pPr>
                      <a:r>
                        <a:rPr lang="pt-PT" sz="1050" u="sng">
                          <a:solidFill>
                            <a:schemeClr val="tx1"/>
                          </a:solidFill>
                          <a:effectLst/>
                        </a:rPr>
                        <a:t>5.835.708,99</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2032271339"/>
                  </a:ext>
                </a:extLst>
              </a:tr>
              <a:tr h="195166">
                <a:tc>
                  <a:txBody>
                    <a:bodyPr/>
                    <a:lstStyle/>
                    <a:p>
                      <a:pPr marL="304165" algn="l">
                        <a:lnSpc>
                          <a:spcPts val="1055"/>
                        </a:lnSpc>
                        <a:spcBef>
                          <a:spcPts val="160"/>
                        </a:spcBef>
                        <a:spcAft>
                          <a:spcPts val="0"/>
                        </a:spcAft>
                      </a:pPr>
                      <a:r>
                        <a:rPr lang="pt-PT" sz="1050">
                          <a:solidFill>
                            <a:schemeClr val="tx1"/>
                          </a:solidFill>
                          <a:effectLst/>
                        </a:rPr>
                        <a:t>Aplicações</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220" algn="r">
                        <a:lnSpc>
                          <a:spcPts val="1055"/>
                        </a:lnSpc>
                        <a:spcBef>
                          <a:spcPts val="160"/>
                        </a:spcBef>
                        <a:spcAft>
                          <a:spcPts val="0"/>
                        </a:spcAft>
                      </a:pPr>
                      <a:r>
                        <a:rPr lang="pt-PT" sz="1050">
                          <a:solidFill>
                            <a:schemeClr val="tx1"/>
                          </a:solidFill>
                          <a:effectLst/>
                        </a:rPr>
                        <a:t>3.015.487,63</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lnSpc>
                          <a:spcPts val="1055"/>
                        </a:lnSpc>
                        <a:spcBef>
                          <a:spcPts val="160"/>
                        </a:spcBef>
                        <a:spcAft>
                          <a:spcPts val="0"/>
                        </a:spcAft>
                      </a:pPr>
                      <a:r>
                        <a:rPr lang="pt-PT" sz="1050">
                          <a:solidFill>
                            <a:schemeClr val="tx1"/>
                          </a:solidFill>
                          <a:effectLst/>
                        </a:rPr>
                        <a:t>4.606.969,43</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2693747220"/>
                  </a:ext>
                </a:extLst>
              </a:tr>
              <a:tr h="175872">
                <a:tc>
                  <a:txBody>
                    <a:bodyPr/>
                    <a:lstStyle/>
                    <a:p>
                      <a:pPr marL="304165" algn="l">
                        <a:lnSpc>
                          <a:spcPts val="1055"/>
                        </a:lnSpc>
                        <a:spcBef>
                          <a:spcPts val="30"/>
                        </a:spcBef>
                      </a:pPr>
                      <a:r>
                        <a:rPr lang="pt-PT" sz="1050">
                          <a:solidFill>
                            <a:schemeClr val="tx1"/>
                          </a:solidFill>
                          <a:effectLst/>
                        </a:rPr>
                        <a:t>Créditos de</a:t>
                      </a:r>
                      <a:r>
                        <a:rPr lang="pt-PT" sz="1050" spc="-10">
                          <a:solidFill>
                            <a:schemeClr val="tx1"/>
                          </a:solidFill>
                          <a:effectLst/>
                        </a:rPr>
                        <a:t> </a:t>
                      </a:r>
                      <a:r>
                        <a:rPr lang="pt-PT" sz="1050">
                          <a:solidFill>
                            <a:schemeClr val="tx1"/>
                          </a:solidFill>
                          <a:effectLst/>
                        </a:rPr>
                        <a:t>Operações de</a:t>
                      </a:r>
                      <a:r>
                        <a:rPr lang="pt-PT" sz="1050" spc="-10">
                          <a:solidFill>
                            <a:schemeClr val="tx1"/>
                          </a:solidFill>
                          <a:effectLst/>
                        </a:rPr>
                        <a:t> </a:t>
                      </a:r>
                      <a:r>
                        <a:rPr lang="pt-PT" sz="1050">
                          <a:solidFill>
                            <a:schemeClr val="tx1"/>
                          </a:solidFill>
                          <a:effectLst/>
                        </a:rPr>
                        <a:t>Assist.</a:t>
                      </a:r>
                      <a:r>
                        <a:rPr lang="pt-PT" sz="1050" spc="-10">
                          <a:solidFill>
                            <a:schemeClr val="tx1"/>
                          </a:solidFill>
                          <a:effectLst/>
                        </a:rPr>
                        <a:t> </a:t>
                      </a:r>
                      <a:r>
                        <a:rPr lang="pt-PT" sz="1050">
                          <a:solidFill>
                            <a:schemeClr val="tx1"/>
                          </a:solidFill>
                          <a:effectLst/>
                        </a:rPr>
                        <a:t>à</a:t>
                      </a:r>
                      <a:r>
                        <a:rPr lang="pt-PT" sz="1050" spc="-10">
                          <a:solidFill>
                            <a:schemeClr val="tx1"/>
                          </a:solidFill>
                          <a:effectLst/>
                        </a:rPr>
                        <a:t> </a:t>
                      </a:r>
                      <a:r>
                        <a:rPr lang="pt-PT" sz="1050">
                          <a:solidFill>
                            <a:schemeClr val="tx1"/>
                          </a:solidFill>
                          <a:effectLst/>
                        </a:rPr>
                        <a:t>Saúde</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855" algn="r">
                        <a:lnSpc>
                          <a:spcPts val="1055"/>
                        </a:lnSpc>
                        <a:spcBef>
                          <a:spcPts val="30"/>
                        </a:spcBef>
                      </a:pPr>
                      <a:r>
                        <a:rPr lang="pt-PT" sz="1050">
                          <a:solidFill>
                            <a:schemeClr val="tx1"/>
                          </a:solidFill>
                          <a:effectLst/>
                        </a:rPr>
                        <a:t>290.638,21</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lnSpc>
                          <a:spcPts val="1055"/>
                        </a:lnSpc>
                        <a:spcBef>
                          <a:spcPts val="30"/>
                        </a:spcBef>
                      </a:pPr>
                      <a:r>
                        <a:rPr lang="pt-PT" sz="1050">
                          <a:solidFill>
                            <a:schemeClr val="tx1"/>
                          </a:solidFill>
                          <a:effectLst/>
                        </a:rPr>
                        <a:t>260.887,44</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3712794026"/>
                  </a:ext>
                </a:extLst>
              </a:tr>
              <a:tr h="265663">
                <a:tc>
                  <a:txBody>
                    <a:bodyPr/>
                    <a:lstStyle/>
                    <a:p>
                      <a:pPr marL="304165" algn="l">
                        <a:spcBef>
                          <a:spcPts val="30"/>
                        </a:spcBef>
                      </a:pPr>
                      <a:r>
                        <a:rPr lang="pt-PT" sz="1050" dirty="0">
                          <a:solidFill>
                            <a:schemeClr val="tx1"/>
                          </a:solidFill>
                          <a:effectLst/>
                        </a:rPr>
                        <a:t>Títulos</a:t>
                      </a:r>
                      <a:r>
                        <a:rPr lang="pt-PT" sz="1050" spc="-5" dirty="0">
                          <a:solidFill>
                            <a:schemeClr val="tx1"/>
                          </a:solidFill>
                          <a:effectLst/>
                        </a:rPr>
                        <a:t> </a:t>
                      </a:r>
                      <a:r>
                        <a:rPr lang="pt-PT" sz="1050" dirty="0">
                          <a:solidFill>
                            <a:schemeClr val="tx1"/>
                          </a:solidFill>
                          <a:effectLst/>
                        </a:rPr>
                        <a:t>e</a:t>
                      </a:r>
                      <a:r>
                        <a:rPr lang="pt-PT" sz="1050" spc="-10" dirty="0">
                          <a:solidFill>
                            <a:schemeClr val="tx1"/>
                          </a:solidFill>
                          <a:effectLst/>
                        </a:rPr>
                        <a:t> </a:t>
                      </a:r>
                      <a:r>
                        <a:rPr lang="pt-PT" sz="1050" dirty="0">
                          <a:solidFill>
                            <a:schemeClr val="tx1"/>
                          </a:solidFill>
                          <a:effectLst/>
                        </a:rPr>
                        <a:t>Créditos a</a:t>
                      </a:r>
                      <a:r>
                        <a:rPr lang="pt-PT" sz="1050" spc="-10" dirty="0">
                          <a:solidFill>
                            <a:schemeClr val="tx1"/>
                          </a:solidFill>
                          <a:effectLst/>
                        </a:rPr>
                        <a:t> </a:t>
                      </a:r>
                      <a:r>
                        <a:rPr lang="pt-PT" sz="1050" dirty="0">
                          <a:solidFill>
                            <a:schemeClr val="tx1"/>
                          </a:solidFill>
                          <a:effectLst/>
                        </a:rPr>
                        <a:t>Receber</a:t>
                      </a:r>
                      <a:endParaRPr lang="pt-BR" sz="1400" dirty="0">
                        <a:solidFill>
                          <a:schemeClr val="tx1"/>
                        </a:solidFill>
                        <a:effectLst/>
                        <a:latin typeface="Arial MT"/>
                        <a:ea typeface="Arial MT"/>
                        <a:cs typeface="Arial MT"/>
                      </a:endParaRPr>
                    </a:p>
                  </a:txBody>
                  <a:tcPr marL="0" marR="0" marT="0" marB="0">
                    <a:solidFill>
                      <a:schemeClr val="bg1"/>
                    </a:solidFill>
                  </a:tcPr>
                </a:tc>
                <a:tc>
                  <a:txBody>
                    <a:bodyPr/>
                    <a:lstStyle/>
                    <a:p>
                      <a:pPr marR="109855" algn="r">
                        <a:spcBef>
                          <a:spcPts val="30"/>
                        </a:spcBef>
                      </a:pPr>
                      <a:r>
                        <a:rPr lang="pt-PT" sz="1050">
                          <a:solidFill>
                            <a:schemeClr val="tx1"/>
                          </a:solidFill>
                          <a:effectLst/>
                        </a:rPr>
                        <a:t>214.758,51</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spcBef>
                          <a:spcPts val="30"/>
                        </a:spcBef>
                      </a:pPr>
                      <a:r>
                        <a:rPr lang="pt-PT" sz="1050">
                          <a:solidFill>
                            <a:schemeClr val="tx1"/>
                          </a:solidFill>
                          <a:effectLst/>
                        </a:rPr>
                        <a:t>967.852,12</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3850754482"/>
                  </a:ext>
                </a:extLst>
              </a:tr>
              <a:tr h="330966">
                <a:tc>
                  <a:txBody>
                    <a:bodyPr/>
                    <a:lstStyle/>
                    <a:p>
                      <a:pPr marL="31750" algn="l">
                        <a:spcBef>
                          <a:spcPts val="635"/>
                        </a:spcBef>
                        <a:spcAft>
                          <a:spcPts val="0"/>
                        </a:spcAft>
                      </a:pPr>
                      <a:r>
                        <a:rPr lang="pt-PT" sz="1050">
                          <a:solidFill>
                            <a:schemeClr val="tx1"/>
                          </a:solidFill>
                          <a:effectLst/>
                        </a:rPr>
                        <a:t>ATIVO</a:t>
                      </a:r>
                      <a:r>
                        <a:rPr lang="pt-PT" sz="1050" spc="-35">
                          <a:solidFill>
                            <a:schemeClr val="tx1"/>
                          </a:solidFill>
                          <a:effectLst/>
                        </a:rPr>
                        <a:t> </a:t>
                      </a:r>
                      <a:r>
                        <a:rPr lang="pt-PT" sz="1050">
                          <a:solidFill>
                            <a:schemeClr val="tx1"/>
                          </a:solidFill>
                          <a:effectLst/>
                        </a:rPr>
                        <a:t>NÃO</a:t>
                      </a:r>
                      <a:r>
                        <a:rPr lang="pt-PT" sz="1050" spc="-35">
                          <a:solidFill>
                            <a:schemeClr val="tx1"/>
                          </a:solidFill>
                          <a:effectLst/>
                        </a:rPr>
                        <a:t> </a:t>
                      </a:r>
                      <a:r>
                        <a:rPr lang="pt-PT" sz="1050">
                          <a:solidFill>
                            <a:schemeClr val="tx1"/>
                          </a:solidFill>
                          <a:effectLst/>
                        </a:rPr>
                        <a:t>CIRCULANTE</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220" algn="r">
                        <a:spcBef>
                          <a:spcPts val="635"/>
                        </a:spcBef>
                        <a:spcAft>
                          <a:spcPts val="0"/>
                        </a:spcAft>
                      </a:pPr>
                      <a:r>
                        <a:rPr lang="pt-PT" sz="1050" u="sng">
                          <a:solidFill>
                            <a:schemeClr val="tx1"/>
                          </a:solidFill>
                          <a:effectLst/>
                        </a:rPr>
                        <a:t>3.484.797,27</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8575" algn="r">
                        <a:spcBef>
                          <a:spcPts val="635"/>
                        </a:spcBef>
                        <a:spcAft>
                          <a:spcPts val="0"/>
                        </a:spcAft>
                      </a:pPr>
                      <a:r>
                        <a:rPr lang="pt-PT" sz="1050" u="sng">
                          <a:solidFill>
                            <a:schemeClr val="tx1"/>
                          </a:solidFill>
                          <a:effectLst/>
                        </a:rPr>
                        <a:t>2.905.858,27</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1711277861"/>
                  </a:ext>
                </a:extLst>
              </a:tr>
              <a:tr h="260469">
                <a:tc>
                  <a:txBody>
                    <a:bodyPr/>
                    <a:lstStyle/>
                    <a:p>
                      <a:pPr marL="31750" algn="l">
                        <a:spcBef>
                          <a:spcPts val="470"/>
                        </a:spcBef>
                        <a:spcAft>
                          <a:spcPts val="0"/>
                        </a:spcAft>
                      </a:pPr>
                      <a:r>
                        <a:rPr lang="pt-PT" sz="1050">
                          <a:solidFill>
                            <a:schemeClr val="tx1"/>
                          </a:solidFill>
                          <a:effectLst/>
                        </a:rPr>
                        <a:t>Realizável</a:t>
                      </a:r>
                      <a:r>
                        <a:rPr lang="pt-PT" sz="1050" spc="-20">
                          <a:solidFill>
                            <a:schemeClr val="tx1"/>
                          </a:solidFill>
                          <a:effectLst/>
                        </a:rPr>
                        <a:t> </a:t>
                      </a:r>
                      <a:r>
                        <a:rPr lang="pt-PT" sz="1050">
                          <a:solidFill>
                            <a:schemeClr val="tx1"/>
                          </a:solidFill>
                          <a:effectLst/>
                        </a:rPr>
                        <a:t>a</a:t>
                      </a:r>
                      <a:r>
                        <a:rPr lang="pt-PT" sz="1050" spc="-5">
                          <a:solidFill>
                            <a:schemeClr val="tx1"/>
                          </a:solidFill>
                          <a:effectLst/>
                        </a:rPr>
                        <a:t> </a:t>
                      </a:r>
                      <a:r>
                        <a:rPr lang="pt-PT" sz="1050">
                          <a:solidFill>
                            <a:schemeClr val="tx1"/>
                          </a:solidFill>
                          <a:effectLst/>
                        </a:rPr>
                        <a:t>Longo</a:t>
                      </a:r>
                      <a:r>
                        <a:rPr lang="pt-PT" sz="1050" spc="-20">
                          <a:solidFill>
                            <a:schemeClr val="tx1"/>
                          </a:solidFill>
                          <a:effectLst/>
                        </a:rPr>
                        <a:t> </a:t>
                      </a:r>
                      <a:r>
                        <a:rPr lang="pt-PT" sz="1050">
                          <a:solidFill>
                            <a:schemeClr val="tx1"/>
                          </a:solidFill>
                          <a:effectLst/>
                        </a:rPr>
                        <a:t>Prazo</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220" algn="r">
                        <a:spcBef>
                          <a:spcPts val="470"/>
                        </a:spcBef>
                        <a:spcAft>
                          <a:spcPts val="0"/>
                        </a:spcAft>
                      </a:pPr>
                      <a:r>
                        <a:rPr lang="pt-PT" sz="1050" u="sng">
                          <a:solidFill>
                            <a:schemeClr val="tx1"/>
                          </a:solidFill>
                          <a:effectLst/>
                        </a:rPr>
                        <a:t>2.037.973,99</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8575" algn="r">
                        <a:spcBef>
                          <a:spcPts val="470"/>
                        </a:spcBef>
                        <a:spcAft>
                          <a:spcPts val="0"/>
                        </a:spcAft>
                      </a:pPr>
                      <a:r>
                        <a:rPr lang="pt-PT" sz="1050" u="sng">
                          <a:solidFill>
                            <a:schemeClr val="tx1"/>
                          </a:solidFill>
                          <a:effectLst/>
                        </a:rPr>
                        <a:t>2.037.720,56</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4040469822"/>
                  </a:ext>
                </a:extLst>
              </a:tr>
              <a:tr h="285699">
                <a:tc>
                  <a:txBody>
                    <a:bodyPr/>
                    <a:lstStyle/>
                    <a:p>
                      <a:pPr marL="182245" algn="l">
                        <a:spcBef>
                          <a:spcPts val="160"/>
                        </a:spcBef>
                        <a:spcAft>
                          <a:spcPts val="0"/>
                        </a:spcAft>
                      </a:pPr>
                      <a:r>
                        <a:rPr lang="pt-PT" sz="1050">
                          <a:solidFill>
                            <a:schemeClr val="tx1"/>
                          </a:solidFill>
                          <a:effectLst/>
                        </a:rPr>
                        <a:t>Outros créditos a</a:t>
                      </a:r>
                      <a:r>
                        <a:rPr lang="pt-PT" sz="1050" spc="-10">
                          <a:solidFill>
                            <a:schemeClr val="tx1"/>
                          </a:solidFill>
                          <a:effectLst/>
                        </a:rPr>
                        <a:t> </a:t>
                      </a:r>
                      <a:r>
                        <a:rPr lang="pt-PT" sz="1050">
                          <a:solidFill>
                            <a:schemeClr val="tx1"/>
                          </a:solidFill>
                          <a:effectLst/>
                        </a:rPr>
                        <a:t>receber</a:t>
                      </a:r>
                      <a:r>
                        <a:rPr lang="pt-PT" sz="1050" spc="-10">
                          <a:solidFill>
                            <a:schemeClr val="tx1"/>
                          </a:solidFill>
                          <a:effectLst/>
                        </a:rPr>
                        <a:t> </a:t>
                      </a:r>
                      <a:r>
                        <a:rPr lang="pt-PT" sz="1050">
                          <a:solidFill>
                            <a:schemeClr val="tx1"/>
                          </a:solidFill>
                          <a:effectLst/>
                        </a:rPr>
                        <a:t>a</a:t>
                      </a:r>
                      <a:r>
                        <a:rPr lang="pt-PT" sz="1050" spc="-10">
                          <a:solidFill>
                            <a:schemeClr val="tx1"/>
                          </a:solidFill>
                          <a:effectLst/>
                        </a:rPr>
                        <a:t> </a:t>
                      </a:r>
                      <a:r>
                        <a:rPr lang="pt-PT" sz="1050">
                          <a:solidFill>
                            <a:schemeClr val="tx1"/>
                          </a:solidFill>
                          <a:effectLst/>
                        </a:rPr>
                        <a:t>longo</a:t>
                      </a:r>
                      <a:r>
                        <a:rPr lang="pt-PT" sz="1050" spc="-10">
                          <a:solidFill>
                            <a:schemeClr val="tx1"/>
                          </a:solidFill>
                          <a:effectLst/>
                        </a:rPr>
                        <a:t> </a:t>
                      </a:r>
                      <a:r>
                        <a:rPr lang="pt-PT" sz="1050">
                          <a:solidFill>
                            <a:schemeClr val="tx1"/>
                          </a:solidFill>
                          <a:effectLst/>
                        </a:rPr>
                        <a:t>prazo</a:t>
                      </a:r>
                      <a:r>
                        <a:rPr lang="pt-PT" sz="1050" spc="-10">
                          <a:solidFill>
                            <a:schemeClr val="tx1"/>
                          </a:solidFill>
                          <a:effectLst/>
                        </a:rPr>
                        <a:t> </a:t>
                      </a:r>
                      <a:r>
                        <a:rPr lang="pt-PT" sz="1050">
                          <a:solidFill>
                            <a:schemeClr val="tx1"/>
                          </a:solidFill>
                          <a:effectLst/>
                        </a:rPr>
                        <a:t>CSPAR</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220" algn="r">
                        <a:spcBef>
                          <a:spcPts val="160"/>
                        </a:spcBef>
                        <a:spcAft>
                          <a:spcPts val="0"/>
                        </a:spcAft>
                      </a:pPr>
                      <a:r>
                        <a:rPr lang="pt-PT" sz="1050">
                          <a:solidFill>
                            <a:schemeClr val="tx1"/>
                          </a:solidFill>
                          <a:effectLst/>
                        </a:rPr>
                        <a:t>2.037.973,99</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spcBef>
                          <a:spcPts val="160"/>
                        </a:spcBef>
                        <a:spcAft>
                          <a:spcPts val="0"/>
                        </a:spcAft>
                      </a:pPr>
                      <a:r>
                        <a:rPr lang="pt-PT" sz="1050">
                          <a:solidFill>
                            <a:schemeClr val="tx1"/>
                          </a:solidFill>
                          <a:effectLst/>
                        </a:rPr>
                        <a:t>2.037.720,56</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3661379217"/>
                  </a:ext>
                </a:extLst>
              </a:tr>
              <a:tr h="285699">
                <a:tc>
                  <a:txBody>
                    <a:bodyPr/>
                    <a:lstStyle/>
                    <a:p>
                      <a:pPr marL="182245" algn="l">
                        <a:spcBef>
                          <a:spcPts val="635"/>
                        </a:spcBef>
                        <a:spcAft>
                          <a:spcPts val="0"/>
                        </a:spcAft>
                      </a:pPr>
                      <a:r>
                        <a:rPr lang="pt-PT" sz="1050">
                          <a:solidFill>
                            <a:schemeClr val="tx1"/>
                          </a:solidFill>
                          <a:effectLst/>
                        </a:rPr>
                        <a:t>Investimentos</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220" algn="r">
                        <a:spcBef>
                          <a:spcPts val="635"/>
                        </a:spcBef>
                        <a:spcAft>
                          <a:spcPts val="0"/>
                        </a:spcAft>
                      </a:pPr>
                      <a:r>
                        <a:rPr lang="pt-PT" sz="1050" u="sng">
                          <a:solidFill>
                            <a:schemeClr val="tx1"/>
                          </a:solidFill>
                          <a:effectLst/>
                        </a:rPr>
                        <a:t>1.004.795,63</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spcBef>
                          <a:spcPts val="635"/>
                        </a:spcBef>
                        <a:spcAft>
                          <a:spcPts val="0"/>
                        </a:spcAft>
                      </a:pPr>
                      <a:r>
                        <a:rPr lang="pt-PT" sz="1050" u="sng">
                          <a:solidFill>
                            <a:schemeClr val="tx1"/>
                          </a:solidFill>
                          <a:effectLst/>
                        </a:rPr>
                        <a:t>377.374,22</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2345902246"/>
                  </a:ext>
                </a:extLst>
              </a:tr>
              <a:tr h="286441">
                <a:tc>
                  <a:txBody>
                    <a:bodyPr/>
                    <a:lstStyle/>
                    <a:p>
                      <a:pPr marL="304165" algn="l">
                        <a:spcBef>
                          <a:spcPts val="160"/>
                        </a:spcBef>
                        <a:spcAft>
                          <a:spcPts val="0"/>
                        </a:spcAft>
                      </a:pPr>
                      <a:r>
                        <a:rPr lang="pt-PT" sz="1050">
                          <a:solidFill>
                            <a:schemeClr val="tx1"/>
                          </a:solidFill>
                          <a:effectLst/>
                        </a:rPr>
                        <a:t>Participações Societárias</a:t>
                      </a:r>
                      <a:r>
                        <a:rPr lang="pt-PT" sz="1050" spc="-5">
                          <a:solidFill>
                            <a:schemeClr val="tx1"/>
                          </a:solidFill>
                          <a:effectLst/>
                        </a:rPr>
                        <a:t> </a:t>
                      </a:r>
                      <a:r>
                        <a:rPr lang="pt-PT" sz="1050">
                          <a:solidFill>
                            <a:schemeClr val="tx1"/>
                          </a:solidFill>
                          <a:effectLst/>
                        </a:rPr>
                        <a:t>-</a:t>
                      </a:r>
                      <a:r>
                        <a:rPr lang="pt-PT" sz="1050" spc="-10">
                          <a:solidFill>
                            <a:schemeClr val="tx1"/>
                          </a:solidFill>
                          <a:effectLst/>
                        </a:rPr>
                        <a:t> </a:t>
                      </a:r>
                      <a:r>
                        <a:rPr lang="pt-PT" sz="1050">
                          <a:solidFill>
                            <a:schemeClr val="tx1"/>
                          </a:solidFill>
                          <a:effectLst/>
                        </a:rPr>
                        <a:t>Investimentos no</a:t>
                      </a:r>
                      <a:r>
                        <a:rPr lang="pt-PT" sz="1050" spc="-10">
                          <a:solidFill>
                            <a:schemeClr val="tx1"/>
                          </a:solidFill>
                          <a:effectLst/>
                        </a:rPr>
                        <a:t> </a:t>
                      </a:r>
                      <a:r>
                        <a:rPr lang="pt-PT" sz="1050">
                          <a:solidFill>
                            <a:schemeClr val="tx1"/>
                          </a:solidFill>
                          <a:effectLst/>
                        </a:rPr>
                        <a:t>País</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220" algn="r">
                        <a:spcBef>
                          <a:spcPts val="160"/>
                        </a:spcBef>
                        <a:spcAft>
                          <a:spcPts val="0"/>
                        </a:spcAft>
                      </a:pPr>
                      <a:r>
                        <a:rPr lang="pt-PT" sz="1050">
                          <a:solidFill>
                            <a:schemeClr val="tx1"/>
                          </a:solidFill>
                          <a:effectLst/>
                        </a:rPr>
                        <a:t>1.004.795,63</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spcBef>
                          <a:spcPts val="160"/>
                        </a:spcBef>
                        <a:spcAft>
                          <a:spcPts val="0"/>
                        </a:spcAft>
                      </a:pPr>
                      <a:r>
                        <a:rPr lang="pt-PT" sz="1050">
                          <a:solidFill>
                            <a:schemeClr val="tx1"/>
                          </a:solidFill>
                          <a:effectLst/>
                        </a:rPr>
                        <a:t>377.374,22</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499394339"/>
                  </a:ext>
                </a:extLst>
              </a:tr>
              <a:tr h="286441">
                <a:tc>
                  <a:txBody>
                    <a:bodyPr/>
                    <a:lstStyle/>
                    <a:p>
                      <a:pPr marL="182245" algn="l">
                        <a:spcBef>
                          <a:spcPts val="640"/>
                        </a:spcBef>
                        <a:spcAft>
                          <a:spcPts val="0"/>
                        </a:spcAft>
                      </a:pPr>
                      <a:r>
                        <a:rPr lang="pt-PT" sz="1050">
                          <a:solidFill>
                            <a:schemeClr val="tx1"/>
                          </a:solidFill>
                          <a:effectLst/>
                        </a:rPr>
                        <a:t>Imobilizado</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855" algn="r">
                        <a:spcBef>
                          <a:spcPts val="640"/>
                        </a:spcBef>
                        <a:spcAft>
                          <a:spcPts val="0"/>
                        </a:spcAft>
                      </a:pPr>
                      <a:r>
                        <a:rPr lang="pt-PT" sz="1050" u="sng">
                          <a:solidFill>
                            <a:schemeClr val="tx1"/>
                          </a:solidFill>
                          <a:effectLst/>
                        </a:rPr>
                        <a:t>433.369,70</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spcBef>
                          <a:spcPts val="640"/>
                        </a:spcBef>
                        <a:spcAft>
                          <a:spcPts val="0"/>
                        </a:spcAft>
                      </a:pPr>
                      <a:r>
                        <a:rPr lang="pt-PT" sz="1050" u="sng">
                          <a:solidFill>
                            <a:schemeClr val="tx1"/>
                          </a:solidFill>
                          <a:effectLst/>
                        </a:rPr>
                        <a:t>479.709,02</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1777113593"/>
                  </a:ext>
                </a:extLst>
              </a:tr>
              <a:tr h="195908">
                <a:tc>
                  <a:txBody>
                    <a:bodyPr/>
                    <a:lstStyle/>
                    <a:p>
                      <a:pPr marL="304165" algn="l">
                        <a:lnSpc>
                          <a:spcPts val="1055"/>
                        </a:lnSpc>
                        <a:spcBef>
                          <a:spcPts val="160"/>
                        </a:spcBef>
                        <a:spcAft>
                          <a:spcPts val="0"/>
                        </a:spcAft>
                      </a:pPr>
                      <a:r>
                        <a:rPr lang="pt-PT" sz="1050">
                          <a:solidFill>
                            <a:schemeClr val="tx1"/>
                          </a:solidFill>
                          <a:effectLst/>
                        </a:rPr>
                        <a:t>Imóveis</a:t>
                      </a:r>
                      <a:r>
                        <a:rPr lang="pt-PT" sz="1050" spc="-5">
                          <a:solidFill>
                            <a:schemeClr val="tx1"/>
                          </a:solidFill>
                          <a:effectLst/>
                        </a:rPr>
                        <a:t> </a:t>
                      </a:r>
                      <a:r>
                        <a:rPr lang="pt-PT" sz="1050">
                          <a:solidFill>
                            <a:schemeClr val="tx1"/>
                          </a:solidFill>
                          <a:effectLst/>
                        </a:rPr>
                        <a:t>de</a:t>
                      </a:r>
                      <a:r>
                        <a:rPr lang="pt-PT" sz="1050" spc="-15">
                          <a:solidFill>
                            <a:schemeClr val="tx1"/>
                          </a:solidFill>
                          <a:effectLst/>
                        </a:rPr>
                        <a:t> </a:t>
                      </a:r>
                      <a:r>
                        <a:rPr lang="pt-PT" sz="1050">
                          <a:solidFill>
                            <a:schemeClr val="tx1"/>
                          </a:solidFill>
                          <a:effectLst/>
                        </a:rPr>
                        <a:t>Uso</a:t>
                      </a:r>
                      <a:r>
                        <a:rPr lang="pt-PT" sz="1050" spc="-20">
                          <a:solidFill>
                            <a:schemeClr val="tx1"/>
                          </a:solidFill>
                          <a:effectLst/>
                        </a:rPr>
                        <a:t> </a:t>
                      </a:r>
                      <a:r>
                        <a:rPr lang="pt-PT" sz="1050">
                          <a:solidFill>
                            <a:schemeClr val="tx1"/>
                          </a:solidFill>
                          <a:effectLst/>
                        </a:rPr>
                        <a:t>Próprio</a:t>
                      </a:r>
                      <a:r>
                        <a:rPr lang="pt-PT" sz="1050" spc="-10">
                          <a:solidFill>
                            <a:schemeClr val="tx1"/>
                          </a:solidFill>
                          <a:effectLst/>
                        </a:rPr>
                        <a:t> </a:t>
                      </a:r>
                      <a:r>
                        <a:rPr lang="pt-PT" sz="1050">
                          <a:solidFill>
                            <a:schemeClr val="tx1"/>
                          </a:solidFill>
                          <a:effectLst/>
                        </a:rPr>
                        <a:t>–</a:t>
                      </a:r>
                      <a:r>
                        <a:rPr lang="pt-PT" sz="1050" spc="-15">
                          <a:solidFill>
                            <a:schemeClr val="tx1"/>
                          </a:solidFill>
                          <a:effectLst/>
                        </a:rPr>
                        <a:t> </a:t>
                      </a:r>
                      <a:r>
                        <a:rPr lang="pt-PT" sz="1050">
                          <a:solidFill>
                            <a:schemeClr val="tx1"/>
                          </a:solidFill>
                          <a:effectLst/>
                        </a:rPr>
                        <a:t>Não</a:t>
                      </a:r>
                      <a:r>
                        <a:rPr lang="pt-PT" sz="1050" spc="-15">
                          <a:solidFill>
                            <a:schemeClr val="tx1"/>
                          </a:solidFill>
                          <a:effectLst/>
                        </a:rPr>
                        <a:t> </a:t>
                      </a:r>
                      <a:r>
                        <a:rPr lang="pt-PT" sz="1050">
                          <a:solidFill>
                            <a:schemeClr val="tx1"/>
                          </a:solidFill>
                          <a:effectLst/>
                        </a:rPr>
                        <a:t>Hospitalares/Não</a:t>
                      </a:r>
                      <a:r>
                        <a:rPr lang="pt-PT" sz="1050" spc="-15">
                          <a:solidFill>
                            <a:schemeClr val="tx1"/>
                          </a:solidFill>
                          <a:effectLst/>
                        </a:rPr>
                        <a:t> </a:t>
                      </a:r>
                      <a:r>
                        <a:rPr lang="pt-PT" sz="1050">
                          <a:solidFill>
                            <a:schemeClr val="tx1"/>
                          </a:solidFill>
                          <a:effectLst/>
                        </a:rPr>
                        <a:t>Odontológicos</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855" algn="r">
                        <a:lnSpc>
                          <a:spcPts val="1055"/>
                        </a:lnSpc>
                        <a:spcBef>
                          <a:spcPts val="160"/>
                        </a:spcBef>
                        <a:spcAft>
                          <a:spcPts val="0"/>
                        </a:spcAft>
                      </a:pPr>
                      <a:r>
                        <a:rPr lang="pt-PT" sz="1050">
                          <a:solidFill>
                            <a:schemeClr val="tx1"/>
                          </a:solidFill>
                          <a:effectLst/>
                        </a:rPr>
                        <a:t>245.798,52</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lnSpc>
                          <a:spcPts val="1055"/>
                        </a:lnSpc>
                        <a:spcBef>
                          <a:spcPts val="160"/>
                        </a:spcBef>
                        <a:spcAft>
                          <a:spcPts val="0"/>
                        </a:spcAft>
                      </a:pPr>
                      <a:r>
                        <a:rPr lang="pt-PT" sz="1050">
                          <a:solidFill>
                            <a:schemeClr val="tx1"/>
                          </a:solidFill>
                          <a:effectLst/>
                        </a:rPr>
                        <a:t>228.753,84</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4073729301"/>
                  </a:ext>
                </a:extLst>
              </a:tr>
              <a:tr h="265663">
                <a:tc>
                  <a:txBody>
                    <a:bodyPr/>
                    <a:lstStyle/>
                    <a:p>
                      <a:pPr marL="304165" algn="l">
                        <a:spcBef>
                          <a:spcPts val="30"/>
                        </a:spcBef>
                      </a:pPr>
                      <a:r>
                        <a:rPr lang="pt-PT" sz="1050">
                          <a:solidFill>
                            <a:schemeClr val="tx1"/>
                          </a:solidFill>
                          <a:effectLst/>
                        </a:rPr>
                        <a:t>Bens</a:t>
                      </a:r>
                      <a:r>
                        <a:rPr lang="pt-PT" sz="1050" spc="-5">
                          <a:solidFill>
                            <a:schemeClr val="tx1"/>
                          </a:solidFill>
                          <a:effectLst/>
                        </a:rPr>
                        <a:t> </a:t>
                      </a:r>
                      <a:r>
                        <a:rPr lang="pt-PT" sz="1050">
                          <a:solidFill>
                            <a:schemeClr val="tx1"/>
                          </a:solidFill>
                          <a:effectLst/>
                        </a:rPr>
                        <a:t>Móveis</a:t>
                      </a:r>
                      <a:r>
                        <a:rPr lang="pt-PT" sz="1050" spc="-5">
                          <a:solidFill>
                            <a:schemeClr val="tx1"/>
                          </a:solidFill>
                          <a:effectLst/>
                        </a:rPr>
                        <a:t> </a:t>
                      </a:r>
                      <a:r>
                        <a:rPr lang="pt-PT" sz="1050">
                          <a:solidFill>
                            <a:schemeClr val="tx1"/>
                          </a:solidFill>
                          <a:effectLst/>
                        </a:rPr>
                        <a:t>-</a:t>
                      </a:r>
                      <a:r>
                        <a:rPr lang="pt-PT" sz="1050" spc="-20">
                          <a:solidFill>
                            <a:schemeClr val="tx1"/>
                          </a:solidFill>
                          <a:effectLst/>
                        </a:rPr>
                        <a:t> </a:t>
                      </a:r>
                      <a:r>
                        <a:rPr lang="pt-PT" sz="1050">
                          <a:solidFill>
                            <a:schemeClr val="tx1"/>
                          </a:solidFill>
                          <a:effectLst/>
                        </a:rPr>
                        <a:t>Não</a:t>
                      </a:r>
                      <a:r>
                        <a:rPr lang="pt-PT" sz="1050" spc="-15">
                          <a:solidFill>
                            <a:schemeClr val="tx1"/>
                          </a:solidFill>
                          <a:effectLst/>
                        </a:rPr>
                        <a:t> </a:t>
                      </a:r>
                      <a:r>
                        <a:rPr lang="pt-PT" sz="1050">
                          <a:solidFill>
                            <a:schemeClr val="tx1"/>
                          </a:solidFill>
                          <a:effectLst/>
                        </a:rPr>
                        <a:t>Hospitalares/Não</a:t>
                      </a:r>
                      <a:r>
                        <a:rPr lang="pt-PT" sz="1050" spc="-15">
                          <a:solidFill>
                            <a:schemeClr val="tx1"/>
                          </a:solidFill>
                          <a:effectLst/>
                        </a:rPr>
                        <a:t> </a:t>
                      </a:r>
                      <a:r>
                        <a:rPr lang="pt-PT" sz="1050">
                          <a:solidFill>
                            <a:schemeClr val="tx1"/>
                          </a:solidFill>
                          <a:effectLst/>
                        </a:rPr>
                        <a:t>Odontológicos</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855" algn="r">
                        <a:spcBef>
                          <a:spcPts val="30"/>
                        </a:spcBef>
                      </a:pPr>
                      <a:r>
                        <a:rPr lang="pt-PT" sz="1050">
                          <a:solidFill>
                            <a:schemeClr val="tx1"/>
                          </a:solidFill>
                          <a:effectLst/>
                        </a:rPr>
                        <a:t>187.571,18</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spcBef>
                          <a:spcPts val="30"/>
                        </a:spcBef>
                      </a:pPr>
                      <a:r>
                        <a:rPr lang="pt-PT" sz="1050">
                          <a:solidFill>
                            <a:schemeClr val="tx1"/>
                          </a:solidFill>
                          <a:effectLst/>
                        </a:rPr>
                        <a:t>250.955,18</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2840944259"/>
                  </a:ext>
                </a:extLst>
              </a:tr>
              <a:tr h="285699">
                <a:tc>
                  <a:txBody>
                    <a:bodyPr/>
                    <a:lstStyle/>
                    <a:p>
                      <a:pPr marL="182245" algn="l">
                        <a:spcBef>
                          <a:spcPts val="635"/>
                        </a:spcBef>
                        <a:spcAft>
                          <a:spcPts val="0"/>
                        </a:spcAft>
                      </a:pPr>
                      <a:r>
                        <a:rPr lang="pt-PT" sz="1050">
                          <a:solidFill>
                            <a:schemeClr val="tx1"/>
                          </a:solidFill>
                          <a:effectLst/>
                        </a:rPr>
                        <a:t>Intangível</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220" algn="r">
                        <a:spcBef>
                          <a:spcPts val="635"/>
                        </a:spcBef>
                        <a:spcAft>
                          <a:spcPts val="0"/>
                        </a:spcAft>
                      </a:pPr>
                      <a:r>
                        <a:rPr lang="pt-PT" sz="1050" u="sng">
                          <a:solidFill>
                            <a:schemeClr val="tx1"/>
                          </a:solidFill>
                          <a:effectLst/>
                        </a:rPr>
                        <a:t>8.657,95</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spcBef>
                          <a:spcPts val="635"/>
                        </a:spcBef>
                        <a:spcAft>
                          <a:spcPts val="0"/>
                        </a:spcAft>
                      </a:pPr>
                      <a:r>
                        <a:rPr lang="pt-PT" sz="1050" u="sng">
                          <a:solidFill>
                            <a:schemeClr val="tx1"/>
                          </a:solidFill>
                          <a:effectLst/>
                        </a:rPr>
                        <a:t>11.054,47</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708386574"/>
                  </a:ext>
                </a:extLst>
              </a:tr>
              <a:tr h="296830">
                <a:tc>
                  <a:txBody>
                    <a:bodyPr/>
                    <a:lstStyle/>
                    <a:p>
                      <a:pPr marL="304165" algn="l">
                        <a:spcBef>
                          <a:spcPts val="160"/>
                        </a:spcBef>
                        <a:spcAft>
                          <a:spcPts val="0"/>
                        </a:spcAft>
                      </a:pPr>
                      <a:r>
                        <a:rPr lang="pt-PT" sz="1050">
                          <a:solidFill>
                            <a:schemeClr val="tx1"/>
                          </a:solidFill>
                          <a:effectLst/>
                        </a:rPr>
                        <a:t>Sistemas</a:t>
                      </a:r>
                      <a:r>
                        <a:rPr lang="pt-PT" sz="1050" spc="-5">
                          <a:solidFill>
                            <a:schemeClr val="tx1"/>
                          </a:solidFill>
                          <a:effectLst/>
                        </a:rPr>
                        <a:t> </a:t>
                      </a:r>
                      <a:r>
                        <a:rPr lang="pt-PT" sz="1050">
                          <a:solidFill>
                            <a:schemeClr val="tx1"/>
                          </a:solidFill>
                          <a:effectLst/>
                        </a:rPr>
                        <a:t>Aplicativos -</a:t>
                      </a:r>
                      <a:r>
                        <a:rPr lang="pt-PT" sz="1050" spc="-15">
                          <a:solidFill>
                            <a:schemeClr val="tx1"/>
                          </a:solidFill>
                          <a:effectLst/>
                        </a:rPr>
                        <a:t> </a:t>
                      </a:r>
                      <a:r>
                        <a:rPr lang="pt-PT" sz="1050">
                          <a:solidFill>
                            <a:schemeClr val="tx1"/>
                          </a:solidFill>
                          <a:effectLst/>
                        </a:rPr>
                        <a:t>Software</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109220" algn="r">
                        <a:spcBef>
                          <a:spcPts val="175"/>
                        </a:spcBef>
                        <a:spcAft>
                          <a:spcPts val="0"/>
                        </a:spcAft>
                      </a:pPr>
                      <a:r>
                        <a:rPr lang="pt-PT" sz="1050" u="sng">
                          <a:solidFill>
                            <a:schemeClr val="tx1"/>
                          </a:solidFill>
                          <a:effectLst/>
                        </a:rPr>
                        <a:t>8.657,95</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9210" algn="r">
                        <a:spcBef>
                          <a:spcPts val="175"/>
                        </a:spcBef>
                        <a:spcAft>
                          <a:spcPts val="0"/>
                        </a:spcAft>
                      </a:pPr>
                      <a:r>
                        <a:rPr lang="pt-PT" sz="1050" u="sng">
                          <a:solidFill>
                            <a:schemeClr val="tx1"/>
                          </a:solidFill>
                          <a:effectLst/>
                        </a:rPr>
                        <a:t>11.054,47</a:t>
                      </a:r>
                      <a:endParaRPr lang="pt-BR" sz="14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3953324186"/>
                  </a:ext>
                </a:extLst>
              </a:tr>
              <a:tr h="267889">
                <a:tc>
                  <a:txBody>
                    <a:bodyPr/>
                    <a:lstStyle/>
                    <a:p>
                      <a:pPr marL="31750" algn="l">
                        <a:lnSpc>
                          <a:spcPts val="1005"/>
                        </a:lnSpc>
                        <a:spcBef>
                          <a:spcPts val="700"/>
                        </a:spcBef>
                        <a:spcAft>
                          <a:spcPts val="0"/>
                        </a:spcAft>
                      </a:pPr>
                      <a:r>
                        <a:rPr lang="pt-PT" sz="1050" dirty="0">
                          <a:solidFill>
                            <a:schemeClr val="tx1"/>
                          </a:solidFill>
                          <a:effectLst/>
                        </a:rPr>
                        <a:t>TOTAL</a:t>
                      </a:r>
                      <a:r>
                        <a:rPr lang="pt-PT" sz="1050" spc="-30" dirty="0">
                          <a:solidFill>
                            <a:schemeClr val="tx1"/>
                          </a:solidFill>
                          <a:effectLst/>
                        </a:rPr>
                        <a:t> </a:t>
                      </a:r>
                      <a:r>
                        <a:rPr lang="pt-PT" sz="1050" dirty="0">
                          <a:solidFill>
                            <a:schemeClr val="tx1"/>
                          </a:solidFill>
                          <a:effectLst/>
                        </a:rPr>
                        <a:t>DO</a:t>
                      </a:r>
                      <a:r>
                        <a:rPr lang="pt-PT" sz="1050" spc="-25" dirty="0">
                          <a:solidFill>
                            <a:schemeClr val="tx1"/>
                          </a:solidFill>
                          <a:effectLst/>
                        </a:rPr>
                        <a:t> </a:t>
                      </a:r>
                      <a:r>
                        <a:rPr lang="pt-PT" sz="1050" dirty="0">
                          <a:solidFill>
                            <a:schemeClr val="tx1"/>
                          </a:solidFill>
                          <a:effectLst/>
                        </a:rPr>
                        <a:t>ATIVO</a:t>
                      </a:r>
                      <a:endParaRPr lang="pt-BR" sz="1400" dirty="0">
                        <a:solidFill>
                          <a:schemeClr val="tx1"/>
                        </a:solidFill>
                        <a:effectLst/>
                        <a:latin typeface="Arial MT"/>
                        <a:ea typeface="Arial MT"/>
                        <a:cs typeface="Arial MT"/>
                      </a:endParaRPr>
                    </a:p>
                  </a:txBody>
                  <a:tcPr marL="0" marR="0" marT="0" marB="0">
                    <a:solidFill>
                      <a:schemeClr val="bg1"/>
                    </a:solidFill>
                  </a:tcPr>
                </a:tc>
                <a:tc>
                  <a:txBody>
                    <a:bodyPr/>
                    <a:lstStyle/>
                    <a:p>
                      <a:pPr marR="109220" algn="r">
                        <a:lnSpc>
                          <a:spcPts val="990"/>
                        </a:lnSpc>
                        <a:spcBef>
                          <a:spcPts val="715"/>
                        </a:spcBef>
                        <a:spcAft>
                          <a:spcPts val="0"/>
                        </a:spcAft>
                      </a:pPr>
                      <a:r>
                        <a:rPr lang="pt-PT" sz="1050" u="dbl">
                          <a:solidFill>
                            <a:schemeClr val="tx1"/>
                          </a:solidFill>
                          <a:effectLst/>
                        </a:rPr>
                        <a:t>7.269.767,47</a:t>
                      </a:r>
                      <a:endParaRPr lang="pt-BR" sz="1400">
                        <a:solidFill>
                          <a:schemeClr val="tx1"/>
                        </a:solidFill>
                        <a:effectLst/>
                        <a:latin typeface="Arial MT"/>
                        <a:ea typeface="Arial MT"/>
                        <a:cs typeface="Arial MT"/>
                      </a:endParaRPr>
                    </a:p>
                  </a:txBody>
                  <a:tcPr marL="0" marR="0" marT="0" marB="0">
                    <a:solidFill>
                      <a:schemeClr val="bg1"/>
                    </a:solidFill>
                  </a:tcPr>
                </a:tc>
                <a:tc>
                  <a:txBody>
                    <a:bodyPr/>
                    <a:lstStyle/>
                    <a:p>
                      <a:pPr marR="28575" algn="r">
                        <a:lnSpc>
                          <a:spcPts val="990"/>
                        </a:lnSpc>
                        <a:spcBef>
                          <a:spcPts val="715"/>
                        </a:spcBef>
                        <a:spcAft>
                          <a:spcPts val="0"/>
                        </a:spcAft>
                      </a:pPr>
                      <a:r>
                        <a:rPr lang="pt-PT" sz="1050" u="dbl" dirty="0">
                          <a:solidFill>
                            <a:schemeClr val="tx1"/>
                          </a:solidFill>
                          <a:effectLst/>
                        </a:rPr>
                        <a:t>8.908.276,72</a:t>
                      </a:r>
                      <a:endParaRPr lang="pt-BR" sz="1400" dirty="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1731444818"/>
                  </a:ext>
                </a:extLst>
              </a:tr>
            </a:tbl>
          </a:graphicData>
        </a:graphic>
      </p:graphicFrame>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r>
              <a:rPr lang="pt-BR" sz="2000" dirty="0">
                <a:solidFill>
                  <a:srgbClr val="0070C0"/>
                </a:solidFill>
                <a:latin typeface="Agency FB" panose="020B0503020202020204" pitchFamily="34" charset="0"/>
              </a:rPr>
              <a:t>ATIVO</a:t>
            </a:r>
            <a:endParaRPr lang="pt-BR" sz="1600" dirty="0">
              <a:solidFill>
                <a:srgbClr val="0070C0"/>
              </a:solidFill>
              <a:latin typeface="Agency FB" panose="020B0503020202020204" pitchFamily="34" charset="0"/>
            </a:endParaRPr>
          </a:p>
        </p:txBody>
      </p:sp>
      <p:sp>
        <p:nvSpPr>
          <p:cNvPr id="28" name="Retângulo: Cantos Arredondados 27">
            <a:extLst>
              <a:ext uri="{FF2B5EF4-FFF2-40B4-BE49-F238E27FC236}">
                <a16:creationId xmlns:a16="http://schemas.microsoft.com/office/drawing/2014/main" id="{392F81BC-31AD-43B1-BB7B-8FF2296E4862}"/>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BF87B007-942E-44D8-8C5A-889104CD8739}"/>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7" name="Retângulo: Cantos Arredondados 36">
            <a:extLst>
              <a:ext uri="{FF2B5EF4-FFF2-40B4-BE49-F238E27FC236}">
                <a16:creationId xmlns:a16="http://schemas.microsoft.com/office/drawing/2014/main" id="{120E2E11-E80D-4822-880F-405F92C9C34A}"/>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Cantos Arredondados 37">
            <a:extLst>
              <a:ext uri="{FF2B5EF4-FFF2-40B4-BE49-F238E27FC236}">
                <a16:creationId xmlns:a16="http://schemas.microsoft.com/office/drawing/2014/main" id="{67BC19B0-3702-47D2-847B-977581BC94D8}"/>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Cantos Arredondados 38">
            <a:extLst>
              <a:ext uri="{FF2B5EF4-FFF2-40B4-BE49-F238E27FC236}">
                <a16:creationId xmlns:a16="http://schemas.microsoft.com/office/drawing/2014/main" id="{F6B9B8E8-D37B-4845-B6AC-B650445BE46D}"/>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AEFA19D1-D078-41F3-9A3D-B92738DCE99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96AED351-D2BD-4CE8-BA6B-37DDB0A34CEF}"/>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A5CBBD7D-A1A3-42E9-8483-7C0350FC5D5F}"/>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7" name="CaixaDeTexto 56">
            <a:extLst>
              <a:ext uri="{FF2B5EF4-FFF2-40B4-BE49-F238E27FC236}">
                <a16:creationId xmlns:a16="http://schemas.microsoft.com/office/drawing/2014/main" id="{9D7D9C68-A970-41C1-A177-6F5265666EF6}"/>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58" name="CaixaDeTexto 57">
            <a:extLst>
              <a:ext uri="{FF2B5EF4-FFF2-40B4-BE49-F238E27FC236}">
                <a16:creationId xmlns:a16="http://schemas.microsoft.com/office/drawing/2014/main" id="{2D5368EA-9D92-46A0-9D76-D5352291AC16}"/>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59" name="CaixaDeTexto 58">
            <a:extLst>
              <a:ext uri="{FF2B5EF4-FFF2-40B4-BE49-F238E27FC236}">
                <a16:creationId xmlns:a16="http://schemas.microsoft.com/office/drawing/2014/main" id="{8D0051AF-69E6-499A-9219-2DCD652F768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0" name="CaixaDeTexto 59">
            <a:extLst>
              <a:ext uri="{FF2B5EF4-FFF2-40B4-BE49-F238E27FC236}">
                <a16:creationId xmlns:a16="http://schemas.microsoft.com/office/drawing/2014/main" id="{F78A1620-1F64-480D-8EA3-B2E3D63B72C6}"/>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16" name="Text Box 9">
            <a:extLst>
              <a:ext uri="{FF2B5EF4-FFF2-40B4-BE49-F238E27FC236}">
                <a16:creationId xmlns:a16="http://schemas.microsoft.com/office/drawing/2014/main" id="{56ECAA7A-5979-43FB-8EC0-60542D983723}"/>
              </a:ext>
            </a:extLst>
          </p:cNvPr>
          <p:cNvSpPr txBox="1">
            <a:spLocks noChangeArrowheads="1"/>
          </p:cNvSpPr>
          <p:nvPr/>
        </p:nvSpPr>
        <p:spPr bwMode="auto">
          <a:xfrm>
            <a:off x="4210847" y="1182300"/>
            <a:ext cx="45954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11430" algn="ctr">
              <a:lnSpc>
                <a:spcPct val="108000"/>
              </a:lnSpc>
              <a:spcBef>
                <a:spcPts val="65"/>
              </a:spcBef>
              <a:spcAft>
                <a:spcPts val="0"/>
              </a:spcAft>
            </a:pPr>
            <a:r>
              <a:rPr lang="pt-PT" sz="950" b="1" dirty="0">
                <a:effectLst/>
                <a:latin typeface="Arial" panose="020B0604020202020204" pitchFamily="34" charset="0"/>
                <a:ea typeface="Arial" panose="020B0604020202020204" pitchFamily="34" charset="0"/>
              </a:rPr>
              <a:t>UNIMED</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VALE</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DO</a:t>
            </a:r>
            <a:r>
              <a:rPr lang="pt-PT" sz="950" b="1" spc="-35"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JAGUARIBE</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COOPERATIVA</a:t>
            </a:r>
            <a:r>
              <a:rPr lang="pt-PT" sz="950" b="1" spc="-6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DE</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TRABALHO</a:t>
            </a:r>
            <a:r>
              <a:rPr lang="pt-PT" sz="950" b="1" spc="-35"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MÉDICO</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LTDA.</a:t>
            </a:r>
            <a:r>
              <a:rPr lang="pt-PT" sz="950" b="1" spc="-25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C.N.P.J.:</a:t>
            </a:r>
            <a:r>
              <a:rPr lang="pt-PT" sz="950" b="1" spc="1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41.314.220/0001-77</a:t>
            </a:r>
            <a:endParaRPr lang="pt-BR" sz="950" b="1" dirty="0">
              <a:effectLst/>
              <a:latin typeface="Arial" panose="020B0604020202020204" pitchFamily="34" charset="0"/>
              <a:ea typeface="Arial" panose="020B0604020202020204" pitchFamily="34" charset="0"/>
            </a:endParaRPr>
          </a:p>
          <a:p>
            <a:pPr marL="1566545" marR="1565275" algn="ctr">
              <a:lnSpc>
                <a:spcPct val="108000"/>
              </a:lnSpc>
              <a:spcAft>
                <a:spcPts val="0"/>
              </a:spcAft>
            </a:pPr>
            <a:r>
              <a:rPr lang="pt-PT" sz="950" b="1" spc="-10" dirty="0">
                <a:effectLst/>
                <a:latin typeface="Arial" panose="020B0604020202020204" pitchFamily="34" charset="0"/>
                <a:ea typeface="Arial" panose="020B0604020202020204" pitchFamily="34" charset="0"/>
              </a:rPr>
              <a:t>BALANÇO </a:t>
            </a:r>
            <a:r>
              <a:rPr lang="pt-PT" sz="950" b="1" spc="-5" dirty="0">
                <a:effectLst/>
                <a:latin typeface="Arial" panose="020B0604020202020204" pitchFamily="34" charset="0"/>
                <a:ea typeface="Arial" panose="020B0604020202020204" pitchFamily="34" charset="0"/>
              </a:rPr>
              <a:t>PATRIMONIAL</a:t>
            </a:r>
            <a:r>
              <a:rPr lang="pt-PT" sz="950" b="1" spc="-250" dirty="0">
                <a:effectLst/>
                <a:latin typeface="Arial" panose="020B0604020202020204" pitchFamily="34" charset="0"/>
                <a:ea typeface="Arial" panose="020B0604020202020204" pitchFamily="34" charset="0"/>
              </a:rPr>
              <a:t> </a:t>
            </a:r>
            <a:r>
              <a:rPr lang="pt-BR" sz="2400" spc="-250" dirty="0">
                <a:solidFill>
                  <a:schemeClr val="accent1"/>
                </a:solidFill>
                <a:latin typeface="Arial" panose="020B0604020202020204" pitchFamily="34" charset="0"/>
                <a:ea typeface="Arial" panose="020B0604020202020204" pitchFamily="34" charset="0"/>
                <a:cs typeface="Arial" panose="020B0604020202020204" pitchFamily="34" charset="0"/>
              </a:rPr>
              <a:t>ATIVO</a:t>
            </a:r>
            <a:endParaRPr lang="pt-PT" sz="950" spc="-25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52E55C45-C24C-413A-BB48-1A2724167CD6}"/>
              </a:ext>
            </a:extLst>
          </p:cNvPr>
          <p:cNvSpPr>
            <a:spLocks noChangeArrowheads="1"/>
          </p:cNvSpPr>
          <p:nvPr/>
        </p:nvSpPr>
        <p:spPr bwMode="auto">
          <a:xfrm>
            <a:off x="3178175" y="858747"/>
            <a:ext cx="1602563" cy="271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7152" tIns="2056752" rIns="79984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0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pt-PT" altLang="pt-BR" sz="2000" b="0" i="0" u="none" strike="noStrike" cap="none" normalizeH="0" baseline="0">
              <a:ln>
                <a:noFill/>
              </a:ln>
              <a:solidFill>
                <a:schemeClr val="tx1"/>
              </a:solidFill>
              <a:effectLst/>
              <a:latin typeface="Arial" panose="020B0604020202020204" pitchFamily="34" charset="0"/>
            </a:endParaRPr>
          </a:p>
        </p:txBody>
      </p:sp>
      <p:sp>
        <p:nvSpPr>
          <p:cNvPr id="6" name="CaixaDeTexto 5">
            <a:extLst>
              <a:ext uri="{FF2B5EF4-FFF2-40B4-BE49-F238E27FC236}">
                <a16:creationId xmlns:a16="http://schemas.microsoft.com/office/drawing/2014/main" id="{61ADBDA9-F966-41EC-A7A3-E5BC666958D6}"/>
              </a:ext>
            </a:extLst>
          </p:cNvPr>
          <p:cNvSpPr txBox="1"/>
          <p:nvPr/>
        </p:nvSpPr>
        <p:spPr>
          <a:xfrm>
            <a:off x="8686800" y="1628078"/>
            <a:ext cx="1079142" cy="307777"/>
          </a:xfrm>
          <a:prstGeom prst="rect">
            <a:avLst/>
          </a:prstGeom>
          <a:noFill/>
        </p:spPr>
        <p:txBody>
          <a:bodyPr wrap="none" rtlCol="0">
            <a:spAutoFit/>
          </a:bodyPr>
          <a:lstStyle/>
          <a:p>
            <a:r>
              <a:rPr lang="pt-BR" sz="1400" dirty="0">
                <a:latin typeface="Arial" panose="020B0604020202020204" pitchFamily="34" charset="0"/>
                <a:cs typeface="Arial" panose="020B0604020202020204" pitchFamily="34" charset="0"/>
              </a:rPr>
              <a:t>31.12.2021</a:t>
            </a:r>
          </a:p>
        </p:txBody>
      </p:sp>
      <p:sp>
        <p:nvSpPr>
          <p:cNvPr id="22" name="CaixaDeTexto 21">
            <a:extLst>
              <a:ext uri="{FF2B5EF4-FFF2-40B4-BE49-F238E27FC236}">
                <a16:creationId xmlns:a16="http://schemas.microsoft.com/office/drawing/2014/main" id="{95490B59-BA53-4F5F-B119-27904E03CDDD}"/>
              </a:ext>
            </a:extLst>
          </p:cNvPr>
          <p:cNvSpPr txBox="1"/>
          <p:nvPr/>
        </p:nvSpPr>
        <p:spPr>
          <a:xfrm>
            <a:off x="10366917" y="1624361"/>
            <a:ext cx="1079142" cy="307777"/>
          </a:xfrm>
          <a:prstGeom prst="rect">
            <a:avLst/>
          </a:prstGeom>
          <a:noFill/>
        </p:spPr>
        <p:txBody>
          <a:bodyPr wrap="none" rtlCol="0">
            <a:spAutoFit/>
          </a:bodyPr>
          <a:lstStyle/>
          <a:p>
            <a:r>
              <a:rPr lang="pt-BR" sz="1400" dirty="0">
                <a:latin typeface="Arial" panose="020B0604020202020204" pitchFamily="34" charset="0"/>
                <a:cs typeface="Arial" panose="020B0604020202020204" pitchFamily="34" charset="0"/>
              </a:rPr>
              <a:t>31.12.2020</a:t>
            </a:r>
          </a:p>
        </p:txBody>
      </p:sp>
    </p:spTree>
    <p:extLst>
      <p:ext uri="{BB962C8B-B14F-4D97-AF65-F5344CB8AC3E}">
        <p14:creationId xmlns:p14="http://schemas.microsoft.com/office/powerpoint/2010/main" val="1397780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r>
              <a:rPr lang="pt-BR" sz="2000" dirty="0">
                <a:solidFill>
                  <a:srgbClr val="0070C0"/>
                </a:solidFill>
                <a:latin typeface="Agency FB" panose="020B0503020202020204" pitchFamily="34" charset="0"/>
              </a:rPr>
              <a:t>PASSIVO</a:t>
            </a:r>
            <a:endParaRPr lang="pt-BR" sz="1600" dirty="0">
              <a:solidFill>
                <a:srgbClr val="0070C0"/>
              </a:solidFill>
              <a:latin typeface="Agency FB" panose="020B0503020202020204" pitchFamily="34" charset="0"/>
            </a:endParaRPr>
          </a:p>
        </p:txBody>
      </p:sp>
      <p:sp>
        <p:nvSpPr>
          <p:cNvPr id="28" name="Retângulo: Cantos Arredondados 27">
            <a:extLst>
              <a:ext uri="{FF2B5EF4-FFF2-40B4-BE49-F238E27FC236}">
                <a16:creationId xmlns:a16="http://schemas.microsoft.com/office/drawing/2014/main" id="{392F81BC-31AD-43B1-BB7B-8FF2296E4862}"/>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BF87B007-942E-44D8-8C5A-889104CD8739}"/>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7" name="Retângulo: Cantos Arredondados 36">
            <a:extLst>
              <a:ext uri="{FF2B5EF4-FFF2-40B4-BE49-F238E27FC236}">
                <a16:creationId xmlns:a16="http://schemas.microsoft.com/office/drawing/2014/main" id="{120E2E11-E80D-4822-880F-405F92C9C34A}"/>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Cantos Arredondados 37">
            <a:extLst>
              <a:ext uri="{FF2B5EF4-FFF2-40B4-BE49-F238E27FC236}">
                <a16:creationId xmlns:a16="http://schemas.microsoft.com/office/drawing/2014/main" id="{67BC19B0-3702-47D2-847B-977581BC94D8}"/>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Cantos Arredondados 38">
            <a:extLst>
              <a:ext uri="{FF2B5EF4-FFF2-40B4-BE49-F238E27FC236}">
                <a16:creationId xmlns:a16="http://schemas.microsoft.com/office/drawing/2014/main" id="{F6B9B8E8-D37B-4845-B6AC-B650445BE46D}"/>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AEFA19D1-D078-41F3-9A3D-B92738DCE99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96AED351-D2BD-4CE8-BA6B-37DDB0A34CEF}"/>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A5CBBD7D-A1A3-42E9-8483-7C0350FC5D5F}"/>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7" name="CaixaDeTexto 56">
            <a:extLst>
              <a:ext uri="{FF2B5EF4-FFF2-40B4-BE49-F238E27FC236}">
                <a16:creationId xmlns:a16="http://schemas.microsoft.com/office/drawing/2014/main" id="{9D7D9C68-A970-41C1-A177-6F5265666EF6}"/>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58" name="CaixaDeTexto 57">
            <a:extLst>
              <a:ext uri="{FF2B5EF4-FFF2-40B4-BE49-F238E27FC236}">
                <a16:creationId xmlns:a16="http://schemas.microsoft.com/office/drawing/2014/main" id="{2D5368EA-9D92-46A0-9D76-D5352291AC16}"/>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59" name="CaixaDeTexto 58">
            <a:extLst>
              <a:ext uri="{FF2B5EF4-FFF2-40B4-BE49-F238E27FC236}">
                <a16:creationId xmlns:a16="http://schemas.microsoft.com/office/drawing/2014/main" id="{8D0051AF-69E6-499A-9219-2DCD652F768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0" name="CaixaDeTexto 59">
            <a:extLst>
              <a:ext uri="{FF2B5EF4-FFF2-40B4-BE49-F238E27FC236}">
                <a16:creationId xmlns:a16="http://schemas.microsoft.com/office/drawing/2014/main" id="{F78A1620-1F64-480D-8EA3-B2E3D63B72C6}"/>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17" name="Text Box 9">
            <a:extLst>
              <a:ext uri="{FF2B5EF4-FFF2-40B4-BE49-F238E27FC236}">
                <a16:creationId xmlns:a16="http://schemas.microsoft.com/office/drawing/2014/main" id="{27260CD7-5A7C-43F8-A169-CBCFA168FAC6}"/>
              </a:ext>
            </a:extLst>
          </p:cNvPr>
          <p:cNvSpPr txBox="1">
            <a:spLocks noChangeArrowheads="1"/>
          </p:cNvSpPr>
          <p:nvPr/>
        </p:nvSpPr>
        <p:spPr bwMode="auto">
          <a:xfrm>
            <a:off x="4210847" y="1182300"/>
            <a:ext cx="45954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11430" algn="ctr">
              <a:lnSpc>
                <a:spcPct val="108000"/>
              </a:lnSpc>
              <a:spcBef>
                <a:spcPts val="65"/>
              </a:spcBef>
              <a:spcAft>
                <a:spcPts val="0"/>
              </a:spcAft>
            </a:pPr>
            <a:r>
              <a:rPr lang="pt-PT" sz="950" b="1" dirty="0">
                <a:effectLst/>
                <a:latin typeface="Arial" panose="020B0604020202020204" pitchFamily="34" charset="0"/>
                <a:ea typeface="Arial" panose="020B0604020202020204" pitchFamily="34" charset="0"/>
              </a:rPr>
              <a:t>UNIMED</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VALE</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DO</a:t>
            </a:r>
            <a:r>
              <a:rPr lang="pt-PT" sz="950" b="1" spc="-35"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JAGUARIBE</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COOPERATIVA</a:t>
            </a:r>
            <a:r>
              <a:rPr lang="pt-PT" sz="950" b="1" spc="-6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DE</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TRABALHO</a:t>
            </a:r>
            <a:r>
              <a:rPr lang="pt-PT" sz="950" b="1" spc="-35"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MÉDICO</a:t>
            </a:r>
            <a:r>
              <a:rPr lang="pt-PT" sz="950" b="1" spc="-3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LTDA.</a:t>
            </a:r>
            <a:r>
              <a:rPr lang="pt-PT" sz="950" b="1" spc="-25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C.N.P.J.:</a:t>
            </a:r>
            <a:r>
              <a:rPr lang="pt-PT" sz="950" b="1" spc="10" dirty="0">
                <a:effectLst/>
                <a:latin typeface="Arial" panose="020B0604020202020204" pitchFamily="34" charset="0"/>
                <a:ea typeface="Arial" panose="020B0604020202020204" pitchFamily="34" charset="0"/>
              </a:rPr>
              <a:t> </a:t>
            </a:r>
            <a:r>
              <a:rPr lang="pt-PT" sz="950" b="1" dirty="0">
                <a:effectLst/>
                <a:latin typeface="Arial" panose="020B0604020202020204" pitchFamily="34" charset="0"/>
                <a:ea typeface="Arial" panose="020B0604020202020204" pitchFamily="34" charset="0"/>
              </a:rPr>
              <a:t>41.314.220/0001-77</a:t>
            </a:r>
            <a:endParaRPr lang="pt-BR" sz="950" b="1" dirty="0">
              <a:effectLst/>
              <a:latin typeface="Arial" panose="020B0604020202020204" pitchFamily="34" charset="0"/>
              <a:ea typeface="Arial" panose="020B0604020202020204" pitchFamily="34" charset="0"/>
            </a:endParaRPr>
          </a:p>
          <a:p>
            <a:pPr marL="1566545" marR="1565275" algn="ctr">
              <a:lnSpc>
                <a:spcPct val="108000"/>
              </a:lnSpc>
              <a:spcAft>
                <a:spcPts val="0"/>
              </a:spcAft>
            </a:pPr>
            <a:r>
              <a:rPr lang="pt-PT" sz="950" b="1" spc="-10" dirty="0">
                <a:effectLst/>
                <a:latin typeface="Arial" panose="020B0604020202020204" pitchFamily="34" charset="0"/>
                <a:ea typeface="Arial" panose="020B0604020202020204" pitchFamily="34" charset="0"/>
              </a:rPr>
              <a:t>BALANÇO </a:t>
            </a:r>
            <a:r>
              <a:rPr lang="pt-PT" sz="950" b="1" spc="-5" dirty="0">
                <a:effectLst/>
                <a:latin typeface="Arial" panose="020B0604020202020204" pitchFamily="34" charset="0"/>
                <a:ea typeface="Arial" panose="020B0604020202020204" pitchFamily="34" charset="0"/>
              </a:rPr>
              <a:t>PATRIMONIAL</a:t>
            </a:r>
            <a:r>
              <a:rPr lang="pt-PT" sz="950" b="1" spc="-250" dirty="0">
                <a:effectLst/>
                <a:latin typeface="Arial" panose="020B0604020202020204" pitchFamily="34" charset="0"/>
                <a:ea typeface="Arial" panose="020B0604020202020204" pitchFamily="34" charset="0"/>
              </a:rPr>
              <a:t> </a:t>
            </a:r>
            <a:r>
              <a:rPr lang="pt-BR" sz="2400" spc="-250" dirty="0">
                <a:solidFill>
                  <a:schemeClr val="accent1"/>
                </a:solidFill>
                <a:effectLst/>
                <a:latin typeface="Arial" panose="020B0604020202020204" pitchFamily="34" charset="0"/>
                <a:ea typeface="Arial" panose="020B0604020202020204" pitchFamily="34" charset="0"/>
                <a:cs typeface="Arial" panose="020B0604020202020204" pitchFamily="34" charset="0"/>
              </a:rPr>
              <a:t>PASSIVO</a:t>
            </a:r>
            <a:endParaRPr lang="pt-PT" sz="950" spc="-25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p:txBody>
      </p:sp>
      <p:graphicFrame>
        <p:nvGraphicFramePr>
          <p:cNvPr id="2" name="Tabela 1">
            <a:extLst>
              <a:ext uri="{FF2B5EF4-FFF2-40B4-BE49-F238E27FC236}">
                <a16:creationId xmlns:a16="http://schemas.microsoft.com/office/drawing/2014/main" id="{3ADA171E-F63C-4F53-8773-1AFF4E2D0492}"/>
              </a:ext>
            </a:extLst>
          </p:cNvPr>
          <p:cNvGraphicFramePr>
            <a:graphicFrameLocks noGrp="1"/>
          </p:cNvGraphicFramePr>
          <p:nvPr>
            <p:extLst>
              <p:ext uri="{D42A27DB-BD31-4B8C-83A1-F6EECF244321}">
                <p14:modId xmlns:p14="http://schemas.microsoft.com/office/powerpoint/2010/main" val="1376362070"/>
              </p:ext>
            </p:extLst>
          </p:nvPr>
        </p:nvGraphicFramePr>
        <p:xfrm>
          <a:off x="590139" y="2169427"/>
          <a:ext cx="10728348" cy="4365188"/>
        </p:xfrm>
        <a:graphic>
          <a:graphicData uri="http://schemas.openxmlformats.org/drawingml/2006/table">
            <a:tbl>
              <a:tblPr firstRow="1" firstCol="1" lastRow="1" lastCol="1" bandRow="1" bandCol="1">
                <a:tableStyleId>{5C22544A-7EE6-4342-B048-85BDC9FD1C3A}</a:tableStyleId>
              </a:tblPr>
              <a:tblGrid>
                <a:gridCol w="6887709">
                  <a:extLst>
                    <a:ext uri="{9D8B030D-6E8A-4147-A177-3AD203B41FA5}">
                      <a16:colId xmlns:a16="http://schemas.microsoft.com/office/drawing/2014/main" val="2755430811"/>
                    </a:ext>
                  </a:extLst>
                </a:gridCol>
                <a:gridCol w="2283844">
                  <a:extLst>
                    <a:ext uri="{9D8B030D-6E8A-4147-A177-3AD203B41FA5}">
                      <a16:colId xmlns:a16="http://schemas.microsoft.com/office/drawing/2014/main" val="4014042969"/>
                    </a:ext>
                  </a:extLst>
                </a:gridCol>
                <a:gridCol w="1556795">
                  <a:extLst>
                    <a:ext uri="{9D8B030D-6E8A-4147-A177-3AD203B41FA5}">
                      <a16:colId xmlns:a16="http://schemas.microsoft.com/office/drawing/2014/main" val="2273694071"/>
                    </a:ext>
                  </a:extLst>
                </a:gridCol>
              </a:tblGrid>
              <a:tr h="340756">
                <a:tc>
                  <a:txBody>
                    <a:bodyPr/>
                    <a:lstStyle/>
                    <a:p>
                      <a:pPr marL="31750" algn="l">
                        <a:lnSpc>
                          <a:spcPts val="1060"/>
                        </a:lnSpc>
                        <a:spcBef>
                          <a:spcPts val="30"/>
                        </a:spcBef>
                        <a:spcAft>
                          <a:spcPts val="0"/>
                        </a:spcAft>
                      </a:pPr>
                      <a:r>
                        <a:rPr lang="pt-PT" sz="1100" dirty="0">
                          <a:solidFill>
                            <a:schemeClr val="tx1"/>
                          </a:solidFill>
                          <a:effectLst/>
                        </a:rPr>
                        <a:t>PASSIVO</a:t>
                      </a:r>
                      <a:r>
                        <a:rPr lang="pt-PT" sz="1100" spc="-40" dirty="0">
                          <a:solidFill>
                            <a:schemeClr val="tx1"/>
                          </a:solidFill>
                          <a:effectLst/>
                        </a:rPr>
                        <a:t> </a:t>
                      </a:r>
                      <a:r>
                        <a:rPr lang="pt-PT" sz="1100" dirty="0">
                          <a:solidFill>
                            <a:schemeClr val="tx1"/>
                          </a:solidFill>
                          <a:effectLst/>
                        </a:rPr>
                        <a:t>CIRCULANTE</a:t>
                      </a:r>
                      <a:endParaRPr lang="pt-BR" sz="1600" dirty="0">
                        <a:solidFill>
                          <a:schemeClr val="tx1"/>
                        </a:solidFill>
                        <a:effectLst/>
                        <a:latin typeface="Arial MT"/>
                        <a:ea typeface="Arial MT"/>
                        <a:cs typeface="Arial MT"/>
                      </a:endParaRPr>
                    </a:p>
                  </a:txBody>
                  <a:tcPr marL="0" marR="0" marT="0" marB="0">
                    <a:solidFill>
                      <a:schemeClr val="bg1"/>
                    </a:solidFill>
                  </a:tcPr>
                </a:tc>
                <a:tc>
                  <a:txBody>
                    <a:bodyPr/>
                    <a:lstStyle/>
                    <a:p>
                      <a:pPr marR="110490" algn="r">
                        <a:lnSpc>
                          <a:spcPts val="1060"/>
                        </a:lnSpc>
                        <a:spcBef>
                          <a:spcPts val="30"/>
                        </a:spcBef>
                        <a:spcAft>
                          <a:spcPts val="0"/>
                        </a:spcAft>
                      </a:pPr>
                      <a:r>
                        <a:rPr lang="pt-PT" sz="1100" u="sng">
                          <a:solidFill>
                            <a:schemeClr val="tx1"/>
                          </a:solidFill>
                          <a:effectLst/>
                        </a:rPr>
                        <a:t>181.851,83</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30480" algn="r">
                        <a:lnSpc>
                          <a:spcPts val="1060"/>
                        </a:lnSpc>
                        <a:spcBef>
                          <a:spcPts val="30"/>
                        </a:spcBef>
                        <a:spcAft>
                          <a:spcPts val="0"/>
                        </a:spcAft>
                      </a:pPr>
                      <a:r>
                        <a:rPr lang="pt-PT" sz="1100" u="sng">
                          <a:solidFill>
                            <a:schemeClr val="tx1"/>
                          </a:solidFill>
                          <a:effectLst/>
                        </a:rPr>
                        <a:t>159.272,10</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1663439769"/>
                  </a:ext>
                </a:extLst>
              </a:tr>
              <a:tr h="367536">
                <a:tc>
                  <a:txBody>
                    <a:bodyPr/>
                    <a:lstStyle/>
                    <a:p>
                      <a:pPr marL="182245" algn="l">
                        <a:spcBef>
                          <a:spcPts val="755"/>
                        </a:spcBef>
                        <a:spcAft>
                          <a:spcPts val="0"/>
                        </a:spcAft>
                      </a:pPr>
                      <a:r>
                        <a:rPr lang="pt-PT" sz="1100">
                          <a:solidFill>
                            <a:schemeClr val="tx1"/>
                          </a:solidFill>
                          <a:effectLst/>
                        </a:rPr>
                        <a:t>Provisões Técnicas de</a:t>
                      </a:r>
                      <a:r>
                        <a:rPr lang="pt-PT" sz="1100" spc="-10">
                          <a:solidFill>
                            <a:schemeClr val="tx1"/>
                          </a:solidFill>
                          <a:effectLst/>
                        </a:rPr>
                        <a:t> </a:t>
                      </a:r>
                      <a:r>
                        <a:rPr lang="pt-PT" sz="1100">
                          <a:solidFill>
                            <a:schemeClr val="tx1"/>
                          </a:solidFill>
                          <a:effectLst/>
                        </a:rPr>
                        <a:t>Operações</a:t>
                      </a:r>
                      <a:r>
                        <a:rPr lang="pt-PT" sz="1100" spc="-5">
                          <a:solidFill>
                            <a:schemeClr val="tx1"/>
                          </a:solidFill>
                          <a:effectLst/>
                        </a:rPr>
                        <a:t> </a:t>
                      </a:r>
                      <a:r>
                        <a:rPr lang="pt-PT" sz="1100">
                          <a:solidFill>
                            <a:schemeClr val="tx1"/>
                          </a:solidFill>
                          <a:effectLst/>
                        </a:rPr>
                        <a:t>de</a:t>
                      </a:r>
                      <a:r>
                        <a:rPr lang="pt-PT" sz="1100" spc="-5">
                          <a:solidFill>
                            <a:schemeClr val="tx1"/>
                          </a:solidFill>
                          <a:effectLst/>
                        </a:rPr>
                        <a:t> </a:t>
                      </a:r>
                      <a:r>
                        <a:rPr lang="pt-PT" sz="1100">
                          <a:solidFill>
                            <a:schemeClr val="tx1"/>
                          </a:solidFill>
                          <a:effectLst/>
                        </a:rPr>
                        <a:t>Assistência</a:t>
                      </a:r>
                      <a:r>
                        <a:rPr lang="pt-PT" sz="1100" spc="-10">
                          <a:solidFill>
                            <a:schemeClr val="tx1"/>
                          </a:solidFill>
                          <a:effectLst/>
                        </a:rPr>
                        <a:t> </a:t>
                      </a:r>
                      <a:r>
                        <a:rPr lang="pt-PT" sz="1100">
                          <a:solidFill>
                            <a:schemeClr val="tx1"/>
                          </a:solidFill>
                          <a:effectLst/>
                        </a:rPr>
                        <a:t>à</a:t>
                      </a:r>
                      <a:r>
                        <a:rPr lang="pt-PT" sz="1100" spc="-10">
                          <a:solidFill>
                            <a:schemeClr val="tx1"/>
                          </a:solidFill>
                          <a:effectLst/>
                        </a:rPr>
                        <a:t> </a:t>
                      </a:r>
                      <a:r>
                        <a:rPr lang="pt-PT" sz="1100">
                          <a:solidFill>
                            <a:schemeClr val="tx1"/>
                          </a:solidFill>
                          <a:effectLst/>
                        </a:rPr>
                        <a:t>Saúde</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spcBef>
                          <a:spcPts val="770"/>
                        </a:spcBef>
                        <a:spcAft>
                          <a:spcPts val="0"/>
                        </a:spcAft>
                      </a:pPr>
                      <a:r>
                        <a:rPr lang="pt-PT" sz="1100" u="sng">
                          <a:solidFill>
                            <a:schemeClr val="tx1"/>
                          </a:solidFill>
                          <a:effectLst/>
                        </a:rPr>
                        <a:t>6.560,41</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29845" algn="r">
                        <a:spcBef>
                          <a:spcPts val="770"/>
                        </a:spcBef>
                        <a:spcAft>
                          <a:spcPts val="0"/>
                        </a:spcAft>
                      </a:pPr>
                      <a:r>
                        <a:rPr lang="pt-PT" sz="1100" u="sng">
                          <a:solidFill>
                            <a:schemeClr val="tx1"/>
                          </a:solidFill>
                          <a:effectLst/>
                        </a:rPr>
                        <a:t>0,00</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1179601333"/>
                  </a:ext>
                </a:extLst>
              </a:tr>
              <a:tr h="230864">
                <a:tc>
                  <a:txBody>
                    <a:bodyPr/>
                    <a:lstStyle/>
                    <a:p>
                      <a:pPr marL="182245" algn="l">
                        <a:lnSpc>
                          <a:spcPts val="1055"/>
                        </a:lnSpc>
                        <a:spcBef>
                          <a:spcPts val="95"/>
                        </a:spcBef>
                        <a:spcAft>
                          <a:spcPts val="0"/>
                        </a:spcAft>
                      </a:pPr>
                      <a:r>
                        <a:rPr lang="pt-PT" sz="1100">
                          <a:solidFill>
                            <a:schemeClr val="tx1"/>
                          </a:solidFill>
                          <a:effectLst/>
                        </a:rPr>
                        <a:t>Tributos</a:t>
                      </a:r>
                      <a:r>
                        <a:rPr lang="pt-PT" sz="1100" spc="-5">
                          <a:solidFill>
                            <a:schemeClr val="tx1"/>
                          </a:solidFill>
                          <a:effectLst/>
                        </a:rPr>
                        <a:t> </a:t>
                      </a:r>
                      <a:r>
                        <a:rPr lang="pt-PT" sz="1100">
                          <a:solidFill>
                            <a:schemeClr val="tx1"/>
                          </a:solidFill>
                          <a:effectLst/>
                        </a:rPr>
                        <a:t>e</a:t>
                      </a:r>
                      <a:r>
                        <a:rPr lang="pt-PT" sz="1100" spc="-15">
                          <a:solidFill>
                            <a:schemeClr val="tx1"/>
                          </a:solidFill>
                          <a:effectLst/>
                        </a:rPr>
                        <a:t> </a:t>
                      </a:r>
                      <a:r>
                        <a:rPr lang="pt-PT" sz="1100">
                          <a:solidFill>
                            <a:schemeClr val="tx1"/>
                          </a:solidFill>
                          <a:effectLst/>
                        </a:rPr>
                        <a:t>Contribuições a</a:t>
                      </a:r>
                      <a:r>
                        <a:rPr lang="pt-PT" sz="1100" spc="-15">
                          <a:solidFill>
                            <a:schemeClr val="tx1"/>
                          </a:solidFill>
                          <a:effectLst/>
                        </a:rPr>
                        <a:t> </a:t>
                      </a:r>
                      <a:r>
                        <a:rPr lang="pt-PT" sz="1100">
                          <a:solidFill>
                            <a:schemeClr val="tx1"/>
                          </a:solidFill>
                          <a:effectLst/>
                        </a:rPr>
                        <a:t>Recolher</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10490" algn="r">
                        <a:lnSpc>
                          <a:spcPts val="1055"/>
                        </a:lnSpc>
                        <a:spcBef>
                          <a:spcPts val="95"/>
                        </a:spcBef>
                        <a:spcAft>
                          <a:spcPts val="0"/>
                        </a:spcAft>
                      </a:pPr>
                      <a:r>
                        <a:rPr lang="pt-PT" sz="1100">
                          <a:solidFill>
                            <a:schemeClr val="tx1"/>
                          </a:solidFill>
                          <a:effectLst/>
                        </a:rPr>
                        <a:t>103.051,45</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30480" algn="r">
                        <a:lnSpc>
                          <a:spcPts val="1055"/>
                        </a:lnSpc>
                        <a:spcBef>
                          <a:spcPts val="95"/>
                        </a:spcBef>
                        <a:spcAft>
                          <a:spcPts val="0"/>
                        </a:spcAft>
                      </a:pPr>
                      <a:r>
                        <a:rPr lang="pt-PT" sz="1100">
                          <a:solidFill>
                            <a:schemeClr val="tx1"/>
                          </a:solidFill>
                          <a:effectLst/>
                        </a:rPr>
                        <a:t>80.099,53</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481249314"/>
                  </a:ext>
                </a:extLst>
              </a:tr>
              <a:tr h="218860">
                <a:tc>
                  <a:txBody>
                    <a:bodyPr/>
                    <a:lstStyle/>
                    <a:p>
                      <a:pPr marL="182245" algn="l">
                        <a:lnSpc>
                          <a:spcPts val="1055"/>
                        </a:lnSpc>
                        <a:spcBef>
                          <a:spcPts val="30"/>
                        </a:spcBef>
                      </a:pPr>
                      <a:r>
                        <a:rPr lang="pt-PT" sz="1100">
                          <a:solidFill>
                            <a:schemeClr val="tx1"/>
                          </a:solidFill>
                          <a:effectLst/>
                        </a:rPr>
                        <a:t>Fornecedores</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lnSpc>
                          <a:spcPts val="1055"/>
                        </a:lnSpc>
                        <a:spcBef>
                          <a:spcPts val="30"/>
                        </a:spcBef>
                      </a:pPr>
                      <a:r>
                        <a:rPr lang="pt-PT" sz="1100">
                          <a:solidFill>
                            <a:schemeClr val="tx1"/>
                          </a:solidFill>
                          <a:effectLst/>
                        </a:rPr>
                        <a:t>17.601,82</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30480" algn="r">
                        <a:lnSpc>
                          <a:spcPts val="1055"/>
                        </a:lnSpc>
                        <a:spcBef>
                          <a:spcPts val="30"/>
                        </a:spcBef>
                      </a:pPr>
                      <a:r>
                        <a:rPr lang="pt-PT" sz="1100">
                          <a:solidFill>
                            <a:schemeClr val="tx1"/>
                          </a:solidFill>
                          <a:effectLst/>
                        </a:rPr>
                        <a:t>17.390,58</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352805814"/>
                  </a:ext>
                </a:extLst>
              </a:tr>
              <a:tr h="218860">
                <a:tc>
                  <a:txBody>
                    <a:bodyPr/>
                    <a:lstStyle/>
                    <a:p>
                      <a:pPr marL="182245" algn="l">
                        <a:lnSpc>
                          <a:spcPts val="1055"/>
                        </a:lnSpc>
                        <a:spcBef>
                          <a:spcPts val="30"/>
                        </a:spcBef>
                      </a:pPr>
                      <a:r>
                        <a:rPr lang="pt-PT" sz="1100">
                          <a:solidFill>
                            <a:schemeClr val="tx1"/>
                          </a:solidFill>
                          <a:effectLst/>
                        </a:rPr>
                        <a:t>Empréstimos</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lnSpc>
                          <a:spcPts val="1055"/>
                        </a:lnSpc>
                        <a:spcBef>
                          <a:spcPts val="30"/>
                        </a:spcBef>
                      </a:pPr>
                      <a:r>
                        <a:rPr lang="pt-PT" sz="1100" dirty="0">
                          <a:solidFill>
                            <a:schemeClr val="tx1"/>
                          </a:solidFill>
                          <a:effectLst/>
                        </a:rPr>
                        <a:t>0,00</a:t>
                      </a:r>
                      <a:endParaRPr lang="pt-BR" sz="1600" dirty="0">
                        <a:solidFill>
                          <a:schemeClr val="tx1"/>
                        </a:solidFill>
                        <a:effectLst/>
                        <a:latin typeface="Arial MT"/>
                        <a:ea typeface="Arial MT"/>
                        <a:cs typeface="Arial MT"/>
                      </a:endParaRPr>
                    </a:p>
                  </a:txBody>
                  <a:tcPr marL="0" marR="0" marT="0" marB="0">
                    <a:solidFill>
                      <a:schemeClr val="bg1"/>
                    </a:solidFill>
                  </a:tcPr>
                </a:tc>
                <a:tc>
                  <a:txBody>
                    <a:bodyPr/>
                    <a:lstStyle/>
                    <a:p>
                      <a:pPr marR="30480" algn="r">
                        <a:lnSpc>
                          <a:spcPts val="1055"/>
                        </a:lnSpc>
                        <a:spcBef>
                          <a:spcPts val="30"/>
                        </a:spcBef>
                      </a:pPr>
                      <a:r>
                        <a:rPr lang="pt-PT" sz="1100">
                          <a:solidFill>
                            <a:schemeClr val="tx1"/>
                          </a:solidFill>
                          <a:effectLst/>
                        </a:rPr>
                        <a:t>20.888,99</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1302421547"/>
                  </a:ext>
                </a:extLst>
              </a:tr>
              <a:tr h="218860">
                <a:tc>
                  <a:txBody>
                    <a:bodyPr/>
                    <a:lstStyle/>
                    <a:p>
                      <a:pPr marL="182245" algn="l">
                        <a:lnSpc>
                          <a:spcPts val="1055"/>
                        </a:lnSpc>
                        <a:spcBef>
                          <a:spcPts val="30"/>
                        </a:spcBef>
                      </a:pPr>
                      <a:r>
                        <a:rPr lang="pt-PT" sz="1100">
                          <a:solidFill>
                            <a:schemeClr val="tx1"/>
                          </a:solidFill>
                          <a:effectLst/>
                        </a:rPr>
                        <a:t>Provisões</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lnSpc>
                          <a:spcPts val="1055"/>
                        </a:lnSpc>
                        <a:spcBef>
                          <a:spcPts val="30"/>
                        </a:spcBef>
                      </a:pPr>
                      <a:r>
                        <a:rPr lang="pt-PT" sz="1100">
                          <a:solidFill>
                            <a:schemeClr val="tx1"/>
                          </a:solidFill>
                          <a:effectLst/>
                        </a:rPr>
                        <a:t>54.221,50</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30480" algn="r">
                        <a:lnSpc>
                          <a:spcPts val="1055"/>
                        </a:lnSpc>
                        <a:spcBef>
                          <a:spcPts val="30"/>
                        </a:spcBef>
                      </a:pPr>
                      <a:r>
                        <a:rPr lang="pt-PT" sz="1100">
                          <a:solidFill>
                            <a:schemeClr val="tx1"/>
                          </a:solidFill>
                          <a:effectLst/>
                        </a:rPr>
                        <a:t>40.456,96</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857186587"/>
                  </a:ext>
                </a:extLst>
              </a:tr>
              <a:tr h="330598">
                <a:tc>
                  <a:txBody>
                    <a:bodyPr/>
                    <a:lstStyle/>
                    <a:p>
                      <a:pPr marL="182245" algn="l">
                        <a:spcBef>
                          <a:spcPts val="30"/>
                        </a:spcBef>
                      </a:pPr>
                      <a:r>
                        <a:rPr lang="pt-PT" sz="1100">
                          <a:solidFill>
                            <a:schemeClr val="tx1"/>
                          </a:solidFill>
                          <a:effectLst/>
                        </a:rPr>
                        <a:t>Débitos a</a:t>
                      </a:r>
                      <a:r>
                        <a:rPr lang="pt-PT" sz="1100" spc="-10">
                          <a:solidFill>
                            <a:schemeClr val="tx1"/>
                          </a:solidFill>
                          <a:effectLst/>
                        </a:rPr>
                        <a:t> </a:t>
                      </a:r>
                      <a:r>
                        <a:rPr lang="pt-PT" sz="1100">
                          <a:solidFill>
                            <a:schemeClr val="tx1"/>
                          </a:solidFill>
                          <a:effectLst/>
                        </a:rPr>
                        <a:t>Pagar</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spcBef>
                          <a:spcPts val="30"/>
                        </a:spcBef>
                      </a:pPr>
                      <a:r>
                        <a:rPr lang="pt-PT" sz="1100">
                          <a:solidFill>
                            <a:schemeClr val="tx1"/>
                          </a:solidFill>
                          <a:effectLst/>
                        </a:rPr>
                        <a:t>416,65</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30480" algn="r">
                        <a:spcBef>
                          <a:spcPts val="30"/>
                        </a:spcBef>
                      </a:pPr>
                      <a:r>
                        <a:rPr lang="pt-PT" sz="1100">
                          <a:solidFill>
                            <a:schemeClr val="tx1"/>
                          </a:solidFill>
                          <a:effectLst/>
                        </a:rPr>
                        <a:t>436,04</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3930056867"/>
                  </a:ext>
                </a:extLst>
              </a:tr>
              <a:tr h="467270">
                <a:tc>
                  <a:txBody>
                    <a:bodyPr/>
                    <a:lstStyle/>
                    <a:p>
                      <a:pPr marL="31750" algn="l">
                        <a:spcBef>
                          <a:spcPts val="635"/>
                        </a:spcBef>
                        <a:spcAft>
                          <a:spcPts val="0"/>
                        </a:spcAft>
                      </a:pPr>
                      <a:r>
                        <a:rPr lang="pt-PT" sz="1100">
                          <a:solidFill>
                            <a:schemeClr val="tx1"/>
                          </a:solidFill>
                          <a:effectLst/>
                        </a:rPr>
                        <a:t>PASSIVO</a:t>
                      </a:r>
                      <a:r>
                        <a:rPr lang="pt-PT" sz="1100" spc="-35">
                          <a:solidFill>
                            <a:schemeClr val="tx1"/>
                          </a:solidFill>
                          <a:effectLst/>
                        </a:rPr>
                        <a:t> </a:t>
                      </a:r>
                      <a:r>
                        <a:rPr lang="pt-PT" sz="1100">
                          <a:solidFill>
                            <a:schemeClr val="tx1"/>
                          </a:solidFill>
                          <a:effectLst/>
                        </a:rPr>
                        <a:t>NÃO</a:t>
                      </a:r>
                      <a:r>
                        <a:rPr lang="pt-PT" sz="1100" spc="-35">
                          <a:solidFill>
                            <a:schemeClr val="tx1"/>
                          </a:solidFill>
                          <a:effectLst/>
                        </a:rPr>
                        <a:t> </a:t>
                      </a:r>
                      <a:r>
                        <a:rPr lang="pt-PT" sz="1100">
                          <a:solidFill>
                            <a:schemeClr val="tx1"/>
                          </a:solidFill>
                          <a:effectLst/>
                        </a:rPr>
                        <a:t>CIRCULANTE</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spcBef>
                          <a:spcPts val="635"/>
                        </a:spcBef>
                        <a:spcAft>
                          <a:spcPts val="0"/>
                        </a:spcAft>
                      </a:pPr>
                      <a:r>
                        <a:rPr lang="pt-PT" sz="1100" u="sng">
                          <a:solidFill>
                            <a:schemeClr val="tx1"/>
                          </a:solidFill>
                          <a:effectLst/>
                        </a:rPr>
                        <a:t>0,00</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29845" algn="r">
                        <a:spcBef>
                          <a:spcPts val="635"/>
                        </a:spcBef>
                        <a:spcAft>
                          <a:spcPts val="0"/>
                        </a:spcAft>
                      </a:pPr>
                      <a:r>
                        <a:rPr lang="pt-PT" sz="1100" u="sng">
                          <a:solidFill>
                            <a:schemeClr val="tx1"/>
                          </a:solidFill>
                          <a:effectLst/>
                        </a:rPr>
                        <a:t>0,00</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807490814"/>
                  </a:ext>
                </a:extLst>
              </a:tr>
              <a:tr h="489433">
                <a:tc>
                  <a:txBody>
                    <a:bodyPr/>
                    <a:lstStyle/>
                    <a:p>
                      <a:pPr marL="31750" algn="l">
                        <a:spcBef>
                          <a:spcPts val="770"/>
                        </a:spcBef>
                        <a:spcAft>
                          <a:spcPts val="0"/>
                        </a:spcAft>
                      </a:pPr>
                      <a:r>
                        <a:rPr lang="pt-PT" sz="1100">
                          <a:solidFill>
                            <a:schemeClr val="tx1"/>
                          </a:solidFill>
                          <a:effectLst/>
                        </a:rPr>
                        <a:t>PATRIMÔNIO</a:t>
                      </a:r>
                      <a:r>
                        <a:rPr lang="pt-PT" sz="1100" spc="-35">
                          <a:solidFill>
                            <a:schemeClr val="tx1"/>
                          </a:solidFill>
                          <a:effectLst/>
                        </a:rPr>
                        <a:t> </a:t>
                      </a:r>
                      <a:r>
                        <a:rPr lang="pt-PT" sz="1100">
                          <a:solidFill>
                            <a:schemeClr val="tx1"/>
                          </a:solidFill>
                          <a:effectLst/>
                        </a:rPr>
                        <a:t>LÍQUIDO</a:t>
                      </a:r>
                      <a:r>
                        <a:rPr lang="pt-PT" sz="1100" spc="-35">
                          <a:solidFill>
                            <a:schemeClr val="tx1"/>
                          </a:solidFill>
                          <a:effectLst/>
                        </a:rPr>
                        <a:t> </a:t>
                      </a:r>
                      <a:r>
                        <a:rPr lang="pt-PT" sz="1100">
                          <a:solidFill>
                            <a:schemeClr val="tx1"/>
                          </a:solidFill>
                          <a:effectLst/>
                        </a:rPr>
                        <a:t>/</a:t>
                      </a:r>
                      <a:r>
                        <a:rPr lang="pt-PT" sz="1100" spc="-30">
                          <a:solidFill>
                            <a:schemeClr val="tx1"/>
                          </a:solidFill>
                          <a:effectLst/>
                        </a:rPr>
                        <a:t> </a:t>
                      </a:r>
                      <a:r>
                        <a:rPr lang="pt-PT" sz="1100">
                          <a:solidFill>
                            <a:schemeClr val="tx1"/>
                          </a:solidFill>
                          <a:effectLst/>
                        </a:rPr>
                        <a:t>PATRIMÔNIO</a:t>
                      </a:r>
                      <a:r>
                        <a:rPr lang="pt-PT" sz="1100" spc="-30">
                          <a:solidFill>
                            <a:schemeClr val="tx1"/>
                          </a:solidFill>
                          <a:effectLst/>
                        </a:rPr>
                        <a:t> </a:t>
                      </a:r>
                      <a:r>
                        <a:rPr lang="pt-PT" sz="1100">
                          <a:solidFill>
                            <a:schemeClr val="tx1"/>
                          </a:solidFill>
                          <a:effectLst/>
                        </a:rPr>
                        <a:t>SOCIAL</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spcBef>
                          <a:spcPts val="770"/>
                        </a:spcBef>
                        <a:spcAft>
                          <a:spcPts val="0"/>
                        </a:spcAft>
                      </a:pPr>
                      <a:r>
                        <a:rPr lang="pt-PT" sz="1100" u="sng">
                          <a:solidFill>
                            <a:schemeClr val="tx1"/>
                          </a:solidFill>
                          <a:effectLst/>
                        </a:rPr>
                        <a:t>7.087.915,64</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29845" algn="r">
                        <a:spcBef>
                          <a:spcPts val="770"/>
                        </a:spcBef>
                        <a:spcAft>
                          <a:spcPts val="0"/>
                        </a:spcAft>
                      </a:pPr>
                      <a:r>
                        <a:rPr lang="pt-PT" sz="1100" u="sng">
                          <a:solidFill>
                            <a:schemeClr val="tx1"/>
                          </a:solidFill>
                          <a:effectLst/>
                        </a:rPr>
                        <a:t>8.749.004,62</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1412697407"/>
                  </a:ext>
                </a:extLst>
              </a:tr>
              <a:tr h="352761">
                <a:tc>
                  <a:txBody>
                    <a:bodyPr/>
                    <a:lstStyle/>
                    <a:p>
                      <a:pPr marL="182245" algn="l">
                        <a:lnSpc>
                          <a:spcPts val="1055"/>
                        </a:lnSpc>
                        <a:spcBef>
                          <a:spcPts val="755"/>
                        </a:spcBef>
                        <a:spcAft>
                          <a:spcPts val="0"/>
                        </a:spcAft>
                      </a:pPr>
                      <a:r>
                        <a:rPr lang="pt-PT" sz="1100">
                          <a:solidFill>
                            <a:schemeClr val="tx1"/>
                          </a:solidFill>
                          <a:effectLst/>
                        </a:rPr>
                        <a:t>Capital Social ou</a:t>
                      </a:r>
                      <a:r>
                        <a:rPr lang="pt-PT" sz="1100" spc="-10">
                          <a:solidFill>
                            <a:schemeClr val="tx1"/>
                          </a:solidFill>
                          <a:effectLst/>
                        </a:rPr>
                        <a:t> </a:t>
                      </a:r>
                      <a:r>
                        <a:rPr lang="pt-PT" sz="1100">
                          <a:solidFill>
                            <a:schemeClr val="tx1"/>
                          </a:solidFill>
                          <a:effectLst/>
                        </a:rPr>
                        <a:t>Patrimônio</a:t>
                      </a:r>
                      <a:r>
                        <a:rPr lang="pt-PT" sz="1100" spc="-5">
                          <a:solidFill>
                            <a:schemeClr val="tx1"/>
                          </a:solidFill>
                          <a:effectLst/>
                        </a:rPr>
                        <a:t> </a:t>
                      </a:r>
                      <a:r>
                        <a:rPr lang="pt-PT" sz="1100">
                          <a:solidFill>
                            <a:schemeClr val="tx1"/>
                          </a:solidFill>
                          <a:effectLst/>
                        </a:rPr>
                        <a:t>Social</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lnSpc>
                          <a:spcPts val="1055"/>
                        </a:lnSpc>
                        <a:spcBef>
                          <a:spcPts val="755"/>
                        </a:spcBef>
                        <a:spcAft>
                          <a:spcPts val="0"/>
                        </a:spcAft>
                      </a:pPr>
                      <a:r>
                        <a:rPr lang="pt-PT" sz="1100">
                          <a:solidFill>
                            <a:schemeClr val="tx1"/>
                          </a:solidFill>
                          <a:effectLst/>
                        </a:rPr>
                        <a:t>1.098.268,62</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30480" algn="r">
                        <a:lnSpc>
                          <a:spcPts val="1055"/>
                        </a:lnSpc>
                        <a:spcBef>
                          <a:spcPts val="755"/>
                        </a:spcBef>
                        <a:spcAft>
                          <a:spcPts val="0"/>
                        </a:spcAft>
                      </a:pPr>
                      <a:r>
                        <a:rPr lang="pt-PT" sz="1100">
                          <a:solidFill>
                            <a:schemeClr val="tx1"/>
                          </a:solidFill>
                          <a:effectLst/>
                        </a:rPr>
                        <a:t>1.122.088,48</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4165308865"/>
                  </a:ext>
                </a:extLst>
              </a:tr>
              <a:tr h="243794">
                <a:tc>
                  <a:txBody>
                    <a:bodyPr/>
                    <a:lstStyle/>
                    <a:p>
                      <a:pPr marL="182245" algn="l">
                        <a:spcBef>
                          <a:spcPts val="30"/>
                        </a:spcBef>
                      </a:pPr>
                      <a:r>
                        <a:rPr lang="pt-PT" sz="1100">
                          <a:solidFill>
                            <a:schemeClr val="tx1"/>
                          </a:solidFill>
                          <a:effectLst/>
                        </a:rPr>
                        <a:t>Reservas</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spcBef>
                          <a:spcPts val="40"/>
                        </a:spcBef>
                        <a:spcAft>
                          <a:spcPts val="0"/>
                        </a:spcAft>
                      </a:pPr>
                      <a:r>
                        <a:rPr lang="pt-PT" sz="1100" u="sng">
                          <a:solidFill>
                            <a:schemeClr val="tx1"/>
                          </a:solidFill>
                          <a:effectLst/>
                        </a:rPr>
                        <a:t>4.168.246,68</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29845" algn="r">
                        <a:spcBef>
                          <a:spcPts val="40"/>
                        </a:spcBef>
                        <a:spcAft>
                          <a:spcPts val="0"/>
                        </a:spcAft>
                      </a:pPr>
                      <a:r>
                        <a:rPr lang="pt-PT" sz="1100" u="sng">
                          <a:solidFill>
                            <a:schemeClr val="tx1"/>
                          </a:solidFill>
                          <a:effectLst/>
                        </a:rPr>
                        <a:t>6.743.623,73</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2153523126"/>
                  </a:ext>
                </a:extLst>
              </a:tr>
              <a:tr h="232711">
                <a:tc>
                  <a:txBody>
                    <a:bodyPr/>
                    <a:lstStyle/>
                    <a:p>
                      <a:pPr marL="304165" algn="l">
                        <a:lnSpc>
                          <a:spcPts val="1060"/>
                        </a:lnSpc>
                        <a:spcBef>
                          <a:spcPts val="95"/>
                        </a:spcBef>
                        <a:spcAft>
                          <a:spcPts val="0"/>
                        </a:spcAft>
                      </a:pPr>
                      <a:r>
                        <a:rPr lang="pt-PT" sz="1100">
                          <a:solidFill>
                            <a:schemeClr val="tx1"/>
                          </a:solidFill>
                          <a:effectLst/>
                        </a:rPr>
                        <a:t>Reservas</a:t>
                      </a:r>
                      <a:r>
                        <a:rPr lang="pt-PT" sz="1100" spc="-5">
                          <a:solidFill>
                            <a:schemeClr val="tx1"/>
                          </a:solidFill>
                          <a:effectLst/>
                        </a:rPr>
                        <a:t> </a:t>
                      </a:r>
                      <a:r>
                        <a:rPr lang="pt-PT" sz="1100">
                          <a:solidFill>
                            <a:schemeClr val="tx1"/>
                          </a:solidFill>
                          <a:effectLst/>
                        </a:rPr>
                        <a:t>/</a:t>
                      </a:r>
                      <a:r>
                        <a:rPr lang="pt-PT" sz="1100" spc="-10">
                          <a:solidFill>
                            <a:schemeClr val="tx1"/>
                          </a:solidFill>
                          <a:effectLst/>
                        </a:rPr>
                        <a:t> </a:t>
                      </a:r>
                      <a:r>
                        <a:rPr lang="pt-PT" sz="1100">
                          <a:solidFill>
                            <a:schemeClr val="tx1"/>
                          </a:solidFill>
                          <a:effectLst/>
                        </a:rPr>
                        <a:t>Sobras</a:t>
                      </a:r>
                      <a:r>
                        <a:rPr lang="pt-PT" sz="1100" spc="-5">
                          <a:solidFill>
                            <a:schemeClr val="tx1"/>
                          </a:solidFill>
                          <a:effectLst/>
                        </a:rPr>
                        <a:t> </a:t>
                      </a:r>
                      <a:r>
                        <a:rPr lang="pt-PT" sz="1100">
                          <a:solidFill>
                            <a:schemeClr val="tx1"/>
                          </a:solidFill>
                          <a:effectLst/>
                        </a:rPr>
                        <a:t>/</a:t>
                      </a:r>
                      <a:r>
                        <a:rPr lang="pt-PT" sz="1100" spc="-10">
                          <a:solidFill>
                            <a:schemeClr val="tx1"/>
                          </a:solidFill>
                          <a:effectLst/>
                        </a:rPr>
                        <a:t> </a:t>
                      </a:r>
                      <a:r>
                        <a:rPr lang="pt-PT" sz="1100">
                          <a:solidFill>
                            <a:schemeClr val="tx1"/>
                          </a:solidFill>
                          <a:effectLst/>
                        </a:rPr>
                        <a:t>Retenção</a:t>
                      </a:r>
                      <a:r>
                        <a:rPr lang="pt-PT" sz="1100" spc="-15">
                          <a:solidFill>
                            <a:schemeClr val="tx1"/>
                          </a:solidFill>
                          <a:effectLst/>
                        </a:rPr>
                        <a:t> </a:t>
                      </a:r>
                      <a:r>
                        <a:rPr lang="pt-PT" sz="1100">
                          <a:solidFill>
                            <a:schemeClr val="tx1"/>
                          </a:solidFill>
                          <a:effectLst/>
                        </a:rPr>
                        <a:t>de</a:t>
                      </a:r>
                      <a:r>
                        <a:rPr lang="pt-PT" sz="1100" spc="-10">
                          <a:solidFill>
                            <a:schemeClr val="tx1"/>
                          </a:solidFill>
                          <a:effectLst/>
                        </a:rPr>
                        <a:t> </a:t>
                      </a:r>
                      <a:r>
                        <a:rPr lang="pt-PT" sz="1100">
                          <a:solidFill>
                            <a:schemeClr val="tx1"/>
                          </a:solidFill>
                          <a:effectLst/>
                        </a:rPr>
                        <a:t>Superávits</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lnSpc>
                          <a:spcPts val="1060"/>
                        </a:lnSpc>
                        <a:spcBef>
                          <a:spcPts val="95"/>
                        </a:spcBef>
                        <a:spcAft>
                          <a:spcPts val="0"/>
                        </a:spcAft>
                      </a:pPr>
                      <a:r>
                        <a:rPr lang="pt-PT" sz="1100">
                          <a:solidFill>
                            <a:schemeClr val="tx1"/>
                          </a:solidFill>
                          <a:effectLst/>
                        </a:rPr>
                        <a:t>4.168.246,68</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30480" algn="r">
                        <a:lnSpc>
                          <a:spcPts val="1060"/>
                        </a:lnSpc>
                        <a:spcBef>
                          <a:spcPts val="95"/>
                        </a:spcBef>
                        <a:spcAft>
                          <a:spcPts val="0"/>
                        </a:spcAft>
                      </a:pPr>
                      <a:r>
                        <a:rPr lang="pt-PT" sz="1100">
                          <a:solidFill>
                            <a:schemeClr val="tx1"/>
                          </a:solidFill>
                          <a:effectLst/>
                        </a:rPr>
                        <a:t>6.743.623,73</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426519796"/>
                  </a:ext>
                </a:extLst>
              </a:tr>
              <a:tr h="219782">
                <a:tc>
                  <a:txBody>
                    <a:bodyPr/>
                    <a:lstStyle/>
                    <a:p>
                      <a:pPr marL="182245" algn="l">
                        <a:lnSpc>
                          <a:spcPts val="1055"/>
                        </a:lnSpc>
                        <a:spcBef>
                          <a:spcPts val="35"/>
                        </a:spcBef>
                        <a:spcAft>
                          <a:spcPts val="0"/>
                        </a:spcAft>
                      </a:pPr>
                      <a:r>
                        <a:rPr lang="pt-PT" sz="1100">
                          <a:solidFill>
                            <a:schemeClr val="tx1"/>
                          </a:solidFill>
                          <a:effectLst/>
                        </a:rPr>
                        <a:t>Sobras</a:t>
                      </a:r>
                      <a:r>
                        <a:rPr lang="pt-PT" sz="1100" spc="-5">
                          <a:solidFill>
                            <a:schemeClr val="tx1"/>
                          </a:solidFill>
                          <a:effectLst/>
                        </a:rPr>
                        <a:t> </a:t>
                      </a:r>
                      <a:r>
                        <a:rPr lang="pt-PT" sz="1100">
                          <a:solidFill>
                            <a:schemeClr val="tx1"/>
                          </a:solidFill>
                          <a:effectLst/>
                        </a:rPr>
                        <a:t>ou</a:t>
                      </a:r>
                      <a:r>
                        <a:rPr lang="pt-PT" sz="1100" spc="-10">
                          <a:solidFill>
                            <a:schemeClr val="tx1"/>
                          </a:solidFill>
                          <a:effectLst/>
                        </a:rPr>
                        <a:t> </a:t>
                      </a:r>
                      <a:r>
                        <a:rPr lang="pt-PT" sz="1100">
                          <a:solidFill>
                            <a:schemeClr val="tx1"/>
                          </a:solidFill>
                          <a:effectLst/>
                        </a:rPr>
                        <a:t>Perdas do</a:t>
                      </a:r>
                      <a:r>
                        <a:rPr lang="pt-PT" sz="1100" spc="-15">
                          <a:solidFill>
                            <a:schemeClr val="tx1"/>
                          </a:solidFill>
                          <a:effectLst/>
                        </a:rPr>
                        <a:t> </a:t>
                      </a:r>
                      <a:r>
                        <a:rPr lang="pt-PT" sz="1100">
                          <a:solidFill>
                            <a:schemeClr val="tx1"/>
                          </a:solidFill>
                          <a:effectLst/>
                        </a:rPr>
                        <a:t>Período</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lnSpc>
                          <a:spcPts val="1055"/>
                        </a:lnSpc>
                        <a:spcBef>
                          <a:spcPts val="35"/>
                        </a:spcBef>
                        <a:spcAft>
                          <a:spcPts val="0"/>
                        </a:spcAft>
                      </a:pPr>
                      <a:r>
                        <a:rPr lang="pt-PT" sz="1100">
                          <a:solidFill>
                            <a:schemeClr val="tx1"/>
                          </a:solidFill>
                          <a:effectLst/>
                        </a:rPr>
                        <a:t>1.821.400,34</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30480" algn="r">
                        <a:lnSpc>
                          <a:spcPts val="1055"/>
                        </a:lnSpc>
                        <a:spcBef>
                          <a:spcPts val="35"/>
                        </a:spcBef>
                        <a:spcAft>
                          <a:spcPts val="0"/>
                        </a:spcAft>
                      </a:pPr>
                      <a:r>
                        <a:rPr lang="pt-PT" sz="1100">
                          <a:solidFill>
                            <a:schemeClr val="tx1"/>
                          </a:solidFill>
                          <a:effectLst/>
                        </a:rPr>
                        <a:t>632.928,88</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3575721991"/>
                  </a:ext>
                </a:extLst>
              </a:tr>
              <a:tr h="221630">
                <a:tc>
                  <a:txBody>
                    <a:bodyPr/>
                    <a:lstStyle/>
                    <a:p>
                      <a:pPr marL="182245" algn="l">
                        <a:lnSpc>
                          <a:spcPts val="1070"/>
                        </a:lnSpc>
                        <a:spcBef>
                          <a:spcPts val="30"/>
                        </a:spcBef>
                      </a:pPr>
                      <a:r>
                        <a:rPr lang="pt-PT" sz="1100">
                          <a:solidFill>
                            <a:schemeClr val="tx1"/>
                          </a:solidFill>
                          <a:effectLst/>
                        </a:rPr>
                        <a:t>Sobras ou</a:t>
                      </a:r>
                      <a:r>
                        <a:rPr lang="pt-PT" sz="1100" spc="-10">
                          <a:solidFill>
                            <a:schemeClr val="tx1"/>
                          </a:solidFill>
                          <a:effectLst/>
                        </a:rPr>
                        <a:t> </a:t>
                      </a:r>
                      <a:r>
                        <a:rPr lang="pt-PT" sz="1100">
                          <a:solidFill>
                            <a:schemeClr val="tx1"/>
                          </a:solidFill>
                          <a:effectLst/>
                        </a:rPr>
                        <a:t>Perdas do</a:t>
                      </a:r>
                      <a:r>
                        <a:rPr lang="pt-PT" sz="1100" spc="-5">
                          <a:solidFill>
                            <a:schemeClr val="tx1"/>
                          </a:solidFill>
                          <a:effectLst/>
                        </a:rPr>
                        <a:t> </a:t>
                      </a:r>
                      <a:r>
                        <a:rPr lang="pt-PT" sz="1100">
                          <a:solidFill>
                            <a:schemeClr val="tx1"/>
                          </a:solidFill>
                          <a:effectLst/>
                        </a:rPr>
                        <a:t>Exercício</a:t>
                      </a:r>
                      <a:r>
                        <a:rPr lang="pt-PT" sz="1100" spc="-10">
                          <a:solidFill>
                            <a:schemeClr val="tx1"/>
                          </a:solidFill>
                          <a:effectLst/>
                        </a:rPr>
                        <a:t> </a:t>
                      </a:r>
                      <a:r>
                        <a:rPr lang="pt-PT" sz="1100">
                          <a:solidFill>
                            <a:schemeClr val="tx1"/>
                          </a:solidFill>
                          <a:effectLst/>
                        </a:rPr>
                        <a:t>Anterior</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lnSpc>
                          <a:spcPts val="1070"/>
                        </a:lnSpc>
                        <a:spcBef>
                          <a:spcPts val="30"/>
                        </a:spcBef>
                      </a:pPr>
                      <a:r>
                        <a:rPr lang="pt-PT" sz="1100">
                          <a:solidFill>
                            <a:schemeClr val="tx1"/>
                          </a:solidFill>
                          <a:effectLst/>
                        </a:rPr>
                        <a:t>0,00</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30480" algn="r">
                        <a:lnSpc>
                          <a:spcPts val="1070"/>
                        </a:lnSpc>
                        <a:spcBef>
                          <a:spcPts val="30"/>
                        </a:spcBef>
                      </a:pPr>
                      <a:r>
                        <a:rPr lang="pt-PT" sz="1100">
                          <a:solidFill>
                            <a:schemeClr val="tx1"/>
                          </a:solidFill>
                          <a:effectLst/>
                        </a:rPr>
                        <a:t>250.363,53</a:t>
                      </a:r>
                      <a:endParaRPr lang="pt-BR" sz="160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4035597924"/>
                  </a:ext>
                </a:extLst>
              </a:tr>
              <a:tr h="211473">
                <a:tc>
                  <a:txBody>
                    <a:bodyPr/>
                    <a:lstStyle/>
                    <a:p>
                      <a:pPr marL="31750" algn="l">
                        <a:lnSpc>
                          <a:spcPts val="1005"/>
                        </a:lnSpc>
                        <a:spcBef>
                          <a:spcPts val="40"/>
                        </a:spcBef>
                        <a:spcAft>
                          <a:spcPts val="0"/>
                        </a:spcAft>
                      </a:pPr>
                      <a:r>
                        <a:rPr lang="pt-PT" sz="1100">
                          <a:solidFill>
                            <a:schemeClr val="tx1"/>
                          </a:solidFill>
                          <a:effectLst/>
                        </a:rPr>
                        <a:t>TOTAL</a:t>
                      </a:r>
                      <a:r>
                        <a:rPr lang="pt-PT" sz="1100" spc="-30">
                          <a:solidFill>
                            <a:schemeClr val="tx1"/>
                          </a:solidFill>
                          <a:effectLst/>
                        </a:rPr>
                        <a:t> </a:t>
                      </a:r>
                      <a:r>
                        <a:rPr lang="pt-PT" sz="1100">
                          <a:solidFill>
                            <a:schemeClr val="tx1"/>
                          </a:solidFill>
                          <a:effectLst/>
                        </a:rPr>
                        <a:t>DO</a:t>
                      </a:r>
                      <a:r>
                        <a:rPr lang="pt-PT" sz="1100" spc="-25">
                          <a:solidFill>
                            <a:schemeClr val="tx1"/>
                          </a:solidFill>
                          <a:effectLst/>
                        </a:rPr>
                        <a:t> </a:t>
                      </a:r>
                      <a:r>
                        <a:rPr lang="pt-PT" sz="1100">
                          <a:solidFill>
                            <a:schemeClr val="tx1"/>
                          </a:solidFill>
                          <a:effectLst/>
                        </a:rPr>
                        <a:t>PASSIVO</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109855" algn="r">
                        <a:lnSpc>
                          <a:spcPts val="990"/>
                        </a:lnSpc>
                        <a:spcBef>
                          <a:spcPts val="55"/>
                        </a:spcBef>
                        <a:spcAft>
                          <a:spcPts val="0"/>
                        </a:spcAft>
                      </a:pPr>
                      <a:r>
                        <a:rPr lang="pt-PT" sz="1100" u="sng">
                          <a:solidFill>
                            <a:schemeClr val="tx1"/>
                          </a:solidFill>
                          <a:effectLst/>
                        </a:rPr>
                        <a:t>7.269.767,47</a:t>
                      </a:r>
                      <a:endParaRPr lang="pt-BR" sz="1600">
                        <a:solidFill>
                          <a:schemeClr val="tx1"/>
                        </a:solidFill>
                        <a:effectLst/>
                        <a:latin typeface="Arial MT"/>
                        <a:ea typeface="Arial MT"/>
                        <a:cs typeface="Arial MT"/>
                      </a:endParaRPr>
                    </a:p>
                  </a:txBody>
                  <a:tcPr marL="0" marR="0" marT="0" marB="0">
                    <a:solidFill>
                      <a:schemeClr val="bg1"/>
                    </a:solidFill>
                  </a:tcPr>
                </a:tc>
                <a:tc>
                  <a:txBody>
                    <a:bodyPr/>
                    <a:lstStyle/>
                    <a:p>
                      <a:pPr marR="29845" algn="r">
                        <a:lnSpc>
                          <a:spcPts val="990"/>
                        </a:lnSpc>
                        <a:spcBef>
                          <a:spcPts val="55"/>
                        </a:spcBef>
                        <a:spcAft>
                          <a:spcPts val="0"/>
                        </a:spcAft>
                      </a:pPr>
                      <a:r>
                        <a:rPr lang="pt-PT" sz="1100" u="sng" dirty="0">
                          <a:solidFill>
                            <a:schemeClr val="tx1"/>
                          </a:solidFill>
                          <a:effectLst/>
                        </a:rPr>
                        <a:t>8.908.276,72</a:t>
                      </a:r>
                      <a:endParaRPr lang="pt-BR" sz="1600" dirty="0">
                        <a:solidFill>
                          <a:schemeClr val="tx1"/>
                        </a:solidFill>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2014513389"/>
                  </a:ext>
                </a:extLst>
              </a:tr>
            </a:tbl>
          </a:graphicData>
        </a:graphic>
      </p:graphicFrame>
      <p:sp>
        <p:nvSpPr>
          <p:cNvPr id="4" name="Rectangle 1">
            <a:extLst>
              <a:ext uri="{FF2B5EF4-FFF2-40B4-BE49-F238E27FC236}">
                <a16:creationId xmlns:a16="http://schemas.microsoft.com/office/drawing/2014/main" id="{99B46E53-D505-4F55-B07C-808716F407B3}"/>
              </a:ext>
            </a:extLst>
          </p:cNvPr>
          <p:cNvSpPr>
            <a:spLocks noChangeArrowheads="1"/>
          </p:cNvSpPr>
          <p:nvPr/>
        </p:nvSpPr>
        <p:spPr bwMode="auto">
          <a:xfrm>
            <a:off x="3176588" y="2439702"/>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sz="3200"/>
          </a:p>
        </p:txBody>
      </p:sp>
      <p:sp>
        <p:nvSpPr>
          <p:cNvPr id="20" name="CaixaDeTexto 19">
            <a:extLst>
              <a:ext uri="{FF2B5EF4-FFF2-40B4-BE49-F238E27FC236}">
                <a16:creationId xmlns:a16="http://schemas.microsoft.com/office/drawing/2014/main" id="{9ACA76D3-9C77-4A1F-87E0-F708ADA1AB93}"/>
              </a:ext>
            </a:extLst>
          </p:cNvPr>
          <p:cNvSpPr txBox="1"/>
          <p:nvPr/>
        </p:nvSpPr>
        <p:spPr>
          <a:xfrm>
            <a:off x="8865220" y="1806497"/>
            <a:ext cx="1079142" cy="307777"/>
          </a:xfrm>
          <a:prstGeom prst="rect">
            <a:avLst/>
          </a:prstGeom>
          <a:noFill/>
        </p:spPr>
        <p:txBody>
          <a:bodyPr wrap="none" rtlCol="0">
            <a:spAutoFit/>
          </a:bodyPr>
          <a:lstStyle/>
          <a:p>
            <a:r>
              <a:rPr lang="pt-BR" sz="1400" dirty="0">
                <a:latin typeface="Arial" panose="020B0604020202020204" pitchFamily="34" charset="0"/>
                <a:cs typeface="Arial" panose="020B0604020202020204" pitchFamily="34" charset="0"/>
              </a:rPr>
              <a:t>31.12.2021</a:t>
            </a:r>
          </a:p>
        </p:txBody>
      </p:sp>
      <p:sp>
        <p:nvSpPr>
          <p:cNvPr id="21" name="CaixaDeTexto 20">
            <a:extLst>
              <a:ext uri="{FF2B5EF4-FFF2-40B4-BE49-F238E27FC236}">
                <a16:creationId xmlns:a16="http://schemas.microsoft.com/office/drawing/2014/main" id="{D01CF123-3B68-4511-A07F-AEA51F64ACEA}"/>
              </a:ext>
            </a:extLst>
          </p:cNvPr>
          <p:cNvSpPr txBox="1"/>
          <p:nvPr/>
        </p:nvSpPr>
        <p:spPr>
          <a:xfrm>
            <a:off x="10489581" y="1769326"/>
            <a:ext cx="1079142" cy="307777"/>
          </a:xfrm>
          <a:prstGeom prst="rect">
            <a:avLst/>
          </a:prstGeom>
          <a:noFill/>
        </p:spPr>
        <p:txBody>
          <a:bodyPr wrap="none" rtlCol="0">
            <a:spAutoFit/>
          </a:bodyPr>
          <a:lstStyle/>
          <a:p>
            <a:r>
              <a:rPr lang="pt-BR" sz="1400" dirty="0">
                <a:latin typeface="Arial" panose="020B0604020202020204" pitchFamily="34" charset="0"/>
                <a:cs typeface="Arial" panose="020B0604020202020204" pitchFamily="34" charset="0"/>
              </a:rPr>
              <a:t>31.12.2020</a:t>
            </a:r>
          </a:p>
        </p:txBody>
      </p:sp>
    </p:spTree>
    <p:extLst>
      <p:ext uri="{BB962C8B-B14F-4D97-AF65-F5344CB8AC3E}">
        <p14:creationId xmlns:p14="http://schemas.microsoft.com/office/powerpoint/2010/main" val="2442924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253BC97-D027-4A89-9304-E61687D775D7}"/>
              </a:ext>
            </a:extLst>
          </p:cNvPr>
          <p:cNvGraphicFramePr>
            <a:graphicFrameLocks noGrp="1"/>
          </p:cNvGraphicFramePr>
          <p:nvPr>
            <p:extLst>
              <p:ext uri="{D42A27DB-BD31-4B8C-83A1-F6EECF244321}">
                <p14:modId xmlns:p14="http://schemas.microsoft.com/office/powerpoint/2010/main" val="389612114"/>
              </p:ext>
            </p:extLst>
          </p:nvPr>
        </p:nvGraphicFramePr>
        <p:xfrm>
          <a:off x="379139" y="1882917"/>
          <a:ext cx="9534295" cy="4865196"/>
        </p:xfrm>
        <a:graphic>
          <a:graphicData uri="http://schemas.openxmlformats.org/drawingml/2006/table">
            <a:tbl>
              <a:tblPr>
                <a:tableStyleId>{5C22544A-7EE6-4342-B048-85BDC9FD1C3A}</a:tableStyleId>
              </a:tblPr>
              <a:tblGrid>
                <a:gridCol w="157015">
                  <a:extLst>
                    <a:ext uri="{9D8B030D-6E8A-4147-A177-3AD203B41FA5}">
                      <a16:colId xmlns:a16="http://schemas.microsoft.com/office/drawing/2014/main" val="2163880435"/>
                    </a:ext>
                  </a:extLst>
                </a:gridCol>
                <a:gridCol w="174462">
                  <a:extLst>
                    <a:ext uri="{9D8B030D-6E8A-4147-A177-3AD203B41FA5}">
                      <a16:colId xmlns:a16="http://schemas.microsoft.com/office/drawing/2014/main" val="3143406831"/>
                    </a:ext>
                  </a:extLst>
                </a:gridCol>
                <a:gridCol w="174462">
                  <a:extLst>
                    <a:ext uri="{9D8B030D-6E8A-4147-A177-3AD203B41FA5}">
                      <a16:colId xmlns:a16="http://schemas.microsoft.com/office/drawing/2014/main" val="44597339"/>
                    </a:ext>
                  </a:extLst>
                </a:gridCol>
                <a:gridCol w="6162834">
                  <a:extLst>
                    <a:ext uri="{9D8B030D-6E8A-4147-A177-3AD203B41FA5}">
                      <a16:colId xmlns:a16="http://schemas.microsoft.com/office/drawing/2014/main" val="2420777367"/>
                    </a:ext>
                  </a:extLst>
                </a:gridCol>
                <a:gridCol w="1413134">
                  <a:extLst>
                    <a:ext uri="{9D8B030D-6E8A-4147-A177-3AD203B41FA5}">
                      <a16:colId xmlns:a16="http://schemas.microsoft.com/office/drawing/2014/main" val="832793220"/>
                    </a:ext>
                  </a:extLst>
                </a:gridCol>
                <a:gridCol w="1452388">
                  <a:extLst>
                    <a:ext uri="{9D8B030D-6E8A-4147-A177-3AD203B41FA5}">
                      <a16:colId xmlns:a16="http://schemas.microsoft.com/office/drawing/2014/main" val="687572050"/>
                    </a:ext>
                  </a:extLst>
                </a:gridCol>
              </a:tblGrid>
              <a:tr h="160782">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2506095912"/>
                  </a:ext>
                </a:extLst>
              </a:tr>
              <a:tr h="252369">
                <a:tc gridSpan="4">
                  <a:txBody>
                    <a:bodyPr/>
                    <a:lstStyle/>
                    <a:p>
                      <a:pPr algn="l" fontAlgn="b"/>
                      <a:r>
                        <a:rPr lang="pt-BR" sz="1100" u="none" strike="noStrike" dirty="0">
                          <a:solidFill>
                            <a:schemeClr val="tx1"/>
                          </a:solidFill>
                          <a:effectLst/>
                        </a:rPr>
                        <a:t>Ingressos de Assistência à Saúde Não Relacionadas com Planos de Saúde da Operadora</a:t>
                      </a:r>
                      <a:endParaRPr lang="pt-BR" sz="1100" b="1" i="0" u="none" strike="noStrike" dirty="0">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3.461.494,98 </a:t>
                      </a:r>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3.215.010,95 </a:t>
                      </a:r>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19376697"/>
                  </a:ext>
                </a:extLst>
              </a:tr>
              <a:tr h="252369">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gridSpan="3">
                  <a:txBody>
                    <a:bodyPr/>
                    <a:lstStyle/>
                    <a:p>
                      <a:pPr algn="l" fontAlgn="b"/>
                      <a:r>
                        <a:rPr lang="pt-BR" sz="1100" u="none" strike="noStrike">
                          <a:solidFill>
                            <a:schemeClr val="tx1"/>
                          </a:solidFill>
                          <a:effectLst/>
                        </a:rPr>
                        <a:t>Ingressos de Assistência à Saúde Não Relacionadas com Planos de Saúde da Operadora</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3.461.494,98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3.215.010,95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3204321996"/>
                  </a:ext>
                </a:extLst>
              </a:tr>
              <a:tr h="252369">
                <a:tc gridSpan="4">
                  <a:txBody>
                    <a:bodyPr/>
                    <a:lstStyle/>
                    <a:p>
                      <a:pPr algn="l" fontAlgn="b"/>
                      <a:r>
                        <a:rPr lang="pt-BR" sz="1100" u="none" strike="noStrike">
                          <a:solidFill>
                            <a:schemeClr val="tx1"/>
                          </a:solidFill>
                          <a:effectLst/>
                        </a:rPr>
                        <a:t>Outros Dispêndios Oper. de Assist. à Saúde Não Relac. com Planos de Saúde da Operadora </a:t>
                      </a:r>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3.361.862,28 </a:t>
                      </a:r>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3.144.289,32 </a:t>
                      </a:r>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3533392396"/>
                  </a:ext>
                </a:extLst>
              </a:tr>
              <a:tr h="252369">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gridSpan="3">
                  <a:txBody>
                    <a:bodyPr/>
                    <a:lstStyle/>
                    <a:p>
                      <a:pPr algn="l" fontAlgn="b"/>
                      <a:r>
                        <a:rPr lang="pt-BR" sz="1100" u="none" strike="noStrike">
                          <a:solidFill>
                            <a:schemeClr val="tx1"/>
                          </a:solidFill>
                          <a:effectLst/>
                        </a:rPr>
                        <a:t>Outros Dispêndios Oper. de Assist. à Saúde Não Relac. com Planos de Saúde da Operadora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3.361.862,28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3.144.289,32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2968040073"/>
                  </a:ext>
                </a:extLst>
              </a:tr>
              <a:tr h="160782">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4093962114"/>
                  </a:ext>
                </a:extLst>
              </a:tr>
              <a:tr h="160782">
                <a:tc gridSpan="4">
                  <a:txBody>
                    <a:bodyPr/>
                    <a:lstStyle/>
                    <a:p>
                      <a:pPr algn="l" fontAlgn="b"/>
                      <a:r>
                        <a:rPr lang="pt-BR" sz="1100" u="none" strike="noStrike">
                          <a:solidFill>
                            <a:schemeClr val="tx1"/>
                          </a:solidFill>
                          <a:effectLst/>
                        </a:rPr>
                        <a:t>Resultado Bruto</a:t>
                      </a:r>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sng" strike="noStrike">
                          <a:solidFill>
                            <a:schemeClr val="tx1"/>
                          </a:solidFill>
                          <a:effectLst/>
                        </a:rPr>
                        <a:t>          99.632,70 </a:t>
                      </a:r>
                      <a:endParaRPr lang="pt-BR" sz="1100" b="1" i="0" u="sng"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sng" strike="noStrike">
                          <a:solidFill>
                            <a:schemeClr val="tx1"/>
                          </a:solidFill>
                          <a:effectLst/>
                        </a:rPr>
                        <a:t>           70.721,63 </a:t>
                      </a:r>
                      <a:endParaRPr lang="pt-BR" sz="1100" b="1" i="0" u="sng"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1799858615"/>
                  </a:ext>
                </a:extLst>
              </a:tr>
              <a:tr h="160782">
                <a:tc>
                  <a:txBody>
                    <a:bodyPr/>
                    <a:lstStyle/>
                    <a:p>
                      <a:pPr algn="l" fontAlgn="b"/>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4178262202"/>
                  </a:ext>
                </a:extLst>
              </a:tr>
              <a:tr h="160782">
                <a:tc gridSpan="4">
                  <a:txBody>
                    <a:bodyPr/>
                    <a:lstStyle/>
                    <a:p>
                      <a:pPr algn="l" fontAlgn="b"/>
                      <a:r>
                        <a:rPr lang="pt-BR" sz="1100" u="none" strike="noStrike">
                          <a:solidFill>
                            <a:schemeClr val="tx1"/>
                          </a:solidFill>
                          <a:effectLst/>
                        </a:rPr>
                        <a:t>Despesas de Comercialização</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83.313,00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146.082,90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3183837821"/>
                  </a:ext>
                </a:extLst>
              </a:tr>
              <a:tr h="160782">
                <a:tc gridSpan="4">
                  <a:txBody>
                    <a:bodyPr/>
                    <a:lstStyle/>
                    <a:p>
                      <a:pPr algn="l" fontAlgn="b"/>
                      <a:r>
                        <a:rPr lang="pt-BR" sz="1100" u="none" strike="noStrike">
                          <a:solidFill>
                            <a:schemeClr val="tx1"/>
                          </a:solidFill>
                          <a:effectLst/>
                        </a:rPr>
                        <a:t>Despesas Administrativas</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2.353.894,45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2.383.978,76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1046252464"/>
                  </a:ext>
                </a:extLst>
              </a:tr>
              <a:tr h="160782">
                <a:tc gridSpan="4">
                  <a:txBody>
                    <a:bodyPr/>
                    <a:lstStyle/>
                    <a:p>
                      <a:pPr algn="l" fontAlgn="b"/>
                      <a:r>
                        <a:rPr lang="pt-BR" sz="1100" u="none" strike="noStrike">
                          <a:solidFill>
                            <a:schemeClr val="tx1"/>
                          </a:solidFill>
                          <a:effectLst/>
                        </a:rPr>
                        <a:t>Outras Receitas Operacionais</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4.034.526,31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3.029.060,97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1531707931"/>
                  </a:ext>
                </a:extLst>
              </a:tr>
              <a:tr h="160782">
                <a:tc gridSpan="4">
                  <a:txBody>
                    <a:bodyPr/>
                    <a:lstStyle/>
                    <a:p>
                      <a:pPr algn="l" fontAlgn="b"/>
                      <a:r>
                        <a:rPr lang="pt-BR" sz="1100" u="none" strike="noStrike">
                          <a:solidFill>
                            <a:schemeClr val="tx1"/>
                          </a:solidFill>
                          <a:effectLst/>
                        </a:rPr>
                        <a:t>Receitas Operacionais</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2828946609"/>
                  </a:ext>
                </a:extLst>
              </a:tr>
              <a:tr h="160782">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1227006104"/>
                  </a:ext>
                </a:extLst>
              </a:tr>
              <a:tr h="160782">
                <a:tc gridSpan="4">
                  <a:txBody>
                    <a:bodyPr/>
                    <a:lstStyle/>
                    <a:p>
                      <a:pPr algn="l" fontAlgn="b"/>
                      <a:r>
                        <a:rPr lang="pt-BR" sz="1100" u="none" strike="noStrike">
                          <a:solidFill>
                            <a:schemeClr val="tx1"/>
                          </a:solidFill>
                          <a:effectLst/>
                        </a:rPr>
                        <a:t>Resutado Financeiro Líquido</a:t>
                      </a:r>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sng" strike="noStrike">
                          <a:solidFill>
                            <a:schemeClr val="tx1"/>
                          </a:solidFill>
                          <a:effectLst/>
                        </a:rPr>
                        <a:t>         165.969,36 </a:t>
                      </a:r>
                      <a:endParaRPr lang="pt-BR" sz="1100" b="1" i="0" u="sng"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sng" strike="noStrike">
                          <a:solidFill>
                            <a:schemeClr val="tx1"/>
                          </a:solidFill>
                          <a:effectLst/>
                        </a:rPr>
                        <a:t>           86.862,00 </a:t>
                      </a:r>
                      <a:endParaRPr lang="pt-BR" sz="1100" b="1" i="0" u="sng"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2615050160"/>
                  </a:ext>
                </a:extLst>
              </a:tr>
              <a:tr h="160782">
                <a:tc gridSpan="4">
                  <a:txBody>
                    <a:bodyPr/>
                    <a:lstStyle/>
                    <a:p>
                      <a:pPr algn="l" fontAlgn="b"/>
                      <a:r>
                        <a:rPr lang="pt-BR" sz="1100" u="none" strike="noStrike">
                          <a:solidFill>
                            <a:schemeClr val="tx1"/>
                          </a:solidFill>
                          <a:effectLst/>
                        </a:rPr>
                        <a:t>    Receitas Financeiras</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173.002,41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98.558,60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3151407180"/>
                  </a:ext>
                </a:extLst>
              </a:tr>
              <a:tr h="160782">
                <a:tc gridSpan="4">
                  <a:txBody>
                    <a:bodyPr/>
                    <a:lstStyle/>
                    <a:p>
                      <a:pPr algn="l" fontAlgn="b"/>
                      <a:r>
                        <a:rPr lang="pt-BR" sz="1100" u="none" strike="noStrike">
                          <a:solidFill>
                            <a:schemeClr val="tx1"/>
                          </a:solidFill>
                          <a:effectLst/>
                        </a:rPr>
                        <a:t>    Despesas Financeiras</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7.033,05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11.696,60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3024726242"/>
                  </a:ext>
                </a:extLst>
              </a:tr>
              <a:tr h="160782">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4220118369"/>
                  </a:ext>
                </a:extLst>
              </a:tr>
              <a:tr h="160782">
                <a:tc gridSpan="4">
                  <a:txBody>
                    <a:bodyPr/>
                    <a:lstStyle/>
                    <a:p>
                      <a:pPr algn="l" fontAlgn="b"/>
                      <a:r>
                        <a:rPr lang="pt-BR" sz="1100" u="none" strike="noStrike">
                          <a:solidFill>
                            <a:schemeClr val="tx1"/>
                          </a:solidFill>
                          <a:effectLst/>
                        </a:rPr>
                        <a:t>Resultado antes do IR e CSLL</a:t>
                      </a:r>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dbl" strike="noStrike">
                          <a:solidFill>
                            <a:schemeClr val="tx1"/>
                          </a:solidFill>
                          <a:effectLst/>
                        </a:rPr>
                        <a:t>      1.862.920,92 </a:t>
                      </a:r>
                      <a:endParaRPr lang="pt-BR" sz="1100" b="1" i="0" u="dbl"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dbl" strike="noStrike">
                          <a:solidFill>
                            <a:schemeClr val="tx1"/>
                          </a:solidFill>
                          <a:effectLst/>
                        </a:rPr>
                        <a:t>         656.582,94 </a:t>
                      </a:r>
                      <a:endParaRPr lang="pt-BR" sz="1100" b="1" i="0" u="dbl"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110227261"/>
                  </a:ext>
                </a:extLst>
              </a:tr>
              <a:tr h="160782">
                <a:tc gridSpan="4">
                  <a:txBody>
                    <a:bodyPr/>
                    <a:lstStyle/>
                    <a:p>
                      <a:pPr algn="l" fontAlgn="b"/>
                      <a:r>
                        <a:rPr lang="pt-BR" sz="1100" u="none" strike="noStrike">
                          <a:solidFill>
                            <a:schemeClr val="tx1"/>
                          </a:solidFill>
                          <a:effectLst/>
                        </a:rPr>
                        <a:t>    Imposto de renda</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25.950,36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14.783,79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4053830269"/>
                  </a:ext>
                </a:extLst>
              </a:tr>
              <a:tr h="160782">
                <a:tc gridSpan="4">
                  <a:txBody>
                    <a:bodyPr/>
                    <a:lstStyle/>
                    <a:p>
                      <a:pPr algn="l" fontAlgn="b"/>
                      <a:r>
                        <a:rPr lang="pt-BR" sz="1100" u="none" strike="noStrike">
                          <a:solidFill>
                            <a:schemeClr val="tx1"/>
                          </a:solidFill>
                          <a:effectLst/>
                        </a:rPr>
                        <a:t>    Contribuição Social</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15.570,22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8.870,27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3566694260"/>
                  </a:ext>
                </a:extLst>
              </a:tr>
              <a:tr h="160782">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469728011"/>
                  </a:ext>
                </a:extLst>
              </a:tr>
              <a:tr h="160782">
                <a:tc gridSpan="4">
                  <a:txBody>
                    <a:bodyPr/>
                    <a:lstStyle/>
                    <a:p>
                      <a:pPr algn="l" fontAlgn="b"/>
                      <a:r>
                        <a:rPr lang="pt-BR" sz="1100" u="none" strike="noStrike">
                          <a:solidFill>
                            <a:schemeClr val="tx1"/>
                          </a:solidFill>
                          <a:effectLst/>
                        </a:rPr>
                        <a:t>Sobras Líquidas</a:t>
                      </a:r>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dbl" strike="noStrike">
                          <a:solidFill>
                            <a:schemeClr val="tx1"/>
                          </a:solidFill>
                          <a:effectLst/>
                        </a:rPr>
                        <a:t>      1.821.400,34 </a:t>
                      </a:r>
                      <a:endParaRPr lang="pt-BR" sz="1100" b="1" i="0" u="dbl"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dbl" strike="noStrike">
                          <a:solidFill>
                            <a:schemeClr val="tx1"/>
                          </a:solidFill>
                          <a:effectLst/>
                        </a:rPr>
                        <a:t>         632.928,88 </a:t>
                      </a:r>
                      <a:endParaRPr lang="pt-BR" sz="1100" b="1" i="0" u="dbl"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781912848"/>
                  </a:ext>
                </a:extLst>
              </a:tr>
              <a:tr h="160782">
                <a:tc gridSpan="4">
                  <a:txBody>
                    <a:bodyPr/>
                    <a:lstStyle/>
                    <a:p>
                      <a:pPr algn="l" fontAlgn="b"/>
                      <a:r>
                        <a:rPr lang="pt-BR" sz="1100" u="none" strike="noStrike">
                          <a:solidFill>
                            <a:schemeClr val="tx1"/>
                          </a:solidFill>
                          <a:effectLst/>
                        </a:rPr>
                        <a:t>    Reserva Legal</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182.140,03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63.292,89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1644317845"/>
                  </a:ext>
                </a:extLst>
              </a:tr>
              <a:tr h="160782">
                <a:tc gridSpan="4">
                  <a:txBody>
                    <a:bodyPr/>
                    <a:lstStyle/>
                    <a:p>
                      <a:pPr algn="l" fontAlgn="b"/>
                      <a:r>
                        <a:rPr lang="pt-BR" sz="1100" u="none" strike="noStrike">
                          <a:solidFill>
                            <a:schemeClr val="tx1"/>
                          </a:solidFill>
                          <a:effectLst/>
                        </a:rPr>
                        <a:t>    Rates</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none" strike="noStrike">
                          <a:solidFill>
                            <a:schemeClr val="tx1"/>
                          </a:solidFill>
                          <a:effectLst/>
                        </a:rPr>
                        <a:t>           91.070,02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none" strike="noStrike">
                          <a:solidFill>
                            <a:schemeClr val="tx1"/>
                          </a:solidFill>
                          <a:effectLst/>
                        </a:rPr>
                        <a:t>           31.646,44 </a:t>
                      </a:r>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1755058389"/>
                  </a:ext>
                </a:extLst>
              </a:tr>
              <a:tr h="160782">
                <a:tc>
                  <a:txBody>
                    <a:bodyPr/>
                    <a:lstStyle/>
                    <a:p>
                      <a:pPr algn="l" fontAlgn="b"/>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1" i="0" u="sng"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1" i="0" u="sng"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1869579930"/>
                  </a:ext>
                </a:extLst>
              </a:tr>
              <a:tr h="160782">
                <a:tc gridSpan="4">
                  <a:txBody>
                    <a:bodyPr/>
                    <a:lstStyle/>
                    <a:p>
                      <a:pPr algn="l" fontAlgn="b"/>
                      <a:r>
                        <a:rPr lang="pt-BR" sz="1100" u="none" strike="noStrike">
                          <a:solidFill>
                            <a:schemeClr val="tx1"/>
                          </a:solidFill>
                          <a:effectLst/>
                        </a:rPr>
                        <a:t>Sobras à Disposição da Assembléia</a:t>
                      </a:r>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r>
                        <a:rPr lang="pt-BR" sz="1100" u="dbl" strike="noStrike">
                          <a:solidFill>
                            <a:schemeClr val="tx1"/>
                          </a:solidFill>
                          <a:effectLst/>
                        </a:rPr>
                        <a:t>      1.548.190,29 </a:t>
                      </a:r>
                      <a:endParaRPr lang="pt-BR" sz="1100" b="1" i="0" u="dbl"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r>
                        <a:rPr lang="pt-BR" sz="1100" u="dbl" strike="noStrike">
                          <a:solidFill>
                            <a:schemeClr val="tx1"/>
                          </a:solidFill>
                          <a:effectLst/>
                        </a:rPr>
                        <a:t>         537.989,55 </a:t>
                      </a:r>
                      <a:endParaRPr lang="pt-BR" sz="1100" b="1" i="0" u="dbl" strike="noStrike">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3312205640"/>
                  </a:ext>
                </a:extLst>
              </a:tr>
              <a:tr h="160782">
                <a:tc>
                  <a:txBody>
                    <a:bodyPr/>
                    <a:lstStyle/>
                    <a:p>
                      <a:pPr algn="l" fontAlgn="b"/>
                      <a:endParaRPr lang="pt-BR" sz="1100" b="1"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0" i="0" u="none"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1" i="0" u="sng" strike="noStrike">
                        <a:solidFill>
                          <a:schemeClr val="tx1"/>
                        </a:solidFill>
                        <a:effectLst/>
                        <a:latin typeface="Garamond" panose="02020404030301010803" pitchFamily="18" charset="0"/>
                      </a:endParaRPr>
                    </a:p>
                  </a:txBody>
                  <a:tcPr marL="0" marR="0" marT="0" marB="0" anchor="b">
                    <a:solidFill>
                      <a:schemeClr val="bg1"/>
                    </a:solidFill>
                  </a:tcPr>
                </a:tc>
                <a:tc>
                  <a:txBody>
                    <a:bodyPr/>
                    <a:lstStyle/>
                    <a:p>
                      <a:pPr algn="l" fontAlgn="b"/>
                      <a:endParaRPr lang="pt-BR" sz="1100" b="1" i="0" u="sng" strike="noStrike" dirty="0">
                        <a:solidFill>
                          <a:schemeClr val="tx1"/>
                        </a:solidFill>
                        <a:effectLst/>
                        <a:latin typeface="Garamond" panose="02020404030301010803" pitchFamily="18" charset="0"/>
                      </a:endParaRPr>
                    </a:p>
                  </a:txBody>
                  <a:tcPr marL="0" marR="0" marT="0" marB="0" anchor="b">
                    <a:solidFill>
                      <a:schemeClr val="bg1"/>
                    </a:solidFill>
                  </a:tcPr>
                </a:tc>
                <a:extLst>
                  <a:ext uri="{0D108BD9-81ED-4DB2-BD59-A6C34878D82A}">
                    <a16:rowId xmlns:a16="http://schemas.microsoft.com/office/drawing/2014/main" val="788422062"/>
                  </a:ext>
                </a:extLst>
              </a:tr>
            </a:tbl>
          </a:graphicData>
        </a:graphic>
      </p:graphicFrame>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4030270"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2000" dirty="0">
                <a:solidFill>
                  <a:srgbClr val="0070C0"/>
                </a:solidFill>
                <a:latin typeface="Agency FB" panose="020B0503020202020204" pitchFamily="34" charset="0"/>
              </a:rPr>
              <a:t>Demonstração do Resultado para os Exercícios</a:t>
            </a:r>
            <a:endParaRPr lang="pt-BR" sz="1600" dirty="0">
              <a:solidFill>
                <a:srgbClr val="0070C0"/>
              </a:solidFill>
              <a:latin typeface="Agency FB" panose="020B0503020202020204" pitchFamily="34" charset="0"/>
            </a:endParaRPr>
          </a:p>
        </p:txBody>
      </p:sp>
      <p:sp>
        <p:nvSpPr>
          <p:cNvPr id="28" name="Retângulo: Cantos Arredondados 27">
            <a:extLst>
              <a:ext uri="{FF2B5EF4-FFF2-40B4-BE49-F238E27FC236}">
                <a16:creationId xmlns:a16="http://schemas.microsoft.com/office/drawing/2014/main" id="{392F81BC-31AD-43B1-BB7B-8FF2296E4862}"/>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BF87B007-942E-44D8-8C5A-889104CD8739}"/>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7" name="Retângulo: Cantos Arredondados 36">
            <a:extLst>
              <a:ext uri="{FF2B5EF4-FFF2-40B4-BE49-F238E27FC236}">
                <a16:creationId xmlns:a16="http://schemas.microsoft.com/office/drawing/2014/main" id="{120E2E11-E80D-4822-880F-405F92C9C34A}"/>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Cantos Arredondados 37">
            <a:extLst>
              <a:ext uri="{FF2B5EF4-FFF2-40B4-BE49-F238E27FC236}">
                <a16:creationId xmlns:a16="http://schemas.microsoft.com/office/drawing/2014/main" id="{67BC19B0-3702-47D2-847B-977581BC94D8}"/>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Cantos Arredondados 38">
            <a:extLst>
              <a:ext uri="{FF2B5EF4-FFF2-40B4-BE49-F238E27FC236}">
                <a16:creationId xmlns:a16="http://schemas.microsoft.com/office/drawing/2014/main" id="{F6B9B8E8-D37B-4845-B6AC-B650445BE46D}"/>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AEFA19D1-D078-41F3-9A3D-B92738DCE99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96AED351-D2BD-4CE8-BA6B-37DDB0A34CEF}"/>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A5CBBD7D-A1A3-42E9-8483-7C0350FC5D5F}"/>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7" name="CaixaDeTexto 56">
            <a:extLst>
              <a:ext uri="{FF2B5EF4-FFF2-40B4-BE49-F238E27FC236}">
                <a16:creationId xmlns:a16="http://schemas.microsoft.com/office/drawing/2014/main" id="{9D7D9C68-A970-41C1-A177-6F5265666EF6}"/>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58" name="CaixaDeTexto 57">
            <a:extLst>
              <a:ext uri="{FF2B5EF4-FFF2-40B4-BE49-F238E27FC236}">
                <a16:creationId xmlns:a16="http://schemas.microsoft.com/office/drawing/2014/main" id="{2D5368EA-9D92-46A0-9D76-D5352291AC16}"/>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59" name="CaixaDeTexto 58">
            <a:extLst>
              <a:ext uri="{FF2B5EF4-FFF2-40B4-BE49-F238E27FC236}">
                <a16:creationId xmlns:a16="http://schemas.microsoft.com/office/drawing/2014/main" id="{8D0051AF-69E6-499A-9219-2DCD652F768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0" name="CaixaDeTexto 59">
            <a:extLst>
              <a:ext uri="{FF2B5EF4-FFF2-40B4-BE49-F238E27FC236}">
                <a16:creationId xmlns:a16="http://schemas.microsoft.com/office/drawing/2014/main" id="{F78A1620-1F64-480D-8EA3-B2E3D63B72C6}"/>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4" name="Rectangle 1">
            <a:extLst>
              <a:ext uri="{FF2B5EF4-FFF2-40B4-BE49-F238E27FC236}">
                <a16:creationId xmlns:a16="http://schemas.microsoft.com/office/drawing/2014/main" id="{99B46E53-D505-4F55-B07C-808716F407B3}"/>
              </a:ext>
            </a:extLst>
          </p:cNvPr>
          <p:cNvSpPr>
            <a:spLocks noChangeArrowheads="1"/>
          </p:cNvSpPr>
          <p:nvPr/>
        </p:nvSpPr>
        <p:spPr bwMode="auto">
          <a:xfrm>
            <a:off x="3176588" y="2439702"/>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sz="3200"/>
          </a:p>
        </p:txBody>
      </p:sp>
      <p:sp>
        <p:nvSpPr>
          <p:cNvPr id="20" name="CaixaDeTexto 19">
            <a:extLst>
              <a:ext uri="{FF2B5EF4-FFF2-40B4-BE49-F238E27FC236}">
                <a16:creationId xmlns:a16="http://schemas.microsoft.com/office/drawing/2014/main" id="{9ACA76D3-9C77-4A1F-87E0-F708ADA1AB93}"/>
              </a:ext>
            </a:extLst>
          </p:cNvPr>
          <p:cNvSpPr txBox="1"/>
          <p:nvPr/>
        </p:nvSpPr>
        <p:spPr>
          <a:xfrm>
            <a:off x="7058722" y="1773043"/>
            <a:ext cx="1079142" cy="307777"/>
          </a:xfrm>
          <a:prstGeom prst="rect">
            <a:avLst/>
          </a:prstGeom>
          <a:noFill/>
        </p:spPr>
        <p:txBody>
          <a:bodyPr wrap="none" rtlCol="0">
            <a:spAutoFit/>
          </a:bodyPr>
          <a:lstStyle/>
          <a:p>
            <a:r>
              <a:rPr lang="pt-BR" sz="1400" dirty="0">
                <a:latin typeface="Arial" panose="020B0604020202020204" pitchFamily="34" charset="0"/>
                <a:cs typeface="Arial" panose="020B0604020202020204" pitchFamily="34" charset="0"/>
              </a:rPr>
              <a:t>31.12.2021</a:t>
            </a:r>
          </a:p>
        </p:txBody>
      </p:sp>
      <p:sp>
        <p:nvSpPr>
          <p:cNvPr id="21" name="CaixaDeTexto 20">
            <a:extLst>
              <a:ext uri="{FF2B5EF4-FFF2-40B4-BE49-F238E27FC236}">
                <a16:creationId xmlns:a16="http://schemas.microsoft.com/office/drawing/2014/main" id="{D01CF123-3B68-4511-A07F-AEA51F64ACEA}"/>
              </a:ext>
            </a:extLst>
          </p:cNvPr>
          <p:cNvSpPr txBox="1"/>
          <p:nvPr/>
        </p:nvSpPr>
        <p:spPr>
          <a:xfrm>
            <a:off x="8471210" y="1802780"/>
            <a:ext cx="1079142" cy="307777"/>
          </a:xfrm>
          <a:prstGeom prst="rect">
            <a:avLst/>
          </a:prstGeom>
          <a:noFill/>
        </p:spPr>
        <p:txBody>
          <a:bodyPr wrap="none" rtlCol="0">
            <a:spAutoFit/>
          </a:bodyPr>
          <a:lstStyle/>
          <a:p>
            <a:r>
              <a:rPr lang="pt-BR" sz="1400" dirty="0">
                <a:latin typeface="Arial" panose="020B0604020202020204" pitchFamily="34" charset="0"/>
                <a:cs typeface="Arial" panose="020B0604020202020204" pitchFamily="34" charset="0"/>
              </a:rPr>
              <a:t>31.12.2020</a:t>
            </a:r>
          </a:p>
        </p:txBody>
      </p:sp>
      <p:sp>
        <p:nvSpPr>
          <p:cNvPr id="22" name="Text Box 1">
            <a:extLst>
              <a:ext uri="{FF2B5EF4-FFF2-40B4-BE49-F238E27FC236}">
                <a16:creationId xmlns:a16="http://schemas.microsoft.com/office/drawing/2014/main" id="{4091D63C-6FED-46ED-96AC-5A113BCADADF}"/>
              </a:ext>
            </a:extLst>
          </p:cNvPr>
          <p:cNvSpPr txBox="1">
            <a:spLocks noChangeArrowheads="1"/>
          </p:cNvSpPr>
          <p:nvPr/>
        </p:nvSpPr>
        <p:spPr bwMode="auto">
          <a:xfrm>
            <a:off x="4411569" y="1104241"/>
            <a:ext cx="584755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11430" algn="ctr">
              <a:lnSpc>
                <a:spcPct val="108000"/>
              </a:lnSpc>
              <a:spcBef>
                <a:spcPts val="65"/>
              </a:spcBef>
              <a:spcAft>
                <a:spcPts val="0"/>
              </a:spcAft>
            </a:pPr>
            <a:r>
              <a:rPr lang="pt-PT" sz="1000" dirty="0">
                <a:effectLst/>
                <a:latin typeface="Arial" panose="020B0604020202020204" pitchFamily="34" charset="0"/>
                <a:ea typeface="Arial" panose="020B0604020202020204" pitchFamily="34" charset="0"/>
              </a:rPr>
              <a:t>UNIMED</a:t>
            </a:r>
            <a:r>
              <a:rPr lang="pt-PT" sz="1000" spc="-30"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VALE</a:t>
            </a:r>
            <a:r>
              <a:rPr lang="pt-PT" sz="1000" spc="-30"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DO</a:t>
            </a:r>
            <a:r>
              <a:rPr lang="pt-PT" sz="1000" spc="-35"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JAGUARIBE</a:t>
            </a:r>
            <a:r>
              <a:rPr lang="pt-PT" sz="1000" spc="-30"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a:t>
            </a:r>
            <a:r>
              <a:rPr lang="pt-PT" sz="1000" spc="-30"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COOPERATIVA</a:t>
            </a:r>
            <a:r>
              <a:rPr lang="pt-PT" sz="1000" spc="-60"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DE</a:t>
            </a:r>
            <a:r>
              <a:rPr lang="pt-PT" sz="1000" spc="-30"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TRABALHO</a:t>
            </a:r>
            <a:r>
              <a:rPr lang="pt-PT" sz="1000" spc="-35"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MÉDICO</a:t>
            </a:r>
            <a:r>
              <a:rPr lang="pt-PT" sz="1000" spc="-30"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LTDA.</a:t>
            </a:r>
            <a:r>
              <a:rPr lang="pt-PT" sz="1000" spc="-250"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C.N.P.J.:</a:t>
            </a:r>
            <a:r>
              <a:rPr lang="pt-PT" sz="1000" spc="10"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41.314.220/0001-77</a:t>
            </a:r>
            <a:endParaRPr lang="pt-BR" sz="1000" dirty="0">
              <a:effectLst/>
              <a:latin typeface="Arial" panose="020B0604020202020204" pitchFamily="34" charset="0"/>
              <a:ea typeface="Arial" panose="020B0604020202020204" pitchFamily="34" charset="0"/>
            </a:endParaRPr>
          </a:p>
          <a:p>
            <a:pPr marL="601980" marR="601345" algn="ctr">
              <a:lnSpc>
                <a:spcPct val="108000"/>
              </a:lnSpc>
              <a:spcAft>
                <a:spcPts val="0"/>
              </a:spcAft>
            </a:pPr>
            <a:r>
              <a:rPr lang="pt-PT" sz="1000" b="1" dirty="0">
                <a:effectLst/>
                <a:latin typeface="Arial" panose="020B0604020202020204" pitchFamily="34" charset="0"/>
                <a:ea typeface="Arial" panose="020B0604020202020204" pitchFamily="34" charset="0"/>
              </a:rPr>
              <a:t>DEMONSTRAÇÃO</a:t>
            </a:r>
            <a:r>
              <a:rPr lang="pt-PT" sz="1000" b="1" spc="-35" dirty="0">
                <a:effectLst/>
                <a:latin typeface="Arial" panose="020B0604020202020204" pitchFamily="34" charset="0"/>
                <a:ea typeface="Arial" panose="020B0604020202020204" pitchFamily="34" charset="0"/>
              </a:rPr>
              <a:t> </a:t>
            </a:r>
            <a:r>
              <a:rPr lang="pt-PT" sz="1000" b="1" dirty="0">
                <a:effectLst/>
                <a:latin typeface="Arial" panose="020B0604020202020204" pitchFamily="34" charset="0"/>
                <a:ea typeface="Arial" panose="020B0604020202020204" pitchFamily="34" charset="0"/>
              </a:rPr>
              <a:t>DO</a:t>
            </a:r>
            <a:r>
              <a:rPr lang="pt-PT" sz="1000" b="1" spc="-35" dirty="0">
                <a:effectLst/>
                <a:latin typeface="Arial" panose="020B0604020202020204" pitchFamily="34" charset="0"/>
                <a:ea typeface="Arial" panose="020B0604020202020204" pitchFamily="34" charset="0"/>
              </a:rPr>
              <a:t> </a:t>
            </a:r>
            <a:r>
              <a:rPr lang="pt-PT" sz="1000" b="1" dirty="0">
                <a:effectLst/>
                <a:latin typeface="Arial" panose="020B0604020202020204" pitchFamily="34" charset="0"/>
                <a:ea typeface="Arial" panose="020B0604020202020204" pitchFamily="34" charset="0"/>
              </a:rPr>
              <a:t>RESULTADO</a:t>
            </a:r>
            <a:r>
              <a:rPr lang="pt-PT" sz="1000" b="1" spc="-35" dirty="0">
                <a:effectLst/>
                <a:latin typeface="Arial" panose="020B0604020202020204" pitchFamily="34" charset="0"/>
                <a:ea typeface="Arial" panose="020B0604020202020204" pitchFamily="34" charset="0"/>
              </a:rPr>
              <a:t> </a:t>
            </a:r>
            <a:r>
              <a:rPr lang="pt-PT" sz="1000" b="1" dirty="0">
                <a:effectLst/>
                <a:latin typeface="Arial" panose="020B0604020202020204" pitchFamily="34" charset="0"/>
                <a:ea typeface="Arial" panose="020B0604020202020204" pitchFamily="34" charset="0"/>
              </a:rPr>
              <a:t>PARA</a:t>
            </a:r>
            <a:r>
              <a:rPr lang="pt-PT" sz="1000" b="1" spc="-50" dirty="0">
                <a:effectLst/>
                <a:latin typeface="Arial" panose="020B0604020202020204" pitchFamily="34" charset="0"/>
                <a:ea typeface="Arial" panose="020B0604020202020204" pitchFamily="34" charset="0"/>
              </a:rPr>
              <a:t> </a:t>
            </a:r>
            <a:r>
              <a:rPr lang="pt-PT" sz="1000" b="1" dirty="0">
                <a:effectLst/>
                <a:latin typeface="Arial" panose="020B0604020202020204" pitchFamily="34" charset="0"/>
                <a:ea typeface="Arial" panose="020B0604020202020204" pitchFamily="34" charset="0"/>
              </a:rPr>
              <a:t>OS</a:t>
            </a:r>
            <a:r>
              <a:rPr lang="pt-PT" sz="1000" b="1" spc="-25" dirty="0">
                <a:effectLst/>
                <a:latin typeface="Arial" panose="020B0604020202020204" pitchFamily="34" charset="0"/>
                <a:ea typeface="Arial" panose="020B0604020202020204" pitchFamily="34" charset="0"/>
              </a:rPr>
              <a:t> </a:t>
            </a:r>
            <a:r>
              <a:rPr lang="pt-PT" sz="1000" b="1" dirty="0">
                <a:effectLst/>
                <a:latin typeface="Arial" panose="020B0604020202020204" pitchFamily="34" charset="0"/>
                <a:ea typeface="Arial" panose="020B0604020202020204" pitchFamily="34" charset="0"/>
              </a:rPr>
              <a:t>EXERCÍCIOS</a:t>
            </a:r>
          </a:p>
          <a:p>
            <a:pPr marL="601980" marR="601345" algn="ctr">
              <a:lnSpc>
                <a:spcPct val="108000"/>
              </a:lnSpc>
              <a:spcAft>
                <a:spcPts val="0"/>
              </a:spcAft>
            </a:pPr>
            <a:r>
              <a:rPr lang="pt-PT" sz="1000" b="1" spc="-250" dirty="0">
                <a:effectLst/>
                <a:latin typeface="Arial" panose="020B0604020202020204" pitchFamily="34" charset="0"/>
                <a:ea typeface="Arial" panose="020B0604020202020204" pitchFamily="34" charset="0"/>
              </a:rPr>
              <a:t> </a:t>
            </a:r>
            <a:r>
              <a:rPr lang="pt-PT" sz="1000" dirty="0">
                <a:effectLst/>
                <a:latin typeface="Arial" panose="020B0604020202020204" pitchFamily="34" charset="0"/>
                <a:ea typeface="Arial" panose="020B0604020202020204" pitchFamily="34" charset="0"/>
              </a:rPr>
              <a:t>31.12.2021</a:t>
            </a:r>
            <a:endParaRPr lang="pt-BR" sz="1000" dirty="0">
              <a:effectLst/>
              <a:latin typeface="Arial" panose="020B0604020202020204" pitchFamily="34" charset="0"/>
              <a:ea typeface="Arial" panose="020B0604020202020204" pitchFamily="34" charset="0"/>
            </a:endParaRPr>
          </a:p>
        </p:txBody>
      </p:sp>
      <p:pic>
        <p:nvPicPr>
          <p:cNvPr id="23" name="Imagem 22">
            <a:extLst>
              <a:ext uri="{FF2B5EF4-FFF2-40B4-BE49-F238E27FC236}">
                <a16:creationId xmlns:a16="http://schemas.microsoft.com/office/drawing/2014/main" id="{4B92EB08-736A-47D7-8E63-551554BD7E75}"/>
              </a:ext>
            </a:extLst>
          </p:cNvPr>
          <p:cNvPicPr>
            <a:picLocks noChangeAspect="1"/>
          </p:cNvPicPr>
          <p:nvPr/>
        </p:nvPicPr>
        <p:blipFill>
          <a:blip r:embed="rId2"/>
          <a:stretch>
            <a:fillRect/>
          </a:stretch>
        </p:blipFill>
        <p:spPr>
          <a:xfrm>
            <a:off x="10235578" y="2375373"/>
            <a:ext cx="1867213" cy="691213"/>
          </a:xfrm>
          <a:prstGeom prst="rect">
            <a:avLst/>
          </a:prstGeom>
        </p:spPr>
      </p:pic>
      <p:pic>
        <p:nvPicPr>
          <p:cNvPr id="24" name="Imagem 23">
            <a:extLst>
              <a:ext uri="{FF2B5EF4-FFF2-40B4-BE49-F238E27FC236}">
                <a16:creationId xmlns:a16="http://schemas.microsoft.com/office/drawing/2014/main" id="{2E2F0807-BC44-4176-B11C-0DBB4FF279B6}"/>
              </a:ext>
            </a:extLst>
          </p:cNvPr>
          <p:cNvPicPr>
            <a:picLocks noChangeAspect="1"/>
          </p:cNvPicPr>
          <p:nvPr/>
        </p:nvPicPr>
        <p:blipFill>
          <a:blip r:embed="rId3"/>
          <a:stretch>
            <a:fillRect/>
          </a:stretch>
        </p:blipFill>
        <p:spPr>
          <a:xfrm>
            <a:off x="10250199" y="3992137"/>
            <a:ext cx="1847224" cy="602166"/>
          </a:xfrm>
          <a:prstGeom prst="rect">
            <a:avLst/>
          </a:prstGeom>
        </p:spPr>
      </p:pic>
      <p:pic>
        <p:nvPicPr>
          <p:cNvPr id="25" name="Imagem 24">
            <a:extLst>
              <a:ext uri="{FF2B5EF4-FFF2-40B4-BE49-F238E27FC236}">
                <a16:creationId xmlns:a16="http://schemas.microsoft.com/office/drawing/2014/main" id="{CA0ED625-A8DE-4B80-8048-FA94AB5DD56B}"/>
              </a:ext>
            </a:extLst>
          </p:cNvPr>
          <p:cNvPicPr>
            <a:picLocks noChangeAspect="1"/>
          </p:cNvPicPr>
          <p:nvPr/>
        </p:nvPicPr>
        <p:blipFill>
          <a:blip r:embed="rId4"/>
          <a:stretch>
            <a:fillRect/>
          </a:stretch>
        </p:blipFill>
        <p:spPr>
          <a:xfrm>
            <a:off x="10259342" y="5517193"/>
            <a:ext cx="1687332" cy="694035"/>
          </a:xfrm>
          <a:prstGeom prst="rect">
            <a:avLst/>
          </a:prstGeom>
        </p:spPr>
      </p:pic>
    </p:spTree>
    <p:extLst>
      <p:ext uri="{BB962C8B-B14F-4D97-AF65-F5344CB8AC3E}">
        <p14:creationId xmlns:p14="http://schemas.microsoft.com/office/powerpoint/2010/main" val="1630967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51E9603-3359-4BBC-A1DF-94672D5B21BC}"/>
              </a:ext>
            </a:extLst>
          </p:cNvPr>
          <p:cNvPicPr>
            <a:picLocks noChangeAspect="1"/>
          </p:cNvPicPr>
          <p:nvPr/>
        </p:nvPicPr>
        <p:blipFill rotWithShape="1">
          <a:blip r:embed="rId2"/>
          <a:srcRect t="733" b="4351"/>
          <a:stretch/>
        </p:blipFill>
        <p:spPr>
          <a:xfrm>
            <a:off x="111513" y="1326995"/>
            <a:ext cx="11949154" cy="5341433"/>
          </a:xfrm>
          <a:prstGeom prst="rect">
            <a:avLst/>
          </a:prstGeom>
        </p:spPr>
      </p:pic>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r>
              <a:rPr lang="pt-BR" sz="2000" dirty="0">
                <a:solidFill>
                  <a:srgbClr val="0070C0"/>
                </a:solidFill>
                <a:latin typeface="Agency FB" panose="020B0503020202020204" pitchFamily="34" charset="0"/>
              </a:rPr>
              <a:t>Balanço Patrimonial</a:t>
            </a:r>
            <a:endParaRPr lang="pt-BR" sz="1600" dirty="0">
              <a:solidFill>
                <a:srgbClr val="0070C0"/>
              </a:solidFill>
              <a:latin typeface="Agency FB" panose="020B0503020202020204" pitchFamily="34" charset="0"/>
            </a:endParaRPr>
          </a:p>
        </p:txBody>
      </p:sp>
      <p:sp>
        <p:nvSpPr>
          <p:cNvPr id="28" name="Retângulo: Cantos Arredondados 27">
            <a:extLst>
              <a:ext uri="{FF2B5EF4-FFF2-40B4-BE49-F238E27FC236}">
                <a16:creationId xmlns:a16="http://schemas.microsoft.com/office/drawing/2014/main" id="{392F81BC-31AD-43B1-BB7B-8FF2296E4862}"/>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BF87B007-942E-44D8-8C5A-889104CD8739}"/>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7" name="Retângulo: Cantos Arredondados 36">
            <a:extLst>
              <a:ext uri="{FF2B5EF4-FFF2-40B4-BE49-F238E27FC236}">
                <a16:creationId xmlns:a16="http://schemas.microsoft.com/office/drawing/2014/main" id="{120E2E11-E80D-4822-880F-405F92C9C34A}"/>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Cantos Arredondados 37">
            <a:extLst>
              <a:ext uri="{FF2B5EF4-FFF2-40B4-BE49-F238E27FC236}">
                <a16:creationId xmlns:a16="http://schemas.microsoft.com/office/drawing/2014/main" id="{67BC19B0-3702-47D2-847B-977581BC94D8}"/>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Cantos Arredondados 38">
            <a:extLst>
              <a:ext uri="{FF2B5EF4-FFF2-40B4-BE49-F238E27FC236}">
                <a16:creationId xmlns:a16="http://schemas.microsoft.com/office/drawing/2014/main" id="{F6B9B8E8-D37B-4845-B6AC-B650445BE46D}"/>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AEFA19D1-D078-41F3-9A3D-B92738DCE99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96AED351-D2BD-4CE8-BA6B-37DDB0A34CEF}"/>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A5CBBD7D-A1A3-42E9-8483-7C0350FC5D5F}"/>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7" name="CaixaDeTexto 56">
            <a:extLst>
              <a:ext uri="{FF2B5EF4-FFF2-40B4-BE49-F238E27FC236}">
                <a16:creationId xmlns:a16="http://schemas.microsoft.com/office/drawing/2014/main" id="{9D7D9C68-A970-41C1-A177-6F5265666EF6}"/>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58" name="CaixaDeTexto 57">
            <a:extLst>
              <a:ext uri="{FF2B5EF4-FFF2-40B4-BE49-F238E27FC236}">
                <a16:creationId xmlns:a16="http://schemas.microsoft.com/office/drawing/2014/main" id="{2D5368EA-9D92-46A0-9D76-D5352291AC16}"/>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59" name="CaixaDeTexto 58">
            <a:extLst>
              <a:ext uri="{FF2B5EF4-FFF2-40B4-BE49-F238E27FC236}">
                <a16:creationId xmlns:a16="http://schemas.microsoft.com/office/drawing/2014/main" id="{8D0051AF-69E6-499A-9219-2DCD652F768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0" name="CaixaDeTexto 59">
            <a:extLst>
              <a:ext uri="{FF2B5EF4-FFF2-40B4-BE49-F238E27FC236}">
                <a16:creationId xmlns:a16="http://schemas.microsoft.com/office/drawing/2014/main" id="{F78A1620-1F64-480D-8EA3-B2E3D63B72C6}"/>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56874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5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706750"/>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9369" y="10204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303030204020804" pitchFamily="34" charset="0"/>
                <a:cs typeface="Biome Light" panose="020B0303030204020804" pitchFamily="34" charset="0"/>
              </a:rPr>
              <a:t>RELATÓRIO DE GESTÃO UVJ -2021</a:t>
            </a:r>
          </a:p>
          <a:p>
            <a:r>
              <a:rPr lang="pt-BR" sz="1600" dirty="0">
                <a:solidFill>
                  <a:schemeClr val="accent6">
                    <a:lumMod val="50000"/>
                  </a:schemeClr>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Mensagem da Diretoria</a:t>
            </a:r>
            <a:endParaRPr lang="pt-BR" sz="1600" dirty="0">
              <a:solidFill>
                <a:schemeClr val="accent6">
                  <a:lumMod val="50000"/>
                </a:schemeClr>
              </a:solidFill>
              <a:latin typeface="Agency FB" panose="020B0503020202020204" pitchFamily="34" charset="0"/>
            </a:endParaRPr>
          </a:p>
        </p:txBody>
      </p:sp>
      <p:sp>
        <p:nvSpPr>
          <p:cNvPr id="12" name="Retângulo: Cantos Arredondados 11">
            <a:extLst>
              <a:ext uri="{FF2B5EF4-FFF2-40B4-BE49-F238E27FC236}">
                <a16:creationId xmlns:a16="http://schemas.microsoft.com/office/drawing/2014/main" id="{3C1988DB-6FDD-4D45-8A2E-60C7794FF06A}"/>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CACF2788-35EC-4266-8B4E-AE69A158AA70}"/>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14" name="Retângulo: Cantos Arredondados 13">
            <a:extLst>
              <a:ext uri="{FF2B5EF4-FFF2-40B4-BE49-F238E27FC236}">
                <a16:creationId xmlns:a16="http://schemas.microsoft.com/office/drawing/2014/main" id="{8E2FA47C-B993-49D3-B963-C822C6F34E6F}"/>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Cantos Arredondados 15">
            <a:extLst>
              <a:ext uri="{FF2B5EF4-FFF2-40B4-BE49-F238E27FC236}">
                <a16:creationId xmlns:a16="http://schemas.microsoft.com/office/drawing/2014/main" id="{F27EE9E9-306F-4FE5-B4CF-4D980173B5CB}"/>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Cantos Arredondados 16">
            <a:extLst>
              <a:ext uri="{FF2B5EF4-FFF2-40B4-BE49-F238E27FC236}">
                <a16:creationId xmlns:a16="http://schemas.microsoft.com/office/drawing/2014/main" id="{5CAAA900-2C1A-466E-987F-618DD134C7E9}"/>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Cantos Arredondados 17">
            <a:extLst>
              <a:ext uri="{FF2B5EF4-FFF2-40B4-BE49-F238E27FC236}">
                <a16:creationId xmlns:a16="http://schemas.microsoft.com/office/drawing/2014/main" id="{86AE8F60-7812-49E9-88B3-5A4EE0F64239}"/>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Cantos Arredondados 18">
            <a:extLst>
              <a:ext uri="{FF2B5EF4-FFF2-40B4-BE49-F238E27FC236}">
                <a16:creationId xmlns:a16="http://schemas.microsoft.com/office/drawing/2014/main" id="{0B1AEEAC-A7DA-4F4B-8F89-A595E5C6CA27}"/>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5C56362-9E7B-46AA-9FC2-64360BA00696}"/>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21" name="CaixaDeTexto 20">
            <a:extLst>
              <a:ext uri="{FF2B5EF4-FFF2-40B4-BE49-F238E27FC236}">
                <a16:creationId xmlns:a16="http://schemas.microsoft.com/office/drawing/2014/main" id="{A90BAF6A-D460-4C62-8C81-8706B6112FDE}"/>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22" name="CaixaDeTexto 21">
            <a:extLst>
              <a:ext uri="{FF2B5EF4-FFF2-40B4-BE49-F238E27FC236}">
                <a16:creationId xmlns:a16="http://schemas.microsoft.com/office/drawing/2014/main" id="{56683709-D4BD-4DFD-86EC-07DDB6C6F663}"/>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23" name="CaixaDeTexto 22">
            <a:extLst>
              <a:ext uri="{FF2B5EF4-FFF2-40B4-BE49-F238E27FC236}">
                <a16:creationId xmlns:a16="http://schemas.microsoft.com/office/drawing/2014/main" id="{3480E40C-3525-4324-BDA6-2BDCE64D2D12}"/>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24" name="CaixaDeTexto 23">
            <a:extLst>
              <a:ext uri="{FF2B5EF4-FFF2-40B4-BE49-F238E27FC236}">
                <a16:creationId xmlns:a16="http://schemas.microsoft.com/office/drawing/2014/main" id="{72C173B1-7D45-44C7-9275-13AE58594FB4}"/>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25" name="CaixaDeTexto 24">
            <a:extLst>
              <a:ext uri="{FF2B5EF4-FFF2-40B4-BE49-F238E27FC236}">
                <a16:creationId xmlns:a16="http://schemas.microsoft.com/office/drawing/2014/main" id="{F4F7F9A9-E4D4-4FF4-9566-2A46F98C66D7}"/>
              </a:ext>
            </a:extLst>
          </p:cNvPr>
          <p:cNvSpPr txBox="1"/>
          <p:nvPr/>
        </p:nvSpPr>
        <p:spPr>
          <a:xfrm>
            <a:off x="197933" y="1613260"/>
            <a:ext cx="11722721" cy="4545603"/>
          </a:xfrm>
          <a:prstGeom prst="rect">
            <a:avLst/>
          </a:prstGeom>
          <a:noFill/>
        </p:spPr>
        <p:txBody>
          <a:bodyPr wrap="square">
            <a:spAutoFit/>
          </a:bodyPr>
          <a:lstStyle/>
          <a:p>
            <a:pPr algn="just">
              <a:lnSpc>
                <a:spcPct val="107000"/>
              </a:lnSpc>
              <a:spcAft>
                <a:spcPts val="800"/>
              </a:spcAft>
            </a:pPr>
            <a:r>
              <a:rPr lang="pt-BR" sz="1600" b="1" dirty="0">
                <a:effectLst/>
                <a:latin typeface="+mj-lt"/>
                <a:ea typeface="Calibri" panose="020F0502020204030204" pitchFamily="34" charset="0"/>
                <a:cs typeface="Simplified Arabic Fixed" panose="02070309020205020404" pitchFamily="49" charset="-78"/>
              </a:rPr>
              <a:t>Caros cooperados, saúde e paz a todos!</a:t>
            </a:r>
          </a:p>
          <a:p>
            <a:pPr algn="just">
              <a:lnSpc>
                <a:spcPct val="107000"/>
              </a:lnSpc>
              <a:spcAft>
                <a:spcPts val="800"/>
              </a:spcAft>
            </a:pPr>
            <a:r>
              <a:rPr lang="pt-BR" sz="1600" dirty="0">
                <a:effectLst/>
                <a:latin typeface="+mj-lt"/>
                <a:ea typeface="Calibri" panose="020F0502020204030204" pitchFamily="34" charset="0"/>
                <a:cs typeface="Simplified Arabic Fixed" panose="02070309020205020404" pitchFamily="49" charset="-78"/>
              </a:rPr>
              <a:t>Quando olhamos para tudo que nos ocorreu em 2021, nas diversas  atividades que atuamos, em seus diferentes </a:t>
            </a:r>
            <a:r>
              <a:rPr lang="pt-BR" sz="1600" dirty="0">
                <a:latin typeface="+mj-lt"/>
                <a:ea typeface="Calibri" panose="020F0502020204030204" pitchFamily="34" charset="0"/>
                <a:cs typeface="Simplified Arabic Fixed" panose="02070309020205020404" pitchFamily="49" charset="-78"/>
              </a:rPr>
              <a:t>aspectos</a:t>
            </a:r>
            <a:r>
              <a:rPr lang="pt-BR" sz="1600" dirty="0">
                <a:effectLst/>
                <a:latin typeface="+mj-lt"/>
                <a:ea typeface="Calibri" panose="020F0502020204030204" pitchFamily="34" charset="0"/>
                <a:cs typeface="Simplified Arabic Fixed" panose="02070309020205020404" pitchFamily="49" charset="-78"/>
              </a:rPr>
              <a:t>, sejam empresariais, econômico financeiros, familiares e emocionais, constatamos quão intenso e esdrúxulo foi este ano. Começamos o ano cheios de esperanças em uma nova ordem econômica para o nosso país, e para nossa região .</a:t>
            </a:r>
          </a:p>
          <a:p>
            <a:pPr algn="just">
              <a:lnSpc>
                <a:spcPct val="107000"/>
              </a:lnSpc>
              <a:spcAft>
                <a:spcPts val="800"/>
              </a:spcAft>
            </a:pPr>
            <a:r>
              <a:rPr lang="pt-BR" sz="1600" dirty="0">
                <a:effectLst/>
                <a:latin typeface="+mj-lt"/>
                <a:ea typeface="Calibri" panose="020F0502020204030204" pitchFamily="34" charset="0"/>
                <a:cs typeface="Simplified Arabic Fixed" panose="02070309020205020404" pitchFamily="49" charset="-78"/>
              </a:rPr>
              <a:t>Se para Bandeira havia uma pedra no Caminho, no mundo globalizado havia a China, o novo coronavírus e daí para cá, todos conhecemos a história, pois vivenciamos de tudo, desde a falência das empresas até nossos dramas  pessoais com as perdas de familiares e amigos.</a:t>
            </a:r>
          </a:p>
          <a:p>
            <a:pPr algn="just">
              <a:lnSpc>
                <a:spcPct val="107000"/>
              </a:lnSpc>
              <a:spcAft>
                <a:spcPts val="800"/>
              </a:spcAft>
            </a:pPr>
            <a:r>
              <a:rPr lang="pt-BR" sz="1600" dirty="0">
                <a:effectLst/>
                <a:latin typeface="+mj-lt"/>
                <a:ea typeface="Calibri" panose="020F0502020204030204" pitchFamily="34" charset="0"/>
                <a:cs typeface="Simplified Arabic Fixed" panose="02070309020205020404" pitchFamily="49" charset="-78"/>
              </a:rPr>
              <a:t>Como cooperativa de médicos, uma das classes diretamente envolvida nessa guerra, em que desconhecíamos o inimigo, vimos o forte exército verde enfrentando uma luta ferrenha, perdendo seus soldados, muitos sendo retirados do combate por medidas de segurança, outros perdendo a vida em dever do ofício.</a:t>
            </a:r>
          </a:p>
          <a:p>
            <a:pPr algn="just">
              <a:lnSpc>
                <a:spcPct val="107000"/>
              </a:lnSpc>
              <a:spcAft>
                <a:spcPts val="800"/>
              </a:spcAft>
            </a:pPr>
            <a:r>
              <a:rPr lang="pt-BR" sz="1600" dirty="0">
                <a:effectLst/>
                <a:latin typeface="+mj-lt"/>
                <a:ea typeface="Calibri" panose="020F0502020204030204" pitchFamily="34" charset="0"/>
                <a:cs typeface="Simplified Arabic Fixed" panose="02070309020205020404" pitchFamily="49" charset="-78"/>
              </a:rPr>
              <a:t>Com a paralisação dos serviços médicos assistenciais de rotina, tivemos um resultado muito positivo na parte financeira de nossa cooperativa, resultado este que precisa ser visto, como um ponto totalmente fora de nossa curva de crescimento, que não representa de fato nossa série histórica de resultados, precisamos ficar atentos e precavidos para o que virá depois.</a:t>
            </a:r>
          </a:p>
          <a:p>
            <a:pPr algn="just">
              <a:lnSpc>
                <a:spcPct val="107000"/>
              </a:lnSpc>
              <a:spcAft>
                <a:spcPts val="800"/>
              </a:spcAft>
            </a:pPr>
            <a:r>
              <a:rPr lang="pt-BR" sz="1600" dirty="0">
                <a:effectLst/>
                <a:latin typeface="+mj-lt"/>
                <a:ea typeface="Calibri" panose="020F0502020204030204" pitchFamily="34" charset="0"/>
                <a:cs typeface="Simplified Arabic Fixed" panose="02070309020205020404" pitchFamily="49" charset="-78"/>
              </a:rPr>
              <a:t> A nossa carteira, em número de vidas saiu, 12.191 para 14.376 vidas, um crescimento de 17,9%, o maior crescimento dos últimos dez anos. A  Sinistralidade da carteira, fechou o ano na média de </a:t>
            </a:r>
            <a:r>
              <a:rPr lang="pt-BR" sz="1600" dirty="0">
                <a:latin typeface="+mj-lt"/>
                <a:ea typeface="Calibri" panose="020F0502020204030204" pitchFamily="34" charset="0"/>
                <a:cs typeface="Simplified Arabic Fixed" panose="02070309020205020404" pitchFamily="49" charset="-78"/>
              </a:rPr>
              <a:t>90</a:t>
            </a:r>
            <a:r>
              <a:rPr lang="pt-BR" sz="1600" dirty="0">
                <a:effectLst/>
                <a:latin typeface="+mj-lt"/>
                <a:ea typeface="Calibri" panose="020F0502020204030204" pitchFamily="34" charset="0"/>
                <a:cs typeface="Simplified Arabic Fixed" panose="02070309020205020404" pitchFamily="49" charset="-78"/>
              </a:rPr>
              <a:t>%, índice alto, devido a demanda de atendimentos reprimida, e a terceira onda da covid-19.</a:t>
            </a:r>
          </a:p>
        </p:txBody>
      </p:sp>
    </p:spTree>
    <p:extLst>
      <p:ext uri="{BB962C8B-B14F-4D97-AF65-F5344CB8AC3E}">
        <p14:creationId xmlns:p14="http://schemas.microsoft.com/office/powerpoint/2010/main" val="4173766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FE25AE3-DD99-4085-AAE3-B70D8CFE7304}"/>
              </a:ext>
            </a:extLst>
          </p:cNvPr>
          <p:cNvPicPr>
            <a:picLocks noChangeAspect="1"/>
          </p:cNvPicPr>
          <p:nvPr/>
        </p:nvPicPr>
        <p:blipFill>
          <a:blip r:embed="rId2"/>
          <a:stretch>
            <a:fillRect/>
          </a:stretch>
        </p:blipFill>
        <p:spPr>
          <a:xfrm>
            <a:off x="0" y="1345159"/>
            <a:ext cx="12192000" cy="1335273"/>
          </a:xfrm>
          <a:prstGeom prst="rect">
            <a:avLst/>
          </a:prstGeom>
        </p:spPr>
      </p:pic>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r>
              <a:rPr lang="pt-BR" sz="2000" dirty="0">
                <a:solidFill>
                  <a:srgbClr val="0070C0"/>
                </a:solidFill>
                <a:latin typeface="Agency FB" panose="020B0503020202020204" pitchFamily="34" charset="0"/>
              </a:rPr>
              <a:t>Balanço Patrimonial</a:t>
            </a:r>
            <a:endParaRPr lang="pt-BR" sz="1600" dirty="0">
              <a:solidFill>
                <a:srgbClr val="0070C0"/>
              </a:solidFill>
              <a:latin typeface="Agency FB" panose="020B0503020202020204" pitchFamily="34" charset="0"/>
            </a:endParaRPr>
          </a:p>
        </p:txBody>
      </p:sp>
      <p:sp>
        <p:nvSpPr>
          <p:cNvPr id="28" name="Retângulo: Cantos Arredondados 27">
            <a:extLst>
              <a:ext uri="{FF2B5EF4-FFF2-40B4-BE49-F238E27FC236}">
                <a16:creationId xmlns:a16="http://schemas.microsoft.com/office/drawing/2014/main" id="{392F81BC-31AD-43B1-BB7B-8FF2296E4862}"/>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BF87B007-942E-44D8-8C5A-889104CD8739}"/>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7" name="Retângulo: Cantos Arredondados 36">
            <a:extLst>
              <a:ext uri="{FF2B5EF4-FFF2-40B4-BE49-F238E27FC236}">
                <a16:creationId xmlns:a16="http://schemas.microsoft.com/office/drawing/2014/main" id="{120E2E11-E80D-4822-880F-405F92C9C34A}"/>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Cantos Arredondados 37">
            <a:extLst>
              <a:ext uri="{FF2B5EF4-FFF2-40B4-BE49-F238E27FC236}">
                <a16:creationId xmlns:a16="http://schemas.microsoft.com/office/drawing/2014/main" id="{67BC19B0-3702-47D2-847B-977581BC94D8}"/>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Cantos Arredondados 38">
            <a:extLst>
              <a:ext uri="{FF2B5EF4-FFF2-40B4-BE49-F238E27FC236}">
                <a16:creationId xmlns:a16="http://schemas.microsoft.com/office/drawing/2014/main" id="{F6B9B8E8-D37B-4845-B6AC-B650445BE46D}"/>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AEFA19D1-D078-41F3-9A3D-B92738DCE99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96AED351-D2BD-4CE8-BA6B-37DDB0A34CEF}"/>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A5CBBD7D-A1A3-42E9-8483-7C0350FC5D5F}"/>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7" name="CaixaDeTexto 56">
            <a:extLst>
              <a:ext uri="{FF2B5EF4-FFF2-40B4-BE49-F238E27FC236}">
                <a16:creationId xmlns:a16="http://schemas.microsoft.com/office/drawing/2014/main" id="{9D7D9C68-A970-41C1-A177-6F5265666EF6}"/>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58" name="CaixaDeTexto 57">
            <a:extLst>
              <a:ext uri="{FF2B5EF4-FFF2-40B4-BE49-F238E27FC236}">
                <a16:creationId xmlns:a16="http://schemas.microsoft.com/office/drawing/2014/main" id="{2D5368EA-9D92-46A0-9D76-D5352291AC16}"/>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59" name="CaixaDeTexto 58">
            <a:extLst>
              <a:ext uri="{FF2B5EF4-FFF2-40B4-BE49-F238E27FC236}">
                <a16:creationId xmlns:a16="http://schemas.microsoft.com/office/drawing/2014/main" id="{8D0051AF-69E6-499A-9219-2DCD652F768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0" name="CaixaDeTexto 59">
            <a:extLst>
              <a:ext uri="{FF2B5EF4-FFF2-40B4-BE49-F238E27FC236}">
                <a16:creationId xmlns:a16="http://schemas.microsoft.com/office/drawing/2014/main" id="{F78A1620-1F64-480D-8EA3-B2E3D63B72C6}"/>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pic>
        <p:nvPicPr>
          <p:cNvPr id="7" name="Imagem 6">
            <a:extLst>
              <a:ext uri="{FF2B5EF4-FFF2-40B4-BE49-F238E27FC236}">
                <a16:creationId xmlns:a16="http://schemas.microsoft.com/office/drawing/2014/main" id="{C65C3C65-955F-4BD7-BA7A-7DCAED135674}"/>
              </a:ext>
            </a:extLst>
          </p:cNvPr>
          <p:cNvPicPr>
            <a:picLocks noChangeAspect="1"/>
          </p:cNvPicPr>
          <p:nvPr/>
        </p:nvPicPr>
        <p:blipFill>
          <a:blip r:embed="rId3"/>
          <a:stretch>
            <a:fillRect/>
          </a:stretch>
        </p:blipFill>
        <p:spPr>
          <a:xfrm>
            <a:off x="0" y="2553899"/>
            <a:ext cx="12192000" cy="4203739"/>
          </a:xfrm>
          <a:prstGeom prst="rect">
            <a:avLst/>
          </a:prstGeom>
        </p:spPr>
      </p:pic>
    </p:spTree>
    <p:extLst>
      <p:ext uri="{BB962C8B-B14F-4D97-AF65-F5344CB8AC3E}">
        <p14:creationId xmlns:p14="http://schemas.microsoft.com/office/powerpoint/2010/main" val="169104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accent4">
                    <a:lumMod val="75000"/>
                  </a:schemeClr>
                </a:solidFill>
                <a:latin typeface="Agency FB" panose="020B0503020202020204" pitchFamily="34" charset="0"/>
              </a:rPr>
              <a:t>          </a:t>
            </a:r>
            <a:r>
              <a:rPr lang="pt-BR" sz="2000" dirty="0">
                <a:solidFill>
                  <a:srgbClr val="0070C0"/>
                </a:solidFill>
                <a:latin typeface="Agency FB" panose="020B0503020202020204" pitchFamily="34" charset="0"/>
              </a:rPr>
              <a:t>Parecer Conselho Fiscal</a:t>
            </a:r>
            <a:endParaRPr lang="pt-BR" sz="1600" dirty="0">
              <a:solidFill>
                <a:srgbClr val="0070C0"/>
              </a:solidFill>
              <a:latin typeface="Agency FB" panose="020B0503020202020204" pitchFamily="34" charset="0"/>
            </a:endParaRPr>
          </a:p>
        </p:txBody>
      </p:sp>
      <p:sp>
        <p:nvSpPr>
          <p:cNvPr id="28" name="Retângulo: Cantos Arredondados 27">
            <a:extLst>
              <a:ext uri="{FF2B5EF4-FFF2-40B4-BE49-F238E27FC236}">
                <a16:creationId xmlns:a16="http://schemas.microsoft.com/office/drawing/2014/main" id="{392F81BC-31AD-43B1-BB7B-8FF2296E4862}"/>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BF87B007-942E-44D8-8C5A-889104CD8739}"/>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7" name="Retângulo: Cantos Arredondados 36">
            <a:extLst>
              <a:ext uri="{FF2B5EF4-FFF2-40B4-BE49-F238E27FC236}">
                <a16:creationId xmlns:a16="http://schemas.microsoft.com/office/drawing/2014/main" id="{120E2E11-E80D-4822-880F-405F92C9C34A}"/>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Cantos Arredondados 37">
            <a:extLst>
              <a:ext uri="{FF2B5EF4-FFF2-40B4-BE49-F238E27FC236}">
                <a16:creationId xmlns:a16="http://schemas.microsoft.com/office/drawing/2014/main" id="{67BC19B0-3702-47D2-847B-977581BC94D8}"/>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Cantos Arredondados 38">
            <a:extLst>
              <a:ext uri="{FF2B5EF4-FFF2-40B4-BE49-F238E27FC236}">
                <a16:creationId xmlns:a16="http://schemas.microsoft.com/office/drawing/2014/main" id="{F6B9B8E8-D37B-4845-B6AC-B650445BE46D}"/>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AEFA19D1-D078-41F3-9A3D-B92738DCE99B}"/>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96AED351-D2BD-4CE8-BA6B-37DDB0A34CEF}"/>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A5CBBD7D-A1A3-42E9-8483-7C0350FC5D5F}"/>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7" name="CaixaDeTexto 56">
            <a:extLst>
              <a:ext uri="{FF2B5EF4-FFF2-40B4-BE49-F238E27FC236}">
                <a16:creationId xmlns:a16="http://schemas.microsoft.com/office/drawing/2014/main" id="{9D7D9C68-A970-41C1-A177-6F5265666EF6}"/>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58" name="CaixaDeTexto 57">
            <a:extLst>
              <a:ext uri="{FF2B5EF4-FFF2-40B4-BE49-F238E27FC236}">
                <a16:creationId xmlns:a16="http://schemas.microsoft.com/office/drawing/2014/main" id="{2D5368EA-9D92-46A0-9D76-D5352291AC16}"/>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59" name="CaixaDeTexto 58">
            <a:extLst>
              <a:ext uri="{FF2B5EF4-FFF2-40B4-BE49-F238E27FC236}">
                <a16:creationId xmlns:a16="http://schemas.microsoft.com/office/drawing/2014/main" id="{8D0051AF-69E6-499A-9219-2DCD652F768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0" name="CaixaDeTexto 59">
            <a:extLst>
              <a:ext uri="{FF2B5EF4-FFF2-40B4-BE49-F238E27FC236}">
                <a16:creationId xmlns:a16="http://schemas.microsoft.com/office/drawing/2014/main" id="{F78A1620-1F64-480D-8EA3-B2E3D63B72C6}"/>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23" name="CaixaDeTexto 22">
            <a:extLst>
              <a:ext uri="{FF2B5EF4-FFF2-40B4-BE49-F238E27FC236}">
                <a16:creationId xmlns:a16="http://schemas.microsoft.com/office/drawing/2014/main" id="{09B396C1-3F68-4CEC-8C38-DCC5D0618987}"/>
              </a:ext>
            </a:extLst>
          </p:cNvPr>
          <p:cNvSpPr txBox="1"/>
          <p:nvPr/>
        </p:nvSpPr>
        <p:spPr>
          <a:xfrm>
            <a:off x="479503" y="1708923"/>
            <a:ext cx="11262731" cy="3188693"/>
          </a:xfrm>
          <a:prstGeom prst="rect">
            <a:avLst/>
          </a:prstGeom>
          <a:noFill/>
        </p:spPr>
        <p:txBody>
          <a:bodyPr wrap="square">
            <a:spAutoFit/>
          </a:bodyPr>
          <a:lstStyle/>
          <a:p>
            <a:pPr algn="just" eaLnBrk="0" fontAlgn="base" hangingPunct="0">
              <a:lnSpc>
                <a:spcPct val="115000"/>
              </a:lnSpc>
              <a:spcAft>
                <a:spcPts val="1000"/>
              </a:spcAft>
            </a:pPr>
            <a:r>
              <a:rPr lang="pt-BR" sz="1800" dirty="0">
                <a:solidFill>
                  <a:srgbClr val="07080A"/>
                </a:solidFill>
                <a:effectLst/>
                <a:latin typeface="Arial" panose="020B0604020202020204" pitchFamily="34" charset="0"/>
                <a:ea typeface="Times New Roman" panose="02020603050405020304" pitchFamily="18" charset="0"/>
                <a:cs typeface="Arial" panose="020B0604020202020204" pitchFamily="34" charset="0"/>
              </a:rPr>
              <a:t>O Conselho Fiscal da Unimed Vale do Jaguaribe – Sociedade Cooperativa de Trabalho Médico LTDA, reunido ordinariamente nesta data por seus membros abaixo assinados, convocados para examinar e emitir parecer sobre o Balanço encerrado em 31/12/2021, bem como as Demonstrações Financeiras, demais documentos contábeis, operações ativas e passivas, escrituração de livros, saldos e procedimentos relativos ao mesmo período, depois de tudo visto e examinado, emite o seguinte parecer:</a:t>
            </a: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algn="just" eaLnBrk="0" fontAlgn="base" hangingPunct="0">
              <a:lnSpc>
                <a:spcPct val="115000"/>
              </a:lnSpc>
              <a:spcAft>
                <a:spcPts val="1000"/>
              </a:spcAft>
            </a:pPr>
            <a:r>
              <a:rPr lang="pt-BR" sz="1800" dirty="0">
                <a:solidFill>
                  <a:srgbClr val="07080A"/>
                </a:solidFill>
                <a:effectLst/>
                <a:latin typeface="Arial" panose="020B0604020202020204" pitchFamily="34" charset="0"/>
                <a:ea typeface="Times New Roman" panose="02020603050405020304" pitchFamily="18" charset="0"/>
                <a:cs typeface="Arial" panose="020B0604020202020204" pitchFamily="34" charset="0"/>
              </a:rPr>
              <a:t>“Somos pela aprovação do balanço encerrado em 31/12/2021, Demonstrações Financeiras e demais documentos contábeis e operacionais examinados, por estarem em perfeita ordem e acordo com as normas estatutárias vigentes“.</a:t>
            </a: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algn="just" eaLnBrk="0" fontAlgn="base" hangingPunct="0">
              <a:lnSpc>
                <a:spcPct val="115000"/>
              </a:lnSpc>
              <a:spcAft>
                <a:spcPts val="1000"/>
              </a:spcAft>
            </a:pPr>
            <a:r>
              <a:rPr lang="pt-BR" sz="1800" dirty="0">
                <a:solidFill>
                  <a:srgbClr val="07080A"/>
                </a:solidFill>
                <a:effectLst/>
                <a:latin typeface="Arial" panose="020B0604020202020204" pitchFamily="34" charset="0"/>
                <a:ea typeface="Times New Roman" panose="02020603050405020304" pitchFamily="18" charset="0"/>
                <a:cs typeface="Arial" panose="020B0604020202020204" pitchFamily="34" charset="0"/>
              </a:rPr>
              <a:t> Limoeiro do Norte/CE, 24 de março de 2022.</a:t>
            </a:r>
            <a:endParaRPr lang="pt-BR"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Imagem 10">
            <a:extLst>
              <a:ext uri="{FF2B5EF4-FFF2-40B4-BE49-F238E27FC236}">
                <a16:creationId xmlns:a16="http://schemas.microsoft.com/office/drawing/2014/main" id="{1ED5F907-DB0A-491B-85DF-88068FEB0DF2}"/>
              </a:ext>
            </a:extLst>
          </p:cNvPr>
          <p:cNvPicPr>
            <a:picLocks noChangeAspect="1"/>
          </p:cNvPicPr>
          <p:nvPr/>
        </p:nvPicPr>
        <p:blipFill rotWithShape="1">
          <a:blip r:embed="rId2"/>
          <a:srcRect l="21813" t="50032" r="21677" b="4381"/>
          <a:stretch/>
        </p:blipFill>
        <p:spPr>
          <a:xfrm>
            <a:off x="7426712" y="4928838"/>
            <a:ext cx="3969833" cy="1532473"/>
          </a:xfrm>
          <a:prstGeom prst="rect">
            <a:avLst/>
          </a:prstGeom>
        </p:spPr>
      </p:pic>
      <p:pic>
        <p:nvPicPr>
          <p:cNvPr id="13" name="Imagem 12">
            <a:extLst>
              <a:ext uri="{FF2B5EF4-FFF2-40B4-BE49-F238E27FC236}">
                <a16:creationId xmlns:a16="http://schemas.microsoft.com/office/drawing/2014/main" id="{96B0E670-5F4C-449E-9492-50F16AB998AE}"/>
              </a:ext>
            </a:extLst>
          </p:cNvPr>
          <p:cNvPicPr>
            <a:picLocks noChangeAspect="1"/>
          </p:cNvPicPr>
          <p:nvPr/>
        </p:nvPicPr>
        <p:blipFill rotWithShape="1">
          <a:blip r:embed="rId2"/>
          <a:srcRect l="5488" t="11295" r="1494" b="52771"/>
          <a:stretch/>
        </p:blipFill>
        <p:spPr>
          <a:xfrm>
            <a:off x="356838" y="5140051"/>
            <a:ext cx="6779942" cy="1253323"/>
          </a:xfrm>
          <a:prstGeom prst="rect">
            <a:avLst/>
          </a:prstGeom>
        </p:spPr>
      </p:pic>
    </p:spTree>
    <p:extLst>
      <p:ext uri="{BB962C8B-B14F-4D97-AF65-F5344CB8AC3E}">
        <p14:creationId xmlns:p14="http://schemas.microsoft.com/office/powerpoint/2010/main" val="3985962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50">
            <a:alpha val="22000"/>
          </a:srgbClr>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E1193F0-E382-4B5C-9B53-6CEB0C574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415" y="1629421"/>
            <a:ext cx="8052331" cy="2528642"/>
          </a:xfrm>
          <a:prstGeom prst="rect">
            <a:avLst/>
          </a:prstGeom>
        </p:spPr>
      </p:pic>
      <p:sp>
        <p:nvSpPr>
          <p:cNvPr id="4" name="CaixaDeTexto 3">
            <a:extLst>
              <a:ext uri="{FF2B5EF4-FFF2-40B4-BE49-F238E27FC236}">
                <a16:creationId xmlns:a16="http://schemas.microsoft.com/office/drawing/2014/main" id="{091C5B57-FF52-4F59-A8E9-BE4B920BB104}"/>
              </a:ext>
            </a:extLst>
          </p:cNvPr>
          <p:cNvSpPr txBox="1"/>
          <p:nvPr/>
        </p:nvSpPr>
        <p:spPr>
          <a:xfrm>
            <a:off x="3546087" y="4650059"/>
            <a:ext cx="4643131" cy="1231106"/>
          </a:xfrm>
          <a:prstGeom prst="rect">
            <a:avLst/>
          </a:prstGeom>
          <a:noFill/>
        </p:spPr>
        <p:txBody>
          <a:bodyPr wrap="none" rtlCol="0">
            <a:spAutoFit/>
          </a:bodyPr>
          <a:lstStyle/>
          <a:p>
            <a:pPr algn="ctr"/>
            <a:r>
              <a:rPr lang="pt-BR" dirty="0">
                <a:solidFill>
                  <a:schemeClr val="accent6">
                    <a:lumMod val="50000"/>
                  </a:schemeClr>
                </a:solidFill>
              </a:rPr>
              <a:t>Rua Coronel Antônio Joaquim Nº 1311 – Centro</a:t>
            </a:r>
          </a:p>
          <a:p>
            <a:pPr algn="ctr"/>
            <a:r>
              <a:rPr lang="pt-BR" dirty="0">
                <a:solidFill>
                  <a:schemeClr val="accent6">
                    <a:lumMod val="50000"/>
                  </a:schemeClr>
                </a:solidFill>
              </a:rPr>
              <a:t>Limoeiro do Norte/</a:t>
            </a:r>
            <a:r>
              <a:rPr lang="pt-BR" dirty="0" err="1">
                <a:solidFill>
                  <a:schemeClr val="accent6">
                    <a:lumMod val="50000"/>
                  </a:schemeClr>
                </a:solidFill>
              </a:rPr>
              <a:t>Ce</a:t>
            </a:r>
            <a:r>
              <a:rPr lang="pt-BR" dirty="0">
                <a:solidFill>
                  <a:schemeClr val="accent6">
                    <a:lumMod val="50000"/>
                  </a:schemeClr>
                </a:solidFill>
              </a:rPr>
              <a:t> – Cep: 62930.000</a:t>
            </a:r>
          </a:p>
          <a:p>
            <a:pPr algn="ctr"/>
            <a:r>
              <a:rPr lang="pt-BR" dirty="0">
                <a:solidFill>
                  <a:schemeClr val="accent6">
                    <a:lumMod val="50000"/>
                  </a:schemeClr>
                </a:solidFill>
              </a:rPr>
              <a:t>Telefone: (88) 3447.6600 / 99970.0003</a:t>
            </a:r>
          </a:p>
          <a:p>
            <a:pPr algn="ctr"/>
            <a:r>
              <a:rPr lang="pt-BR" sz="2000" dirty="0">
                <a:solidFill>
                  <a:schemeClr val="accent6">
                    <a:lumMod val="50000"/>
                  </a:schemeClr>
                </a:solidFill>
              </a:rPr>
              <a:t>    www.unimedvaledojaguaribe.com.br</a:t>
            </a:r>
          </a:p>
        </p:txBody>
      </p:sp>
    </p:spTree>
    <p:extLst>
      <p:ext uri="{BB962C8B-B14F-4D97-AF65-F5344CB8AC3E}">
        <p14:creationId xmlns:p14="http://schemas.microsoft.com/office/powerpoint/2010/main" val="333164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5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706750"/>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9369" y="10204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303030204020804" pitchFamily="34" charset="0"/>
                <a:cs typeface="Biome Light" panose="020B0303030204020804" pitchFamily="34" charset="0"/>
              </a:rPr>
              <a:t>RELATÓRIO DE GESTÃO UVJ -2021</a:t>
            </a:r>
          </a:p>
          <a:p>
            <a:r>
              <a:rPr lang="pt-BR" sz="1600" dirty="0">
                <a:solidFill>
                  <a:schemeClr val="accent6">
                    <a:lumMod val="50000"/>
                  </a:schemeClr>
                </a:solidFill>
                <a:latin typeface="Agency FB" panose="020B0503020202020204" pitchFamily="34" charset="0"/>
              </a:rPr>
              <a:t>          </a:t>
            </a:r>
            <a:r>
              <a:rPr lang="pt-BR" sz="2000" dirty="0">
                <a:solidFill>
                  <a:schemeClr val="accent6">
                    <a:lumMod val="50000"/>
                  </a:schemeClr>
                </a:solidFill>
                <a:latin typeface="Agency FB" panose="020B0503020202020204" pitchFamily="34" charset="0"/>
              </a:rPr>
              <a:t>Mensagem da Diretoria</a:t>
            </a:r>
            <a:endParaRPr lang="pt-BR" sz="1600" dirty="0">
              <a:solidFill>
                <a:schemeClr val="accent6">
                  <a:lumMod val="50000"/>
                </a:schemeClr>
              </a:solidFill>
              <a:latin typeface="Agency FB" panose="020B0503020202020204" pitchFamily="34" charset="0"/>
            </a:endParaRPr>
          </a:p>
        </p:txBody>
      </p:sp>
      <p:sp>
        <p:nvSpPr>
          <p:cNvPr id="12" name="Retângulo: Cantos Arredondados 11">
            <a:extLst>
              <a:ext uri="{FF2B5EF4-FFF2-40B4-BE49-F238E27FC236}">
                <a16:creationId xmlns:a16="http://schemas.microsoft.com/office/drawing/2014/main" id="{3C1988DB-6FDD-4D45-8A2E-60C7794FF06A}"/>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CACF2788-35EC-4266-8B4E-AE69A158AA70}"/>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14" name="Retângulo: Cantos Arredondados 13">
            <a:extLst>
              <a:ext uri="{FF2B5EF4-FFF2-40B4-BE49-F238E27FC236}">
                <a16:creationId xmlns:a16="http://schemas.microsoft.com/office/drawing/2014/main" id="{8E2FA47C-B993-49D3-B963-C822C6F34E6F}"/>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Cantos Arredondados 15">
            <a:extLst>
              <a:ext uri="{FF2B5EF4-FFF2-40B4-BE49-F238E27FC236}">
                <a16:creationId xmlns:a16="http://schemas.microsoft.com/office/drawing/2014/main" id="{F27EE9E9-306F-4FE5-B4CF-4D980173B5CB}"/>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Cantos Arredondados 16">
            <a:extLst>
              <a:ext uri="{FF2B5EF4-FFF2-40B4-BE49-F238E27FC236}">
                <a16:creationId xmlns:a16="http://schemas.microsoft.com/office/drawing/2014/main" id="{5CAAA900-2C1A-466E-987F-618DD134C7E9}"/>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Cantos Arredondados 17">
            <a:extLst>
              <a:ext uri="{FF2B5EF4-FFF2-40B4-BE49-F238E27FC236}">
                <a16:creationId xmlns:a16="http://schemas.microsoft.com/office/drawing/2014/main" id="{86AE8F60-7812-49E9-88B3-5A4EE0F64239}"/>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Cantos Arredondados 18">
            <a:extLst>
              <a:ext uri="{FF2B5EF4-FFF2-40B4-BE49-F238E27FC236}">
                <a16:creationId xmlns:a16="http://schemas.microsoft.com/office/drawing/2014/main" id="{0B1AEEAC-A7DA-4F4B-8F89-A595E5C6CA27}"/>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5C56362-9E7B-46AA-9FC2-64360BA00696}"/>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21" name="CaixaDeTexto 20">
            <a:extLst>
              <a:ext uri="{FF2B5EF4-FFF2-40B4-BE49-F238E27FC236}">
                <a16:creationId xmlns:a16="http://schemas.microsoft.com/office/drawing/2014/main" id="{A90BAF6A-D460-4C62-8C81-8706B6112FDE}"/>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22" name="CaixaDeTexto 21">
            <a:extLst>
              <a:ext uri="{FF2B5EF4-FFF2-40B4-BE49-F238E27FC236}">
                <a16:creationId xmlns:a16="http://schemas.microsoft.com/office/drawing/2014/main" id="{56683709-D4BD-4DFD-86EC-07DDB6C6F663}"/>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23" name="CaixaDeTexto 22">
            <a:extLst>
              <a:ext uri="{FF2B5EF4-FFF2-40B4-BE49-F238E27FC236}">
                <a16:creationId xmlns:a16="http://schemas.microsoft.com/office/drawing/2014/main" id="{3480E40C-3525-4324-BDA6-2BDCE64D2D12}"/>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24" name="CaixaDeTexto 23">
            <a:extLst>
              <a:ext uri="{FF2B5EF4-FFF2-40B4-BE49-F238E27FC236}">
                <a16:creationId xmlns:a16="http://schemas.microsoft.com/office/drawing/2014/main" id="{72C173B1-7D45-44C7-9275-13AE58594FB4}"/>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26" name="CaixaDeTexto 25">
            <a:extLst>
              <a:ext uri="{FF2B5EF4-FFF2-40B4-BE49-F238E27FC236}">
                <a16:creationId xmlns:a16="http://schemas.microsoft.com/office/drawing/2014/main" id="{7013C4E8-37F5-4721-94BA-AB55DF33F0CA}"/>
              </a:ext>
            </a:extLst>
          </p:cNvPr>
          <p:cNvSpPr txBox="1"/>
          <p:nvPr/>
        </p:nvSpPr>
        <p:spPr>
          <a:xfrm>
            <a:off x="234176" y="1870544"/>
            <a:ext cx="11853746" cy="4987456"/>
          </a:xfrm>
          <a:prstGeom prst="rect">
            <a:avLst/>
          </a:prstGeom>
          <a:noFill/>
        </p:spPr>
        <p:txBody>
          <a:bodyPr wrap="square">
            <a:spAutoFit/>
          </a:bodyPr>
          <a:lstStyle/>
          <a:p>
            <a:pPr algn="just">
              <a:lnSpc>
                <a:spcPct val="107000"/>
              </a:lnSpc>
              <a:spcAft>
                <a:spcPts val="800"/>
              </a:spcAft>
            </a:pPr>
            <a:r>
              <a:rPr lang="pt-BR" sz="1600" dirty="0">
                <a:effectLst/>
                <a:latin typeface="+mj-lt"/>
                <a:ea typeface="Calibri" panose="020F0502020204030204" pitchFamily="34" charset="0"/>
                <a:cs typeface="Simplified Arabic Fixed" panose="02070309020205020404" pitchFamily="49" charset="-78"/>
              </a:rPr>
              <a:t> No campo social, atuamos </a:t>
            </a:r>
            <a:r>
              <a:rPr lang="pt-BR" sz="1600" dirty="0">
                <a:latin typeface="+mj-lt"/>
                <a:ea typeface="Calibri" panose="020F0502020204030204" pitchFamily="34" charset="0"/>
                <a:cs typeface="Simplified Arabic Fixed" panose="02070309020205020404" pitchFamily="49" charset="-78"/>
              </a:rPr>
              <a:t>junto </a:t>
            </a:r>
            <a:r>
              <a:rPr lang="pt-BR" sz="1600" dirty="0">
                <a:effectLst/>
                <a:latin typeface="+mj-lt"/>
                <a:ea typeface="Calibri" panose="020F0502020204030204" pitchFamily="34" charset="0"/>
                <a:cs typeface="Simplified Arabic Fixed" panose="02070309020205020404" pitchFamily="49" charset="-78"/>
              </a:rPr>
              <a:t>as comunidades carentes  e com o apoio dos cooperados foram arrecadas 600 cestas básicas</a:t>
            </a:r>
            <a:r>
              <a:rPr lang="pt-BR" sz="1600" dirty="0">
                <a:latin typeface="+mj-lt"/>
                <a:ea typeface="Calibri" panose="020F0502020204030204" pitchFamily="34" charset="0"/>
                <a:cs typeface="Simplified Arabic Fixed" panose="02070309020205020404" pitchFamily="49" charset="-78"/>
              </a:rPr>
              <a:t>, distribuídos nos munícios de Limoeiro do Norte, Russas e Morada Nova</a:t>
            </a:r>
            <a:r>
              <a:rPr lang="pt-BR" sz="1600" dirty="0">
                <a:effectLst/>
                <a:latin typeface="+mj-lt"/>
                <a:ea typeface="Calibri" panose="020F0502020204030204" pitchFamily="34" charset="0"/>
                <a:cs typeface="Simplified Arabic Fixed" panose="02070309020205020404" pitchFamily="49" charset="-78"/>
              </a:rPr>
              <a:t> .</a:t>
            </a:r>
          </a:p>
          <a:p>
            <a:pPr algn="just">
              <a:lnSpc>
                <a:spcPct val="107000"/>
              </a:lnSpc>
              <a:spcAft>
                <a:spcPts val="800"/>
              </a:spcAft>
            </a:pPr>
            <a:r>
              <a:rPr lang="pt-BR" sz="1600" dirty="0">
                <a:effectLst/>
                <a:latin typeface="+mj-lt"/>
                <a:ea typeface="Calibri" panose="020F0502020204030204" pitchFamily="34" charset="0"/>
                <a:cs typeface="Simplified Arabic Fixed" panose="02070309020205020404" pitchFamily="49" charset="-78"/>
              </a:rPr>
              <a:t>Mesmo com o mar revolto a sacudir nosso barco, aportamos em 2021, com nossa cooperativa sólida, colocando nesta AGO, R$ 1.548.190,29</a:t>
            </a:r>
            <a:r>
              <a:rPr lang="pt-BR" sz="1600" dirty="0">
                <a:latin typeface="+mj-lt"/>
                <a:ea typeface="Calibri" panose="020F0502020204030204" pitchFamily="34" charset="0"/>
                <a:cs typeface="Simplified Arabic Fixed" panose="02070309020205020404" pitchFamily="49" charset="-78"/>
              </a:rPr>
              <a:t>, à</a:t>
            </a:r>
            <a:r>
              <a:rPr lang="pt-BR" sz="1600" dirty="0">
                <a:effectLst/>
                <a:latin typeface="+mj-lt"/>
                <a:ea typeface="Calibri" panose="020F0502020204030204" pitchFamily="34" charset="0"/>
                <a:cs typeface="Simplified Arabic Fixed" panose="02070309020205020404" pitchFamily="49" charset="-78"/>
              </a:rPr>
              <a:t> disposição dos cooperados, além de outros recursos que apresentaremos em uma AGE, que será realizada durante o mês de abril.</a:t>
            </a:r>
          </a:p>
          <a:p>
            <a:pPr algn="just">
              <a:lnSpc>
                <a:spcPct val="107000"/>
              </a:lnSpc>
              <a:spcAft>
                <a:spcPts val="800"/>
              </a:spcAft>
            </a:pPr>
            <a:r>
              <a:rPr lang="pt-BR" sz="1600" dirty="0">
                <a:effectLst/>
                <a:latin typeface="+mj-lt"/>
                <a:ea typeface="Calibri" panose="020F0502020204030204" pitchFamily="34" charset="0"/>
                <a:cs typeface="Simplified Arabic Fixed" panose="02070309020205020404" pitchFamily="49" charset="-78"/>
              </a:rPr>
              <a:t>A pandemia segue fazendo suas vítimas humanas e destruindo empresas. Mas fortalecidos pela força do cooperativismo</a:t>
            </a:r>
            <a:r>
              <a:rPr lang="pt-BR" sz="1600" dirty="0">
                <a:latin typeface="+mj-lt"/>
                <a:ea typeface="Calibri" panose="020F0502020204030204" pitchFamily="34" charset="0"/>
                <a:cs typeface="Simplified Arabic Fixed" panose="02070309020205020404" pitchFamily="49" charset="-78"/>
              </a:rPr>
              <a:t>, esperança, promovendo a saúde,  gerando  trabalho </a:t>
            </a:r>
            <a:r>
              <a:rPr lang="pt-BR" sz="1600" dirty="0">
                <a:effectLst/>
                <a:latin typeface="+mj-lt"/>
                <a:ea typeface="Calibri" panose="020F0502020204030204" pitchFamily="34" charset="0"/>
                <a:cs typeface="Simplified Arabic Fixed" panose="02070309020205020404" pitchFamily="49" charset="-78"/>
              </a:rPr>
              <a:t>e renda para nossos cooperados, qualificação profissional e atendimento humanizado aos nossos clientes.</a:t>
            </a:r>
          </a:p>
          <a:p>
            <a:pPr algn="just">
              <a:lnSpc>
                <a:spcPct val="107000"/>
              </a:lnSpc>
              <a:spcAft>
                <a:spcPts val="800"/>
              </a:spcAft>
            </a:pPr>
            <a:r>
              <a:rPr lang="pt-BR" sz="1600" dirty="0">
                <a:effectLst/>
                <a:latin typeface="+mj-lt"/>
                <a:ea typeface="Calibri" panose="020F0502020204030204" pitchFamily="34" charset="0"/>
                <a:cs typeface="Simplified Arabic Fixed" panose="02070309020205020404" pitchFamily="49" charset="-78"/>
              </a:rPr>
              <a:t>Por fim agradecemos a Deus por nos conduzir são e salvos até aqui, aos nossos cooperados pela força de trabalho na recuperação da saúde de nossos semelhantes, e aos nossos funcionários, firmes pilares de nossa instituição.</a:t>
            </a:r>
          </a:p>
          <a:p>
            <a:pPr algn="just">
              <a:lnSpc>
                <a:spcPct val="107000"/>
              </a:lnSpc>
              <a:spcAft>
                <a:spcPts val="800"/>
              </a:spcAft>
            </a:pPr>
            <a:r>
              <a:rPr lang="pt-BR" sz="1600" dirty="0">
                <a:effectLst/>
                <a:latin typeface="+mj-lt"/>
                <a:ea typeface="Calibri" panose="020F0502020204030204" pitchFamily="34" charset="0"/>
                <a:cs typeface="Simplified Arabic Fixed" panose="02070309020205020404" pitchFamily="49" charset="-78"/>
              </a:rPr>
              <a:t>Com Deus na causa, um abraço fraternal, muita Força e fé a todos para o enfrentamento de mais um ano de intensa luta. Venceremos!</a:t>
            </a:r>
          </a:p>
          <a:p>
            <a:pPr algn="just">
              <a:lnSpc>
                <a:spcPct val="107000"/>
              </a:lnSpc>
              <a:spcAft>
                <a:spcPts val="800"/>
              </a:spcAft>
            </a:pPr>
            <a:endParaRPr lang="pt-BR" sz="1600" dirty="0">
              <a:effectLst/>
              <a:latin typeface="+mj-lt"/>
              <a:ea typeface="Calibri" panose="020F0502020204030204" pitchFamily="34" charset="0"/>
              <a:cs typeface="Simplified Arabic Fixed" panose="02070309020205020404" pitchFamily="49" charset="-78"/>
            </a:endParaRPr>
          </a:p>
          <a:p>
            <a:pPr algn="ctr">
              <a:lnSpc>
                <a:spcPct val="107000"/>
              </a:lnSpc>
              <a:spcAft>
                <a:spcPts val="800"/>
              </a:spcAft>
            </a:pPr>
            <a:r>
              <a:rPr lang="pt-BR" sz="1600" b="1" dirty="0">
                <a:effectLst/>
                <a:latin typeface="+mj-lt"/>
                <a:ea typeface="Calibri" panose="020F0502020204030204" pitchFamily="34" charset="0"/>
                <a:cs typeface="Simplified Arabic Fixed" panose="02070309020205020404" pitchFamily="49" charset="-78"/>
              </a:rPr>
              <a:t>Dr. Antônio Carlos Pessoa Chaves</a:t>
            </a:r>
          </a:p>
          <a:p>
            <a:pPr algn="ctr">
              <a:lnSpc>
                <a:spcPct val="107000"/>
              </a:lnSpc>
              <a:spcAft>
                <a:spcPts val="800"/>
              </a:spcAft>
            </a:pPr>
            <a:r>
              <a:rPr lang="pt-BR" sz="1600" dirty="0">
                <a:latin typeface="+mj-lt"/>
                <a:ea typeface="Calibri" panose="020F0502020204030204" pitchFamily="34" charset="0"/>
                <a:cs typeface="Simplified Arabic Fixed" panose="02070309020205020404" pitchFamily="49" charset="-78"/>
              </a:rPr>
              <a:t>Presidente</a:t>
            </a:r>
            <a:endParaRPr lang="pt-BR" sz="1600" dirty="0">
              <a:effectLst/>
              <a:latin typeface="+mj-lt"/>
              <a:ea typeface="Calibri" panose="020F0502020204030204" pitchFamily="34" charset="0"/>
              <a:cs typeface="Simplified Arabic Fixed" panose="02070309020205020404" pitchFamily="49" charset="-78"/>
            </a:endParaRPr>
          </a:p>
          <a:p>
            <a:pPr algn="just">
              <a:lnSpc>
                <a:spcPct val="107000"/>
              </a:lnSpc>
              <a:spcAft>
                <a:spcPts val="800"/>
              </a:spcAft>
            </a:pPr>
            <a:endParaRPr lang="pt-BR" sz="1600" dirty="0">
              <a:effectLst/>
              <a:latin typeface="+mj-lt"/>
              <a:ea typeface="Calibri" panose="020F0502020204030204" pitchFamily="34" charset="0"/>
              <a:cs typeface="Simplified Arabic Fixed" panose="02070309020205020404" pitchFamily="49" charset="-78"/>
            </a:endParaRPr>
          </a:p>
          <a:p>
            <a:pPr algn="just">
              <a:lnSpc>
                <a:spcPct val="107000"/>
              </a:lnSpc>
              <a:spcAft>
                <a:spcPts val="800"/>
              </a:spcAft>
            </a:pPr>
            <a:endParaRPr lang="pt-BR" dirty="0">
              <a:effectLst/>
              <a:latin typeface="+mj-lt"/>
              <a:ea typeface="Calibri" panose="020F0502020204030204" pitchFamily="34" charset="0"/>
              <a:cs typeface="Simplified Arabic Fixed" panose="02070309020205020404" pitchFamily="49" charset="-78"/>
            </a:endParaRPr>
          </a:p>
        </p:txBody>
      </p:sp>
    </p:spTree>
    <p:extLst>
      <p:ext uri="{BB962C8B-B14F-4D97-AF65-F5344CB8AC3E}">
        <p14:creationId xmlns:p14="http://schemas.microsoft.com/office/powerpoint/2010/main" val="141400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5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706750"/>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9369" y="10204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303030204020804" pitchFamily="34" charset="0"/>
                <a:cs typeface="Biome Light" panose="020B0303030204020804" pitchFamily="34" charset="0"/>
              </a:rPr>
              <a:t>RELATÓRIO DE GESTÃO UVJ -2021</a:t>
            </a:r>
          </a:p>
          <a:p>
            <a:r>
              <a:rPr lang="pt-BR" sz="1600" dirty="0">
                <a:solidFill>
                  <a:schemeClr val="accent6">
                    <a:lumMod val="50000"/>
                  </a:schemeClr>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Nossa História</a:t>
            </a:r>
            <a:endParaRPr lang="pt-BR" sz="1600" dirty="0">
              <a:solidFill>
                <a:schemeClr val="accent2">
                  <a:lumMod val="75000"/>
                </a:schemeClr>
              </a:solidFill>
              <a:latin typeface="Agency FB" panose="020B0503020202020204" pitchFamily="34" charset="0"/>
            </a:endParaRPr>
          </a:p>
        </p:txBody>
      </p:sp>
      <p:sp>
        <p:nvSpPr>
          <p:cNvPr id="13" name="Retângulo 12">
            <a:extLst>
              <a:ext uri="{FF2B5EF4-FFF2-40B4-BE49-F238E27FC236}">
                <a16:creationId xmlns:a16="http://schemas.microsoft.com/office/drawing/2014/main" id="{6E8A8E96-6515-40A6-B5E7-6C3110B52F18}"/>
              </a:ext>
            </a:extLst>
          </p:cNvPr>
          <p:cNvSpPr/>
          <p:nvPr/>
        </p:nvSpPr>
        <p:spPr>
          <a:xfrm>
            <a:off x="197750" y="1580199"/>
            <a:ext cx="11868520" cy="5403531"/>
          </a:xfrm>
          <a:prstGeom prst="rect">
            <a:avLst/>
          </a:prstGeom>
        </p:spPr>
        <p:txBody>
          <a:bodyPr wrap="square">
            <a:spAutoFit/>
          </a:bodyPr>
          <a:lstStyle/>
          <a:p>
            <a:pPr algn="just" fontAlgn="base">
              <a:lnSpc>
                <a:spcPct val="150000"/>
              </a:lnSpc>
            </a:pPr>
            <a:r>
              <a:rPr lang="pt-BR" sz="1400" dirty="0">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A Unimed Vale do Jaguaribe foi fundada no dia 09 de outubro de 1991, atua na região banhada pelo Rio Jaguaribe, mais especificamente nas cidades de Alto Santo, </a:t>
            </a:r>
            <a:r>
              <a:rPr lang="pt-BR" sz="1400" dirty="0" err="1">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Ererê</a:t>
            </a:r>
            <a:r>
              <a:rPr lang="pt-BR" sz="1400" dirty="0">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 Iracema, Ibicuitinga, Jaguaribe, Jaguaretama, </a:t>
            </a:r>
            <a:r>
              <a:rPr lang="pt-BR" sz="1400" dirty="0" err="1">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Jaguaribara</a:t>
            </a:r>
            <a:r>
              <a:rPr lang="pt-BR" sz="1400" dirty="0">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 Limoeiro do Norte, Morada Nova, Pereiro, </a:t>
            </a:r>
            <a:r>
              <a:rPr lang="pt-BR" sz="1400" dirty="0" err="1">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Potiretama</a:t>
            </a:r>
            <a:r>
              <a:rPr lang="pt-BR" sz="1400" dirty="0">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 Quixeré, Russas, São João do Jaguaribe e Tabuleiro do Norte.</a:t>
            </a:r>
          </a:p>
          <a:p>
            <a:pPr algn="just" fontAlgn="base">
              <a:lnSpc>
                <a:spcPct val="150000"/>
              </a:lnSpc>
            </a:pPr>
            <a:r>
              <a:rPr lang="pt-BR" sz="1400" dirty="0">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Sob a liderança do fundador e presidente, Dr. José Santiago de Lima (in </a:t>
            </a:r>
            <a:r>
              <a:rPr lang="pt-BR" sz="1400" dirty="0" err="1">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memorian</a:t>
            </a:r>
            <a:r>
              <a:rPr lang="pt-BR" sz="1400" dirty="0">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 e com a adesão de 21 médicos, formou-se a primeira cooperativa médica do Vale do Jaguaribe. </a:t>
            </a:r>
          </a:p>
          <a:p>
            <a:pPr algn="just" fontAlgn="base">
              <a:lnSpc>
                <a:spcPct val="150000"/>
              </a:lnSpc>
            </a:pPr>
            <a:r>
              <a:rPr lang="pt-BR" sz="1400" dirty="0">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A Unimed tornou-se palco de eventos e palestras que propiciaram a construção de um Auditório para 90 lugares onde são realizados treinamentos, capacitações e assembleias da empresa.</a:t>
            </a:r>
          </a:p>
          <a:p>
            <a:pPr algn="just" fontAlgn="base">
              <a:lnSpc>
                <a:spcPct val="150000"/>
              </a:lnSpc>
            </a:pPr>
            <a:r>
              <a:rPr lang="pt-BR" sz="1400" dirty="0">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Em 2004 foi inaugurada a Policlínica Unimed, com o objetivo de trazer especialistas para o Vale do Jaguaribe e melhorar o atendimento aos clientes da região.</a:t>
            </a:r>
          </a:p>
          <a:p>
            <a:pPr algn="just">
              <a:lnSpc>
                <a:spcPct val="150000"/>
              </a:lnSpc>
              <a:spcAft>
                <a:spcPts val="857"/>
              </a:spcAft>
            </a:pPr>
            <a:r>
              <a:rPr lang="pt-BR" sz="1400" dirty="0">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Em julho de 2006, assume a presidência, o Dr. Antônio Carlos Pessoa Chaves, desenvolvendo com o apoio dos cooperados, uma política de educação médica continuada com a realização de Jornadas Médicas, que trouxeram capacitação técnica aos médicos e prestadores de saúde da região.  Em julho de 2017 um grande sonho se realizou  com a conclusão do Hospital Vale do Jaguaribe, unidade de saúde impar no Vale do Jaguaribe, que trouxe segurança aos clientes e qualidade de trabalho para seus cooperados.</a:t>
            </a:r>
          </a:p>
          <a:p>
            <a:pPr algn="just">
              <a:lnSpc>
                <a:spcPct val="150000"/>
              </a:lnSpc>
              <a:spcAft>
                <a:spcPts val="857"/>
              </a:spcAft>
            </a:pPr>
            <a:r>
              <a:rPr lang="pt-BR" sz="1400" dirty="0">
                <a:solidFill>
                  <a:schemeClr val="accent6">
                    <a:lumMod val="50000"/>
                  </a:schemeClr>
                </a:solidFill>
                <a:latin typeface="Bahnschrift Light SemiCondensed" panose="020B0502040204020203" pitchFamily="34" charset="0"/>
                <a:ea typeface="Times New Roman" panose="02020603050405020304" pitchFamily="18" charset="0"/>
                <a:cs typeface="Simplified Arabic Fixed" panose="02070309020205020404" pitchFamily="49" charset="-78"/>
              </a:rPr>
              <a:t> A Unimed Vale do Jaguaribe agradece a todos os cooperados, prestadores, colaboradores e clientes que confiam em sua governança e o cuidado em gerar resultados positivos.</a:t>
            </a:r>
          </a:p>
          <a:p>
            <a:pPr algn="just" fontAlgn="base">
              <a:lnSpc>
                <a:spcPct val="150000"/>
              </a:lnSpc>
            </a:pPr>
            <a:r>
              <a:rPr lang="pt-BR" sz="1125" dirty="0">
                <a:solidFill>
                  <a:schemeClr val="tx1">
                    <a:lumMod val="50000"/>
                    <a:lumOff val="50000"/>
                  </a:schemeClr>
                </a:solidFill>
                <a:ea typeface="Times New Roman" panose="02020603050405020304" pitchFamily="18" charset="0"/>
              </a:rPr>
              <a:t> </a:t>
            </a:r>
            <a:endParaRPr lang="pt-BR" sz="1644" dirty="0">
              <a:solidFill>
                <a:schemeClr val="tx1">
                  <a:lumMod val="50000"/>
                  <a:lumOff val="50000"/>
                </a:schemeClr>
              </a:solidFill>
              <a:ea typeface="Times New Roman" panose="02020603050405020304" pitchFamily="18" charset="0"/>
            </a:endParaRPr>
          </a:p>
        </p:txBody>
      </p:sp>
      <p:sp>
        <p:nvSpPr>
          <p:cNvPr id="14" name="Retângulo: Cantos Arredondados 13">
            <a:extLst>
              <a:ext uri="{FF2B5EF4-FFF2-40B4-BE49-F238E27FC236}">
                <a16:creationId xmlns:a16="http://schemas.microsoft.com/office/drawing/2014/main" id="{5F7C1D12-1260-46E2-BCEA-61D480ADB999}"/>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768B9DF7-86F2-45AE-8915-8D8E62189B8C}"/>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17" name="Retângulo: Cantos Arredondados 16">
            <a:extLst>
              <a:ext uri="{FF2B5EF4-FFF2-40B4-BE49-F238E27FC236}">
                <a16:creationId xmlns:a16="http://schemas.microsoft.com/office/drawing/2014/main" id="{FF4A23F5-1D52-41A4-8FE0-2B36A766BAFB}"/>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Cantos Arredondados 17">
            <a:extLst>
              <a:ext uri="{FF2B5EF4-FFF2-40B4-BE49-F238E27FC236}">
                <a16:creationId xmlns:a16="http://schemas.microsoft.com/office/drawing/2014/main" id="{73C9BD30-129A-4B92-B183-4047AC50A525}"/>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Cantos Arredondados 18">
            <a:extLst>
              <a:ext uri="{FF2B5EF4-FFF2-40B4-BE49-F238E27FC236}">
                <a16:creationId xmlns:a16="http://schemas.microsoft.com/office/drawing/2014/main" id="{8CA8FE79-9093-4797-B9A6-5134F6CA0EE3}"/>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Cantos Arredondados 19">
            <a:extLst>
              <a:ext uri="{FF2B5EF4-FFF2-40B4-BE49-F238E27FC236}">
                <a16:creationId xmlns:a16="http://schemas.microsoft.com/office/drawing/2014/main" id="{E88CE98E-813F-4848-BD55-F8D7AC8C17BA}"/>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Cantos Arredondados 20">
            <a:extLst>
              <a:ext uri="{FF2B5EF4-FFF2-40B4-BE49-F238E27FC236}">
                <a16:creationId xmlns:a16="http://schemas.microsoft.com/office/drawing/2014/main" id="{0A951E92-2397-425D-A1AC-7EC9B068E811}"/>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D7CBEE66-1359-4D00-AEF0-4263D8B6075B}"/>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23" name="CaixaDeTexto 22">
            <a:extLst>
              <a:ext uri="{FF2B5EF4-FFF2-40B4-BE49-F238E27FC236}">
                <a16:creationId xmlns:a16="http://schemas.microsoft.com/office/drawing/2014/main" id="{39126AA2-28B9-478E-83DB-F2E5D2527E3F}"/>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24" name="CaixaDeTexto 23">
            <a:extLst>
              <a:ext uri="{FF2B5EF4-FFF2-40B4-BE49-F238E27FC236}">
                <a16:creationId xmlns:a16="http://schemas.microsoft.com/office/drawing/2014/main" id="{2AD84E4C-9236-4087-8816-288751D380E6}"/>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25" name="CaixaDeTexto 24">
            <a:extLst>
              <a:ext uri="{FF2B5EF4-FFF2-40B4-BE49-F238E27FC236}">
                <a16:creationId xmlns:a16="http://schemas.microsoft.com/office/drawing/2014/main" id="{80707A10-561F-4009-ADC7-05109AA9C301}"/>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26" name="CaixaDeTexto 25">
            <a:extLst>
              <a:ext uri="{FF2B5EF4-FFF2-40B4-BE49-F238E27FC236}">
                <a16:creationId xmlns:a16="http://schemas.microsoft.com/office/drawing/2014/main" id="{2960D8A6-78E2-4397-B4C8-6F594E667FC8}"/>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340898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5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706750"/>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9369" y="10204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303030204020804" pitchFamily="34" charset="0"/>
                <a:cs typeface="Biome Light" panose="020B0303030204020804" pitchFamily="34" charset="0"/>
              </a:rPr>
              <a:t>RELATÓRIO DE GESTÃO UVJ -2021</a:t>
            </a:r>
          </a:p>
          <a:p>
            <a:r>
              <a:rPr lang="pt-BR" sz="1600" dirty="0">
                <a:solidFill>
                  <a:schemeClr val="accent6">
                    <a:lumMod val="50000"/>
                  </a:schemeClr>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Caminho Percorrido </a:t>
            </a:r>
            <a:endParaRPr lang="pt-BR" sz="1600" dirty="0">
              <a:solidFill>
                <a:schemeClr val="accent2">
                  <a:lumMod val="75000"/>
                </a:schemeClr>
              </a:solidFill>
              <a:latin typeface="Agency FB" panose="020B0503020202020204" pitchFamily="34" charset="0"/>
            </a:endParaRPr>
          </a:p>
        </p:txBody>
      </p:sp>
      <p:grpSp>
        <p:nvGrpSpPr>
          <p:cNvPr id="16" name="Google Shape;221;p17">
            <a:extLst>
              <a:ext uri="{FF2B5EF4-FFF2-40B4-BE49-F238E27FC236}">
                <a16:creationId xmlns:a16="http://schemas.microsoft.com/office/drawing/2014/main" id="{53775159-9CD2-47FF-9EF2-50A8D3978866}"/>
              </a:ext>
            </a:extLst>
          </p:cNvPr>
          <p:cNvGrpSpPr/>
          <p:nvPr/>
        </p:nvGrpSpPr>
        <p:grpSpPr>
          <a:xfrm>
            <a:off x="382773" y="1796844"/>
            <a:ext cx="11663916" cy="4380671"/>
            <a:chOff x="384750" y="1270159"/>
            <a:chExt cx="8374500" cy="3097367"/>
          </a:xfrm>
        </p:grpSpPr>
        <p:sp>
          <p:nvSpPr>
            <p:cNvPr id="17" name="Google Shape;222;p17">
              <a:extLst>
                <a:ext uri="{FF2B5EF4-FFF2-40B4-BE49-F238E27FC236}">
                  <a16:creationId xmlns:a16="http://schemas.microsoft.com/office/drawing/2014/main" id="{B2E53E2D-95F7-428C-A5D2-C50C1C2CC1F8}"/>
                </a:ext>
              </a:extLst>
            </p:cNvPr>
            <p:cNvSpPr txBox="1"/>
            <p:nvPr/>
          </p:nvSpPr>
          <p:spPr>
            <a:xfrm>
              <a:off x="3896390" y="2019170"/>
              <a:ext cx="1427559" cy="67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dk1"/>
                  </a:solidFill>
                  <a:latin typeface="Roboto"/>
                  <a:ea typeface="Roboto"/>
                  <a:cs typeface="Roboto"/>
                  <a:sym typeface="Roboto"/>
                </a:rPr>
                <a:t>Inauguração da Policlínica Unimed Vale do Jaguaribe com atendimento de  diversas especialidades.</a:t>
              </a:r>
              <a:endParaRPr sz="1200" dirty="0">
                <a:solidFill>
                  <a:schemeClr val="dk1"/>
                </a:solidFill>
                <a:latin typeface="Roboto"/>
                <a:ea typeface="Roboto"/>
                <a:cs typeface="Roboto"/>
                <a:sym typeface="Roboto"/>
              </a:endParaRPr>
            </a:p>
          </p:txBody>
        </p:sp>
        <p:sp>
          <p:nvSpPr>
            <p:cNvPr id="18" name="Google Shape;223;p17">
              <a:extLst>
                <a:ext uri="{FF2B5EF4-FFF2-40B4-BE49-F238E27FC236}">
                  <a16:creationId xmlns:a16="http://schemas.microsoft.com/office/drawing/2014/main" id="{6791344A-32A9-4BC9-9496-5EB10E9F679E}"/>
                </a:ext>
              </a:extLst>
            </p:cNvPr>
            <p:cNvSpPr/>
            <p:nvPr/>
          </p:nvSpPr>
          <p:spPr>
            <a:xfrm>
              <a:off x="426664" y="1270159"/>
              <a:ext cx="8229766" cy="3097367"/>
            </a:xfrm>
            <a:custGeom>
              <a:avLst/>
              <a:gdLst/>
              <a:ahLst/>
              <a:cxnLst/>
              <a:rect l="l" t="t" r="r" b="b"/>
              <a:pathLst>
                <a:path w="271946" h="102350" extrusionOk="0">
                  <a:moveTo>
                    <a:pt x="81724" y="0"/>
                  </a:moveTo>
                  <a:lnTo>
                    <a:pt x="81711" y="599"/>
                  </a:lnTo>
                  <a:cubicBezTo>
                    <a:pt x="82301" y="612"/>
                    <a:pt x="82898" y="644"/>
                    <a:pt x="83484" y="694"/>
                  </a:cubicBezTo>
                  <a:lnTo>
                    <a:pt x="83535" y="98"/>
                  </a:lnTo>
                  <a:cubicBezTo>
                    <a:pt x="82936" y="47"/>
                    <a:pt x="82326" y="13"/>
                    <a:pt x="81724" y="0"/>
                  </a:cubicBezTo>
                  <a:close/>
                  <a:moveTo>
                    <a:pt x="190879" y="6"/>
                  </a:moveTo>
                  <a:lnTo>
                    <a:pt x="190860" y="605"/>
                  </a:lnTo>
                  <a:cubicBezTo>
                    <a:pt x="191450" y="622"/>
                    <a:pt x="192045" y="660"/>
                    <a:pt x="192633" y="716"/>
                  </a:cubicBezTo>
                  <a:lnTo>
                    <a:pt x="192688" y="119"/>
                  </a:lnTo>
                  <a:cubicBezTo>
                    <a:pt x="192090" y="61"/>
                    <a:pt x="191480" y="24"/>
                    <a:pt x="190879" y="6"/>
                  </a:cubicBezTo>
                  <a:close/>
                  <a:moveTo>
                    <a:pt x="189064" y="12"/>
                  </a:moveTo>
                  <a:cubicBezTo>
                    <a:pt x="188459" y="34"/>
                    <a:pt x="187851" y="74"/>
                    <a:pt x="187254" y="135"/>
                  </a:cubicBezTo>
                  <a:lnTo>
                    <a:pt x="187315" y="731"/>
                  </a:lnTo>
                  <a:cubicBezTo>
                    <a:pt x="187899" y="671"/>
                    <a:pt x="188494" y="631"/>
                    <a:pt x="189086" y="610"/>
                  </a:cubicBezTo>
                  <a:lnTo>
                    <a:pt x="189064" y="12"/>
                  </a:lnTo>
                  <a:close/>
                  <a:moveTo>
                    <a:pt x="79909" y="21"/>
                  </a:moveTo>
                  <a:cubicBezTo>
                    <a:pt x="79306" y="49"/>
                    <a:pt x="78698" y="95"/>
                    <a:pt x="78099" y="161"/>
                  </a:cubicBezTo>
                  <a:lnTo>
                    <a:pt x="78165" y="756"/>
                  </a:lnTo>
                  <a:cubicBezTo>
                    <a:pt x="78750" y="692"/>
                    <a:pt x="79345" y="646"/>
                    <a:pt x="79934" y="620"/>
                  </a:cubicBezTo>
                  <a:lnTo>
                    <a:pt x="79909" y="21"/>
                  </a:lnTo>
                  <a:close/>
                  <a:moveTo>
                    <a:pt x="85338" y="313"/>
                  </a:moveTo>
                  <a:lnTo>
                    <a:pt x="85247" y="904"/>
                  </a:lnTo>
                  <a:cubicBezTo>
                    <a:pt x="85829" y="995"/>
                    <a:pt x="86417" y="1104"/>
                    <a:pt x="86990" y="1232"/>
                  </a:cubicBezTo>
                  <a:lnTo>
                    <a:pt x="87121" y="649"/>
                  </a:lnTo>
                  <a:cubicBezTo>
                    <a:pt x="86534" y="518"/>
                    <a:pt x="85933" y="405"/>
                    <a:pt x="85338" y="313"/>
                  </a:cubicBezTo>
                  <a:close/>
                  <a:moveTo>
                    <a:pt x="194489" y="352"/>
                  </a:moveTo>
                  <a:lnTo>
                    <a:pt x="194393" y="941"/>
                  </a:lnTo>
                  <a:cubicBezTo>
                    <a:pt x="194977" y="1036"/>
                    <a:pt x="195563" y="1152"/>
                    <a:pt x="196136" y="1285"/>
                  </a:cubicBezTo>
                  <a:lnTo>
                    <a:pt x="196271" y="701"/>
                  </a:lnTo>
                  <a:cubicBezTo>
                    <a:pt x="195685" y="566"/>
                    <a:pt x="195086" y="448"/>
                    <a:pt x="194489" y="352"/>
                  </a:cubicBezTo>
                  <a:close/>
                  <a:moveTo>
                    <a:pt x="185455" y="379"/>
                  </a:moveTo>
                  <a:cubicBezTo>
                    <a:pt x="184860" y="479"/>
                    <a:pt x="184261" y="601"/>
                    <a:pt x="183677" y="740"/>
                  </a:cubicBezTo>
                  <a:lnTo>
                    <a:pt x="183816" y="1322"/>
                  </a:lnTo>
                  <a:cubicBezTo>
                    <a:pt x="184387" y="1187"/>
                    <a:pt x="184973" y="1067"/>
                    <a:pt x="185555" y="969"/>
                  </a:cubicBezTo>
                  <a:lnTo>
                    <a:pt x="185455" y="379"/>
                  </a:lnTo>
                  <a:close/>
                  <a:moveTo>
                    <a:pt x="76304" y="420"/>
                  </a:moveTo>
                  <a:cubicBezTo>
                    <a:pt x="75711" y="525"/>
                    <a:pt x="75114" y="653"/>
                    <a:pt x="74530" y="797"/>
                  </a:cubicBezTo>
                  <a:lnTo>
                    <a:pt x="74672" y="1378"/>
                  </a:lnTo>
                  <a:cubicBezTo>
                    <a:pt x="75243" y="1237"/>
                    <a:pt x="75827" y="1111"/>
                    <a:pt x="76409" y="1008"/>
                  </a:cubicBezTo>
                  <a:lnTo>
                    <a:pt x="76304" y="420"/>
                  </a:lnTo>
                  <a:close/>
                  <a:moveTo>
                    <a:pt x="88877" y="1100"/>
                  </a:moveTo>
                  <a:lnTo>
                    <a:pt x="88709" y="1675"/>
                  </a:lnTo>
                  <a:cubicBezTo>
                    <a:pt x="89277" y="1842"/>
                    <a:pt x="89844" y="2028"/>
                    <a:pt x="90395" y="2232"/>
                  </a:cubicBezTo>
                  <a:lnTo>
                    <a:pt x="90602" y="1670"/>
                  </a:lnTo>
                  <a:cubicBezTo>
                    <a:pt x="90038" y="1463"/>
                    <a:pt x="89458" y="1270"/>
                    <a:pt x="88877" y="1100"/>
                  </a:cubicBezTo>
                  <a:close/>
                  <a:moveTo>
                    <a:pt x="198023" y="1169"/>
                  </a:moveTo>
                  <a:lnTo>
                    <a:pt x="197849" y="1742"/>
                  </a:lnTo>
                  <a:cubicBezTo>
                    <a:pt x="198413" y="1912"/>
                    <a:pt x="198979" y="2106"/>
                    <a:pt x="199533" y="2315"/>
                  </a:cubicBezTo>
                  <a:lnTo>
                    <a:pt x="199744" y="1755"/>
                  </a:lnTo>
                  <a:cubicBezTo>
                    <a:pt x="199178" y="1540"/>
                    <a:pt x="198598" y="1342"/>
                    <a:pt x="198023" y="1169"/>
                  </a:cubicBezTo>
                  <a:close/>
                  <a:moveTo>
                    <a:pt x="181927" y="1219"/>
                  </a:moveTo>
                  <a:cubicBezTo>
                    <a:pt x="181350" y="1398"/>
                    <a:pt x="180773" y="1598"/>
                    <a:pt x="180211" y="1814"/>
                  </a:cubicBezTo>
                  <a:lnTo>
                    <a:pt x="180427" y="2372"/>
                  </a:lnTo>
                  <a:cubicBezTo>
                    <a:pt x="180976" y="2161"/>
                    <a:pt x="181540" y="1965"/>
                    <a:pt x="182104" y="1792"/>
                  </a:cubicBezTo>
                  <a:lnTo>
                    <a:pt x="181927" y="1219"/>
                  </a:lnTo>
                  <a:close/>
                  <a:moveTo>
                    <a:pt x="72783" y="1291"/>
                  </a:moveTo>
                  <a:cubicBezTo>
                    <a:pt x="72206" y="1476"/>
                    <a:pt x="71629" y="1681"/>
                    <a:pt x="71073" y="1901"/>
                  </a:cubicBezTo>
                  <a:lnTo>
                    <a:pt x="71293" y="2457"/>
                  </a:lnTo>
                  <a:cubicBezTo>
                    <a:pt x="71838" y="2243"/>
                    <a:pt x="72400" y="2041"/>
                    <a:pt x="72966" y="1860"/>
                  </a:cubicBezTo>
                  <a:lnTo>
                    <a:pt x="72783" y="1291"/>
                  </a:lnTo>
                  <a:close/>
                  <a:moveTo>
                    <a:pt x="92286" y="2354"/>
                  </a:moveTo>
                  <a:lnTo>
                    <a:pt x="92042" y="2901"/>
                  </a:lnTo>
                  <a:cubicBezTo>
                    <a:pt x="92580" y="3139"/>
                    <a:pt x="93118" y="3400"/>
                    <a:pt x="93641" y="3675"/>
                  </a:cubicBezTo>
                  <a:lnTo>
                    <a:pt x="93920" y="3147"/>
                  </a:lnTo>
                  <a:cubicBezTo>
                    <a:pt x="93386" y="2864"/>
                    <a:pt x="92835" y="2598"/>
                    <a:pt x="92286" y="2354"/>
                  </a:cubicBezTo>
                  <a:close/>
                  <a:moveTo>
                    <a:pt x="201423" y="2452"/>
                  </a:moveTo>
                  <a:lnTo>
                    <a:pt x="201175" y="2997"/>
                  </a:lnTo>
                  <a:cubicBezTo>
                    <a:pt x="201713" y="3243"/>
                    <a:pt x="202247" y="3509"/>
                    <a:pt x="202765" y="3788"/>
                  </a:cubicBezTo>
                  <a:lnTo>
                    <a:pt x="203049" y="3261"/>
                  </a:lnTo>
                  <a:cubicBezTo>
                    <a:pt x="202519" y="2975"/>
                    <a:pt x="201972" y="2703"/>
                    <a:pt x="201423" y="2452"/>
                  </a:cubicBezTo>
                  <a:close/>
                  <a:moveTo>
                    <a:pt x="178544" y="2520"/>
                  </a:moveTo>
                  <a:cubicBezTo>
                    <a:pt x="177999" y="2771"/>
                    <a:pt x="177455" y="3047"/>
                    <a:pt x="176925" y="3335"/>
                  </a:cubicBezTo>
                  <a:lnTo>
                    <a:pt x="177211" y="3862"/>
                  </a:lnTo>
                  <a:cubicBezTo>
                    <a:pt x="177730" y="3577"/>
                    <a:pt x="178263" y="3309"/>
                    <a:pt x="178795" y="3063"/>
                  </a:cubicBezTo>
                  <a:lnTo>
                    <a:pt x="178544" y="2520"/>
                  </a:lnTo>
                  <a:close/>
                  <a:moveTo>
                    <a:pt x="69409" y="2622"/>
                  </a:moveTo>
                  <a:cubicBezTo>
                    <a:pt x="68866" y="2880"/>
                    <a:pt x="68324" y="3160"/>
                    <a:pt x="67797" y="3452"/>
                  </a:cubicBezTo>
                  <a:lnTo>
                    <a:pt x="68089" y="3975"/>
                  </a:lnTo>
                  <a:cubicBezTo>
                    <a:pt x="68603" y="3688"/>
                    <a:pt x="69134" y="3415"/>
                    <a:pt x="69666" y="3163"/>
                  </a:cubicBezTo>
                  <a:lnTo>
                    <a:pt x="69409" y="2622"/>
                  </a:lnTo>
                  <a:close/>
                  <a:moveTo>
                    <a:pt x="95497" y="4047"/>
                  </a:moveTo>
                  <a:lnTo>
                    <a:pt x="95185" y="4557"/>
                  </a:lnTo>
                  <a:cubicBezTo>
                    <a:pt x="95687" y="4866"/>
                    <a:pt x="96185" y="5195"/>
                    <a:pt x="96665" y="5537"/>
                  </a:cubicBezTo>
                  <a:lnTo>
                    <a:pt x="97013" y="5049"/>
                  </a:lnTo>
                  <a:cubicBezTo>
                    <a:pt x="96521" y="4699"/>
                    <a:pt x="96011" y="4363"/>
                    <a:pt x="95497" y="4047"/>
                  </a:cubicBezTo>
                  <a:close/>
                  <a:moveTo>
                    <a:pt x="204619" y="4174"/>
                  </a:moveTo>
                  <a:lnTo>
                    <a:pt x="204301" y="4681"/>
                  </a:lnTo>
                  <a:cubicBezTo>
                    <a:pt x="204800" y="4993"/>
                    <a:pt x="205293" y="5328"/>
                    <a:pt x="205774" y="5675"/>
                  </a:cubicBezTo>
                  <a:lnTo>
                    <a:pt x="206125" y="5189"/>
                  </a:lnTo>
                  <a:cubicBezTo>
                    <a:pt x="205635" y="4836"/>
                    <a:pt x="205129" y="4494"/>
                    <a:pt x="204619" y="4174"/>
                  </a:cubicBezTo>
                  <a:close/>
                  <a:moveTo>
                    <a:pt x="175363" y="4258"/>
                  </a:moveTo>
                  <a:cubicBezTo>
                    <a:pt x="174858" y="4577"/>
                    <a:pt x="174353" y="4923"/>
                    <a:pt x="173865" y="5280"/>
                  </a:cubicBezTo>
                  <a:lnTo>
                    <a:pt x="174218" y="5764"/>
                  </a:lnTo>
                  <a:cubicBezTo>
                    <a:pt x="174697" y="5413"/>
                    <a:pt x="175189" y="5076"/>
                    <a:pt x="175682" y="4764"/>
                  </a:cubicBezTo>
                  <a:lnTo>
                    <a:pt x="175363" y="4258"/>
                  </a:lnTo>
                  <a:close/>
                  <a:moveTo>
                    <a:pt x="66245" y="4387"/>
                  </a:moveTo>
                  <a:cubicBezTo>
                    <a:pt x="65740" y="4714"/>
                    <a:pt x="65239" y="5063"/>
                    <a:pt x="64757" y="5422"/>
                  </a:cubicBezTo>
                  <a:lnTo>
                    <a:pt x="65113" y="5903"/>
                  </a:lnTo>
                  <a:cubicBezTo>
                    <a:pt x="65587" y="5551"/>
                    <a:pt x="66076" y="5209"/>
                    <a:pt x="66570" y="4890"/>
                  </a:cubicBezTo>
                  <a:lnTo>
                    <a:pt x="66245" y="4387"/>
                  </a:lnTo>
                  <a:close/>
                  <a:moveTo>
                    <a:pt x="98456" y="6149"/>
                  </a:moveTo>
                  <a:lnTo>
                    <a:pt x="98079" y="6612"/>
                  </a:lnTo>
                  <a:cubicBezTo>
                    <a:pt x="98536" y="6984"/>
                    <a:pt x="98985" y="7376"/>
                    <a:pt x="99418" y="7779"/>
                  </a:cubicBezTo>
                  <a:lnTo>
                    <a:pt x="99826" y="7341"/>
                  </a:lnTo>
                  <a:cubicBezTo>
                    <a:pt x="99384" y="6929"/>
                    <a:pt x="98924" y="6527"/>
                    <a:pt x="98456" y="6149"/>
                  </a:cubicBezTo>
                  <a:close/>
                  <a:moveTo>
                    <a:pt x="207559" y="6302"/>
                  </a:moveTo>
                  <a:lnTo>
                    <a:pt x="207177" y="6762"/>
                  </a:lnTo>
                  <a:cubicBezTo>
                    <a:pt x="207632" y="7141"/>
                    <a:pt x="208079" y="7537"/>
                    <a:pt x="208506" y="7942"/>
                  </a:cubicBezTo>
                  <a:lnTo>
                    <a:pt x="208918" y="7507"/>
                  </a:lnTo>
                  <a:cubicBezTo>
                    <a:pt x="208482" y="7093"/>
                    <a:pt x="208025" y="6688"/>
                    <a:pt x="207559" y="6302"/>
                  </a:cubicBezTo>
                  <a:close/>
                  <a:moveTo>
                    <a:pt x="172436" y="6400"/>
                  </a:moveTo>
                  <a:cubicBezTo>
                    <a:pt x="171972" y="6790"/>
                    <a:pt x="171518" y="7197"/>
                    <a:pt x="171085" y="7611"/>
                  </a:cubicBezTo>
                  <a:lnTo>
                    <a:pt x="171499" y="8043"/>
                  </a:lnTo>
                  <a:cubicBezTo>
                    <a:pt x="171923" y="7638"/>
                    <a:pt x="172366" y="7239"/>
                    <a:pt x="172821" y="6858"/>
                  </a:cubicBezTo>
                  <a:lnTo>
                    <a:pt x="172436" y="6400"/>
                  </a:lnTo>
                  <a:close/>
                  <a:moveTo>
                    <a:pt x="63337" y="6555"/>
                  </a:moveTo>
                  <a:cubicBezTo>
                    <a:pt x="62879" y="6947"/>
                    <a:pt x="62427" y="7359"/>
                    <a:pt x="61997" y="7779"/>
                  </a:cubicBezTo>
                  <a:lnTo>
                    <a:pt x="62415" y="8206"/>
                  </a:lnTo>
                  <a:cubicBezTo>
                    <a:pt x="62836" y="7796"/>
                    <a:pt x="63278" y="7394"/>
                    <a:pt x="63725" y="7010"/>
                  </a:cubicBezTo>
                  <a:lnTo>
                    <a:pt x="63337" y="6555"/>
                  </a:lnTo>
                  <a:close/>
                  <a:moveTo>
                    <a:pt x="101113" y="8620"/>
                  </a:moveTo>
                  <a:lnTo>
                    <a:pt x="100676" y="9030"/>
                  </a:lnTo>
                  <a:cubicBezTo>
                    <a:pt x="101081" y="9459"/>
                    <a:pt x="101477" y="9908"/>
                    <a:pt x="101850" y="10361"/>
                  </a:cubicBezTo>
                  <a:lnTo>
                    <a:pt x="102312" y="9980"/>
                  </a:lnTo>
                  <a:cubicBezTo>
                    <a:pt x="101930" y="9516"/>
                    <a:pt x="101527" y="9060"/>
                    <a:pt x="101113" y="8620"/>
                  </a:cubicBezTo>
                  <a:close/>
                  <a:moveTo>
                    <a:pt x="210194" y="8797"/>
                  </a:moveTo>
                  <a:lnTo>
                    <a:pt x="209754" y="9204"/>
                  </a:lnTo>
                  <a:cubicBezTo>
                    <a:pt x="210157" y="9638"/>
                    <a:pt x="210547" y="10089"/>
                    <a:pt x="210916" y="10544"/>
                  </a:cubicBezTo>
                  <a:lnTo>
                    <a:pt x="211382" y="10167"/>
                  </a:lnTo>
                  <a:cubicBezTo>
                    <a:pt x="211003" y="9703"/>
                    <a:pt x="210604" y="9241"/>
                    <a:pt x="210194" y="8797"/>
                  </a:cubicBezTo>
                  <a:close/>
                  <a:moveTo>
                    <a:pt x="169817" y="8908"/>
                  </a:moveTo>
                  <a:cubicBezTo>
                    <a:pt x="169410" y="9354"/>
                    <a:pt x="169013" y="9818"/>
                    <a:pt x="168636" y="10287"/>
                  </a:cubicBezTo>
                  <a:lnTo>
                    <a:pt x="169102" y="10663"/>
                  </a:lnTo>
                  <a:cubicBezTo>
                    <a:pt x="169471" y="10202"/>
                    <a:pt x="169860" y="9748"/>
                    <a:pt x="170259" y="9313"/>
                  </a:cubicBezTo>
                  <a:lnTo>
                    <a:pt x="169817" y="8908"/>
                  </a:lnTo>
                  <a:close/>
                  <a:moveTo>
                    <a:pt x="60738" y="9088"/>
                  </a:moveTo>
                  <a:cubicBezTo>
                    <a:pt x="60333" y="9537"/>
                    <a:pt x="59941" y="10004"/>
                    <a:pt x="59570" y="10476"/>
                  </a:cubicBezTo>
                  <a:lnTo>
                    <a:pt x="60041" y="10846"/>
                  </a:lnTo>
                  <a:cubicBezTo>
                    <a:pt x="60403" y="10385"/>
                    <a:pt x="60788" y="9929"/>
                    <a:pt x="61183" y="9487"/>
                  </a:cubicBezTo>
                  <a:lnTo>
                    <a:pt x="60738" y="9088"/>
                  </a:lnTo>
                  <a:close/>
                  <a:moveTo>
                    <a:pt x="103421" y="11419"/>
                  </a:moveTo>
                  <a:lnTo>
                    <a:pt x="102935" y="11768"/>
                  </a:lnTo>
                  <a:cubicBezTo>
                    <a:pt x="103279" y="12247"/>
                    <a:pt x="103612" y="12742"/>
                    <a:pt x="103922" y="13241"/>
                  </a:cubicBezTo>
                  <a:lnTo>
                    <a:pt x="104431" y="12923"/>
                  </a:lnTo>
                  <a:cubicBezTo>
                    <a:pt x="104113" y="12413"/>
                    <a:pt x="103773" y="11907"/>
                    <a:pt x="103421" y="11419"/>
                  </a:cubicBezTo>
                  <a:close/>
                  <a:moveTo>
                    <a:pt x="212476" y="11614"/>
                  </a:moveTo>
                  <a:lnTo>
                    <a:pt x="211988" y="11960"/>
                  </a:lnTo>
                  <a:cubicBezTo>
                    <a:pt x="212329" y="12443"/>
                    <a:pt x="212658" y="12940"/>
                    <a:pt x="212963" y="13443"/>
                  </a:cubicBezTo>
                  <a:lnTo>
                    <a:pt x="213475" y="13130"/>
                  </a:lnTo>
                  <a:cubicBezTo>
                    <a:pt x="213160" y="12616"/>
                    <a:pt x="212826" y="12106"/>
                    <a:pt x="212476" y="11614"/>
                  </a:cubicBezTo>
                  <a:close/>
                  <a:moveTo>
                    <a:pt x="167547" y="11740"/>
                  </a:moveTo>
                  <a:cubicBezTo>
                    <a:pt x="167202" y="12237"/>
                    <a:pt x="166869" y="12749"/>
                    <a:pt x="166558" y="13263"/>
                  </a:cubicBezTo>
                  <a:lnTo>
                    <a:pt x="167070" y="13572"/>
                  </a:lnTo>
                  <a:cubicBezTo>
                    <a:pt x="167373" y="13069"/>
                    <a:pt x="167699" y="12568"/>
                    <a:pt x="168039" y="12084"/>
                  </a:cubicBezTo>
                  <a:lnTo>
                    <a:pt x="167547" y="11740"/>
                  </a:lnTo>
                  <a:close/>
                  <a:moveTo>
                    <a:pt x="58494" y="11938"/>
                  </a:moveTo>
                  <a:cubicBezTo>
                    <a:pt x="58154" y="12435"/>
                    <a:pt x="57827" y="12949"/>
                    <a:pt x="57518" y="13468"/>
                  </a:cubicBezTo>
                  <a:lnTo>
                    <a:pt x="58034" y="13773"/>
                  </a:lnTo>
                  <a:cubicBezTo>
                    <a:pt x="58335" y="13265"/>
                    <a:pt x="58657" y="12762"/>
                    <a:pt x="58989" y="12276"/>
                  </a:cubicBezTo>
                  <a:lnTo>
                    <a:pt x="58494" y="11938"/>
                  </a:lnTo>
                  <a:close/>
                  <a:moveTo>
                    <a:pt x="105340" y="14493"/>
                  </a:moveTo>
                  <a:lnTo>
                    <a:pt x="104813" y="14775"/>
                  </a:lnTo>
                  <a:cubicBezTo>
                    <a:pt x="105091" y="15295"/>
                    <a:pt x="105355" y="15831"/>
                    <a:pt x="105597" y="16365"/>
                  </a:cubicBezTo>
                  <a:lnTo>
                    <a:pt x="106142" y="16119"/>
                  </a:lnTo>
                  <a:cubicBezTo>
                    <a:pt x="105895" y="15570"/>
                    <a:pt x="105625" y="15023"/>
                    <a:pt x="105340" y="14493"/>
                  </a:cubicBezTo>
                  <a:close/>
                  <a:moveTo>
                    <a:pt x="214367" y="14707"/>
                  </a:moveTo>
                  <a:lnTo>
                    <a:pt x="213839" y="14984"/>
                  </a:lnTo>
                  <a:cubicBezTo>
                    <a:pt x="214112" y="15507"/>
                    <a:pt x="214373" y="16045"/>
                    <a:pt x="214610" y="16581"/>
                  </a:cubicBezTo>
                  <a:lnTo>
                    <a:pt x="215157" y="16339"/>
                  </a:lnTo>
                  <a:cubicBezTo>
                    <a:pt x="214915" y="15792"/>
                    <a:pt x="214650" y="15241"/>
                    <a:pt x="214367" y="14707"/>
                  </a:cubicBezTo>
                  <a:close/>
                  <a:moveTo>
                    <a:pt x="165671" y="14847"/>
                  </a:moveTo>
                  <a:cubicBezTo>
                    <a:pt x="165396" y="15380"/>
                    <a:pt x="165133" y="15933"/>
                    <a:pt x="164891" y="16489"/>
                  </a:cubicBezTo>
                  <a:lnTo>
                    <a:pt x="165438" y="16727"/>
                  </a:lnTo>
                  <a:cubicBezTo>
                    <a:pt x="165677" y="16184"/>
                    <a:pt x="165933" y="15644"/>
                    <a:pt x="166201" y="15123"/>
                  </a:cubicBezTo>
                  <a:lnTo>
                    <a:pt x="165671" y="14847"/>
                  </a:lnTo>
                  <a:close/>
                  <a:moveTo>
                    <a:pt x="56645" y="15062"/>
                  </a:moveTo>
                  <a:cubicBezTo>
                    <a:pt x="56372" y="15602"/>
                    <a:pt x="56115" y="16156"/>
                    <a:pt x="55880" y="16709"/>
                  </a:cubicBezTo>
                  <a:lnTo>
                    <a:pt x="56431" y="16944"/>
                  </a:lnTo>
                  <a:cubicBezTo>
                    <a:pt x="56660" y="16402"/>
                    <a:pt x="56913" y="15860"/>
                    <a:pt x="57180" y="15332"/>
                  </a:cubicBezTo>
                  <a:lnTo>
                    <a:pt x="56645" y="15062"/>
                  </a:lnTo>
                  <a:close/>
                  <a:moveTo>
                    <a:pt x="106836" y="17794"/>
                  </a:moveTo>
                  <a:lnTo>
                    <a:pt x="106275" y="18003"/>
                  </a:lnTo>
                  <a:cubicBezTo>
                    <a:pt x="106482" y="18557"/>
                    <a:pt x="106673" y="19123"/>
                    <a:pt x="106843" y="19685"/>
                  </a:cubicBezTo>
                  <a:lnTo>
                    <a:pt x="107416" y="19513"/>
                  </a:lnTo>
                  <a:cubicBezTo>
                    <a:pt x="107242" y="18936"/>
                    <a:pt x="107048" y="18358"/>
                    <a:pt x="106836" y="17794"/>
                  </a:cubicBezTo>
                  <a:close/>
                  <a:moveTo>
                    <a:pt x="215835" y="18019"/>
                  </a:moveTo>
                  <a:lnTo>
                    <a:pt x="215273" y="18225"/>
                  </a:lnTo>
                  <a:cubicBezTo>
                    <a:pt x="215475" y="18775"/>
                    <a:pt x="215661" y="19343"/>
                    <a:pt x="215826" y="19912"/>
                  </a:cubicBezTo>
                  <a:lnTo>
                    <a:pt x="216401" y="19744"/>
                  </a:lnTo>
                  <a:cubicBezTo>
                    <a:pt x="216231" y="19162"/>
                    <a:pt x="216042" y="18583"/>
                    <a:pt x="215835" y="18019"/>
                  </a:cubicBezTo>
                  <a:close/>
                  <a:moveTo>
                    <a:pt x="164222" y="18178"/>
                  </a:moveTo>
                  <a:cubicBezTo>
                    <a:pt x="164018" y="18742"/>
                    <a:pt x="163832" y="19324"/>
                    <a:pt x="163667" y="19907"/>
                  </a:cubicBezTo>
                  <a:lnTo>
                    <a:pt x="164242" y="20071"/>
                  </a:lnTo>
                  <a:cubicBezTo>
                    <a:pt x="164405" y="19500"/>
                    <a:pt x="164588" y="18933"/>
                    <a:pt x="164786" y="18382"/>
                  </a:cubicBezTo>
                  <a:lnTo>
                    <a:pt x="164222" y="18178"/>
                  </a:lnTo>
                  <a:close/>
                  <a:moveTo>
                    <a:pt x="55226" y="18406"/>
                  </a:moveTo>
                  <a:cubicBezTo>
                    <a:pt x="55026" y="18973"/>
                    <a:pt x="54845" y="19557"/>
                    <a:pt x="54686" y="20138"/>
                  </a:cubicBezTo>
                  <a:lnTo>
                    <a:pt x="55263" y="20297"/>
                  </a:lnTo>
                  <a:cubicBezTo>
                    <a:pt x="55420" y="19729"/>
                    <a:pt x="55597" y="19158"/>
                    <a:pt x="55791" y="18602"/>
                  </a:cubicBezTo>
                  <a:lnTo>
                    <a:pt x="55226" y="18406"/>
                  </a:lnTo>
                  <a:close/>
                  <a:moveTo>
                    <a:pt x="107880" y="21267"/>
                  </a:moveTo>
                  <a:lnTo>
                    <a:pt x="107298" y="21400"/>
                  </a:lnTo>
                  <a:cubicBezTo>
                    <a:pt x="107429" y="21975"/>
                    <a:pt x="107543" y="22561"/>
                    <a:pt x="107636" y="23143"/>
                  </a:cubicBezTo>
                  <a:lnTo>
                    <a:pt x="108227" y="23049"/>
                  </a:lnTo>
                  <a:cubicBezTo>
                    <a:pt x="108131" y="22452"/>
                    <a:pt x="108015" y="21853"/>
                    <a:pt x="107880" y="21267"/>
                  </a:cubicBezTo>
                  <a:close/>
                  <a:moveTo>
                    <a:pt x="216850" y="21502"/>
                  </a:moveTo>
                  <a:lnTo>
                    <a:pt x="216266" y="21631"/>
                  </a:lnTo>
                  <a:cubicBezTo>
                    <a:pt x="216392" y="22206"/>
                    <a:pt x="216501" y="22794"/>
                    <a:pt x="216589" y="23376"/>
                  </a:cubicBezTo>
                  <a:lnTo>
                    <a:pt x="217181" y="23288"/>
                  </a:lnTo>
                  <a:cubicBezTo>
                    <a:pt x="217090" y="22691"/>
                    <a:pt x="216979" y="22090"/>
                    <a:pt x="216850" y="21502"/>
                  </a:cubicBezTo>
                  <a:close/>
                  <a:moveTo>
                    <a:pt x="163227" y="21668"/>
                  </a:moveTo>
                  <a:cubicBezTo>
                    <a:pt x="163102" y="22260"/>
                    <a:pt x="162994" y="22861"/>
                    <a:pt x="162907" y="23454"/>
                  </a:cubicBezTo>
                  <a:lnTo>
                    <a:pt x="163501" y="23541"/>
                  </a:lnTo>
                  <a:cubicBezTo>
                    <a:pt x="163586" y="22960"/>
                    <a:pt x="163689" y="22373"/>
                    <a:pt x="163813" y="21792"/>
                  </a:cubicBezTo>
                  <a:lnTo>
                    <a:pt x="163227" y="21668"/>
                  </a:lnTo>
                  <a:close/>
                  <a:moveTo>
                    <a:pt x="54263" y="21903"/>
                  </a:moveTo>
                  <a:cubicBezTo>
                    <a:pt x="54143" y="22493"/>
                    <a:pt x="54041" y="23095"/>
                    <a:pt x="53958" y="23692"/>
                  </a:cubicBezTo>
                  <a:lnTo>
                    <a:pt x="54551" y="23774"/>
                  </a:lnTo>
                  <a:cubicBezTo>
                    <a:pt x="54631" y="23188"/>
                    <a:pt x="54732" y="22600"/>
                    <a:pt x="54849" y="22023"/>
                  </a:cubicBezTo>
                  <a:lnTo>
                    <a:pt x="54263" y="21903"/>
                  </a:lnTo>
                  <a:close/>
                  <a:moveTo>
                    <a:pt x="108455" y="24848"/>
                  </a:moveTo>
                  <a:lnTo>
                    <a:pt x="107860" y="24905"/>
                  </a:lnTo>
                  <a:cubicBezTo>
                    <a:pt x="107913" y="25489"/>
                    <a:pt x="107950" y="26086"/>
                    <a:pt x="107965" y="26676"/>
                  </a:cubicBezTo>
                  <a:lnTo>
                    <a:pt x="108564" y="26659"/>
                  </a:lnTo>
                  <a:cubicBezTo>
                    <a:pt x="108547" y="26057"/>
                    <a:pt x="108510" y="25447"/>
                    <a:pt x="108455" y="24848"/>
                  </a:cubicBezTo>
                  <a:close/>
                  <a:moveTo>
                    <a:pt x="217393" y="25088"/>
                  </a:moveTo>
                  <a:lnTo>
                    <a:pt x="216796" y="25140"/>
                  </a:lnTo>
                  <a:cubicBezTo>
                    <a:pt x="216846" y="25726"/>
                    <a:pt x="216878" y="26321"/>
                    <a:pt x="216889" y="26913"/>
                  </a:cubicBezTo>
                  <a:lnTo>
                    <a:pt x="217486" y="26901"/>
                  </a:lnTo>
                  <a:cubicBezTo>
                    <a:pt x="217475" y="26297"/>
                    <a:pt x="217443" y="25687"/>
                    <a:pt x="217393" y="25088"/>
                  </a:cubicBezTo>
                  <a:close/>
                  <a:moveTo>
                    <a:pt x="162708" y="25258"/>
                  </a:moveTo>
                  <a:cubicBezTo>
                    <a:pt x="162660" y="25857"/>
                    <a:pt x="162632" y="26467"/>
                    <a:pt x="162625" y="27070"/>
                  </a:cubicBezTo>
                  <a:lnTo>
                    <a:pt x="163224" y="27077"/>
                  </a:lnTo>
                  <a:cubicBezTo>
                    <a:pt x="163231" y="26487"/>
                    <a:pt x="163259" y="25890"/>
                    <a:pt x="163303" y="25304"/>
                  </a:cubicBezTo>
                  <a:lnTo>
                    <a:pt x="162708" y="25258"/>
                  </a:lnTo>
                  <a:close/>
                  <a:moveTo>
                    <a:pt x="53773" y="25497"/>
                  </a:moveTo>
                  <a:cubicBezTo>
                    <a:pt x="53732" y="26097"/>
                    <a:pt x="53710" y="26707"/>
                    <a:pt x="53706" y="27310"/>
                  </a:cubicBezTo>
                  <a:lnTo>
                    <a:pt x="54305" y="27314"/>
                  </a:lnTo>
                  <a:cubicBezTo>
                    <a:pt x="54307" y="26722"/>
                    <a:pt x="54329" y="26125"/>
                    <a:pt x="54370" y="25539"/>
                  </a:cubicBezTo>
                  <a:lnTo>
                    <a:pt x="53773" y="25497"/>
                  </a:lnTo>
                  <a:close/>
                  <a:moveTo>
                    <a:pt x="108579" y="28462"/>
                  </a:moveTo>
                  <a:lnTo>
                    <a:pt x="107980" y="28465"/>
                  </a:lnTo>
                  <a:lnTo>
                    <a:pt x="107987" y="30260"/>
                  </a:lnTo>
                  <a:lnTo>
                    <a:pt x="108586" y="30258"/>
                  </a:lnTo>
                  <a:lnTo>
                    <a:pt x="108579" y="28462"/>
                  </a:lnTo>
                  <a:close/>
                  <a:moveTo>
                    <a:pt x="217497" y="28702"/>
                  </a:moveTo>
                  <a:lnTo>
                    <a:pt x="216898" y="28704"/>
                  </a:lnTo>
                  <a:lnTo>
                    <a:pt x="216905" y="30500"/>
                  </a:lnTo>
                  <a:lnTo>
                    <a:pt x="217502" y="30497"/>
                  </a:lnTo>
                  <a:lnTo>
                    <a:pt x="217497" y="28702"/>
                  </a:lnTo>
                  <a:close/>
                  <a:moveTo>
                    <a:pt x="162615" y="28868"/>
                  </a:moveTo>
                  <a:lnTo>
                    <a:pt x="162610" y="30665"/>
                  </a:lnTo>
                  <a:lnTo>
                    <a:pt x="163209" y="30667"/>
                  </a:lnTo>
                  <a:lnTo>
                    <a:pt x="163214" y="28870"/>
                  </a:lnTo>
                  <a:lnTo>
                    <a:pt x="162615" y="28868"/>
                  </a:lnTo>
                  <a:close/>
                  <a:moveTo>
                    <a:pt x="54326" y="29103"/>
                  </a:moveTo>
                  <a:lnTo>
                    <a:pt x="53727" y="29110"/>
                  </a:lnTo>
                  <a:lnTo>
                    <a:pt x="53747" y="30907"/>
                  </a:lnTo>
                  <a:lnTo>
                    <a:pt x="54346" y="30900"/>
                  </a:lnTo>
                  <a:lnTo>
                    <a:pt x="54326" y="29103"/>
                  </a:lnTo>
                  <a:close/>
                  <a:moveTo>
                    <a:pt x="108593" y="32053"/>
                  </a:moveTo>
                  <a:lnTo>
                    <a:pt x="107995" y="32057"/>
                  </a:lnTo>
                  <a:lnTo>
                    <a:pt x="108002" y="33852"/>
                  </a:lnTo>
                  <a:lnTo>
                    <a:pt x="108601" y="33850"/>
                  </a:lnTo>
                  <a:lnTo>
                    <a:pt x="108593" y="32053"/>
                  </a:lnTo>
                  <a:close/>
                  <a:moveTo>
                    <a:pt x="217510" y="32293"/>
                  </a:moveTo>
                  <a:lnTo>
                    <a:pt x="216911" y="32295"/>
                  </a:lnTo>
                  <a:lnTo>
                    <a:pt x="216918" y="34092"/>
                  </a:lnTo>
                  <a:lnTo>
                    <a:pt x="217517" y="34088"/>
                  </a:lnTo>
                  <a:lnTo>
                    <a:pt x="217510" y="32293"/>
                  </a:lnTo>
                  <a:close/>
                  <a:moveTo>
                    <a:pt x="162602" y="32460"/>
                  </a:moveTo>
                  <a:lnTo>
                    <a:pt x="162595" y="34257"/>
                  </a:lnTo>
                  <a:lnTo>
                    <a:pt x="163194" y="34258"/>
                  </a:lnTo>
                  <a:lnTo>
                    <a:pt x="163201" y="32464"/>
                  </a:lnTo>
                  <a:lnTo>
                    <a:pt x="162602" y="32460"/>
                  </a:lnTo>
                  <a:close/>
                  <a:moveTo>
                    <a:pt x="54368" y="32695"/>
                  </a:moveTo>
                  <a:lnTo>
                    <a:pt x="53769" y="32702"/>
                  </a:lnTo>
                  <a:lnTo>
                    <a:pt x="53790" y="34499"/>
                  </a:lnTo>
                  <a:lnTo>
                    <a:pt x="54388" y="34491"/>
                  </a:lnTo>
                  <a:lnTo>
                    <a:pt x="54368" y="32695"/>
                  </a:lnTo>
                  <a:close/>
                  <a:moveTo>
                    <a:pt x="108608" y="35647"/>
                  </a:moveTo>
                  <a:lnTo>
                    <a:pt x="108009" y="35648"/>
                  </a:lnTo>
                  <a:lnTo>
                    <a:pt x="108017" y="37443"/>
                  </a:lnTo>
                  <a:lnTo>
                    <a:pt x="108616" y="37441"/>
                  </a:lnTo>
                  <a:lnTo>
                    <a:pt x="108608" y="35647"/>
                  </a:lnTo>
                  <a:close/>
                  <a:moveTo>
                    <a:pt x="217525" y="35885"/>
                  </a:moveTo>
                  <a:lnTo>
                    <a:pt x="216926" y="35887"/>
                  </a:lnTo>
                  <a:lnTo>
                    <a:pt x="216933" y="37684"/>
                  </a:lnTo>
                  <a:lnTo>
                    <a:pt x="217532" y="37680"/>
                  </a:lnTo>
                  <a:lnTo>
                    <a:pt x="217525" y="35885"/>
                  </a:lnTo>
                  <a:close/>
                  <a:moveTo>
                    <a:pt x="162588" y="36051"/>
                  </a:moveTo>
                  <a:lnTo>
                    <a:pt x="162582" y="37848"/>
                  </a:lnTo>
                  <a:lnTo>
                    <a:pt x="163179" y="37850"/>
                  </a:lnTo>
                  <a:lnTo>
                    <a:pt x="163187" y="36055"/>
                  </a:lnTo>
                  <a:lnTo>
                    <a:pt x="162588" y="36051"/>
                  </a:lnTo>
                  <a:close/>
                  <a:moveTo>
                    <a:pt x="54411" y="36286"/>
                  </a:moveTo>
                  <a:lnTo>
                    <a:pt x="53812" y="36294"/>
                  </a:lnTo>
                  <a:lnTo>
                    <a:pt x="53834" y="38088"/>
                  </a:lnTo>
                  <a:lnTo>
                    <a:pt x="54431" y="38083"/>
                  </a:lnTo>
                  <a:lnTo>
                    <a:pt x="54411" y="36286"/>
                  </a:lnTo>
                  <a:close/>
                  <a:moveTo>
                    <a:pt x="108621" y="39238"/>
                  </a:moveTo>
                  <a:lnTo>
                    <a:pt x="108022" y="39240"/>
                  </a:lnTo>
                  <a:lnTo>
                    <a:pt x="108030" y="41035"/>
                  </a:lnTo>
                  <a:lnTo>
                    <a:pt x="108629" y="41033"/>
                  </a:lnTo>
                  <a:lnTo>
                    <a:pt x="108621" y="39238"/>
                  </a:lnTo>
                  <a:close/>
                  <a:moveTo>
                    <a:pt x="217538" y="39477"/>
                  </a:moveTo>
                  <a:lnTo>
                    <a:pt x="216941" y="39479"/>
                  </a:lnTo>
                  <a:lnTo>
                    <a:pt x="216948" y="41275"/>
                  </a:lnTo>
                  <a:lnTo>
                    <a:pt x="217545" y="41273"/>
                  </a:lnTo>
                  <a:lnTo>
                    <a:pt x="217538" y="39477"/>
                  </a:lnTo>
                  <a:close/>
                  <a:moveTo>
                    <a:pt x="162573" y="39643"/>
                  </a:moveTo>
                  <a:lnTo>
                    <a:pt x="162567" y="41440"/>
                  </a:lnTo>
                  <a:lnTo>
                    <a:pt x="163166" y="41442"/>
                  </a:lnTo>
                  <a:lnTo>
                    <a:pt x="163172" y="39647"/>
                  </a:lnTo>
                  <a:lnTo>
                    <a:pt x="162573" y="39643"/>
                  </a:lnTo>
                  <a:close/>
                  <a:moveTo>
                    <a:pt x="54453" y="39878"/>
                  </a:moveTo>
                  <a:lnTo>
                    <a:pt x="53854" y="39885"/>
                  </a:lnTo>
                  <a:lnTo>
                    <a:pt x="53876" y="41682"/>
                  </a:lnTo>
                  <a:lnTo>
                    <a:pt x="54473" y="41675"/>
                  </a:lnTo>
                  <a:lnTo>
                    <a:pt x="54453" y="39878"/>
                  </a:lnTo>
                  <a:close/>
                  <a:moveTo>
                    <a:pt x="108636" y="42830"/>
                  </a:moveTo>
                  <a:lnTo>
                    <a:pt x="108037" y="42832"/>
                  </a:lnTo>
                  <a:lnTo>
                    <a:pt x="108044" y="44627"/>
                  </a:lnTo>
                  <a:lnTo>
                    <a:pt x="108643" y="44625"/>
                  </a:lnTo>
                  <a:lnTo>
                    <a:pt x="108636" y="42830"/>
                  </a:lnTo>
                  <a:close/>
                  <a:moveTo>
                    <a:pt x="217552" y="43068"/>
                  </a:moveTo>
                  <a:lnTo>
                    <a:pt x="216955" y="43070"/>
                  </a:lnTo>
                  <a:lnTo>
                    <a:pt x="216961" y="44867"/>
                  </a:lnTo>
                  <a:lnTo>
                    <a:pt x="217560" y="44863"/>
                  </a:lnTo>
                  <a:lnTo>
                    <a:pt x="217552" y="43068"/>
                  </a:lnTo>
                  <a:close/>
                  <a:moveTo>
                    <a:pt x="162560" y="43235"/>
                  </a:moveTo>
                  <a:lnTo>
                    <a:pt x="162553" y="45031"/>
                  </a:lnTo>
                  <a:lnTo>
                    <a:pt x="163151" y="45033"/>
                  </a:lnTo>
                  <a:lnTo>
                    <a:pt x="163159" y="43238"/>
                  </a:lnTo>
                  <a:lnTo>
                    <a:pt x="162560" y="43235"/>
                  </a:lnTo>
                  <a:close/>
                  <a:moveTo>
                    <a:pt x="54496" y="43469"/>
                  </a:moveTo>
                  <a:lnTo>
                    <a:pt x="53897" y="43477"/>
                  </a:lnTo>
                  <a:lnTo>
                    <a:pt x="53919" y="45274"/>
                  </a:lnTo>
                  <a:lnTo>
                    <a:pt x="54516" y="45266"/>
                  </a:lnTo>
                  <a:lnTo>
                    <a:pt x="54496" y="43469"/>
                  </a:lnTo>
                  <a:close/>
                  <a:moveTo>
                    <a:pt x="108651" y="46421"/>
                  </a:moveTo>
                  <a:lnTo>
                    <a:pt x="108052" y="46423"/>
                  </a:lnTo>
                  <a:lnTo>
                    <a:pt x="108059" y="48220"/>
                  </a:lnTo>
                  <a:lnTo>
                    <a:pt x="108656" y="48216"/>
                  </a:lnTo>
                  <a:lnTo>
                    <a:pt x="108651" y="46421"/>
                  </a:lnTo>
                  <a:close/>
                  <a:moveTo>
                    <a:pt x="217567" y="46660"/>
                  </a:moveTo>
                  <a:lnTo>
                    <a:pt x="216968" y="46662"/>
                  </a:lnTo>
                  <a:lnTo>
                    <a:pt x="216976" y="48458"/>
                  </a:lnTo>
                  <a:lnTo>
                    <a:pt x="217575" y="48455"/>
                  </a:lnTo>
                  <a:lnTo>
                    <a:pt x="217567" y="46660"/>
                  </a:lnTo>
                  <a:close/>
                  <a:moveTo>
                    <a:pt x="162545" y="46826"/>
                  </a:moveTo>
                  <a:lnTo>
                    <a:pt x="162538" y="48623"/>
                  </a:lnTo>
                  <a:lnTo>
                    <a:pt x="163137" y="48625"/>
                  </a:lnTo>
                  <a:lnTo>
                    <a:pt x="163144" y="46830"/>
                  </a:lnTo>
                  <a:lnTo>
                    <a:pt x="162545" y="46826"/>
                  </a:lnTo>
                  <a:close/>
                  <a:moveTo>
                    <a:pt x="54538" y="47061"/>
                  </a:moveTo>
                  <a:lnTo>
                    <a:pt x="53939" y="47068"/>
                  </a:lnTo>
                  <a:lnTo>
                    <a:pt x="53961" y="48863"/>
                  </a:lnTo>
                  <a:lnTo>
                    <a:pt x="54558" y="48856"/>
                  </a:lnTo>
                  <a:lnTo>
                    <a:pt x="54538" y="47061"/>
                  </a:lnTo>
                  <a:close/>
                  <a:moveTo>
                    <a:pt x="108664" y="50013"/>
                  </a:moveTo>
                  <a:lnTo>
                    <a:pt x="108067" y="50015"/>
                  </a:lnTo>
                  <a:lnTo>
                    <a:pt x="108072" y="51812"/>
                  </a:lnTo>
                  <a:lnTo>
                    <a:pt x="108671" y="51808"/>
                  </a:lnTo>
                  <a:lnTo>
                    <a:pt x="108664" y="50013"/>
                  </a:lnTo>
                  <a:close/>
                  <a:moveTo>
                    <a:pt x="217582" y="50251"/>
                  </a:moveTo>
                  <a:lnTo>
                    <a:pt x="216983" y="50253"/>
                  </a:lnTo>
                  <a:lnTo>
                    <a:pt x="216989" y="52050"/>
                  </a:lnTo>
                  <a:lnTo>
                    <a:pt x="217588" y="52048"/>
                  </a:lnTo>
                  <a:lnTo>
                    <a:pt x="217582" y="50251"/>
                  </a:lnTo>
                  <a:close/>
                  <a:moveTo>
                    <a:pt x="162532" y="50420"/>
                  </a:moveTo>
                  <a:lnTo>
                    <a:pt x="162525" y="52215"/>
                  </a:lnTo>
                  <a:lnTo>
                    <a:pt x="163122" y="52216"/>
                  </a:lnTo>
                  <a:lnTo>
                    <a:pt x="163129" y="50422"/>
                  </a:lnTo>
                  <a:lnTo>
                    <a:pt x="162532" y="50420"/>
                  </a:lnTo>
                  <a:close/>
                  <a:moveTo>
                    <a:pt x="54581" y="50653"/>
                  </a:moveTo>
                  <a:lnTo>
                    <a:pt x="53982" y="50660"/>
                  </a:lnTo>
                  <a:lnTo>
                    <a:pt x="54004" y="52455"/>
                  </a:lnTo>
                  <a:lnTo>
                    <a:pt x="54603" y="52447"/>
                  </a:lnTo>
                  <a:lnTo>
                    <a:pt x="54581" y="50653"/>
                  </a:lnTo>
                  <a:close/>
                  <a:moveTo>
                    <a:pt x="108678" y="53605"/>
                  </a:moveTo>
                  <a:lnTo>
                    <a:pt x="108080" y="53606"/>
                  </a:lnTo>
                  <a:lnTo>
                    <a:pt x="108087" y="55401"/>
                  </a:lnTo>
                  <a:lnTo>
                    <a:pt x="108686" y="55400"/>
                  </a:lnTo>
                  <a:lnTo>
                    <a:pt x="108678" y="53605"/>
                  </a:lnTo>
                  <a:close/>
                  <a:moveTo>
                    <a:pt x="217595" y="53843"/>
                  </a:moveTo>
                  <a:lnTo>
                    <a:pt x="216998" y="53845"/>
                  </a:lnTo>
                  <a:lnTo>
                    <a:pt x="217003" y="55642"/>
                  </a:lnTo>
                  <a:lnTo>
                    <a:pt x="217602" y="55638"/>
                  </a:lnTo>
                  <a:lnTo>
                    <a:pt x="217595" y="53843"/>
                  </a:lnTo>
                  <a:close/>
                  <a:moveTo>
                    <a:pt x="162517" y="54009"/>
                  </a:moveTo>
                  <a:lnTo>
                    <a:pt x="162510" y="55806"/>
                  </a:lnTo>
                  <a:lnTo>
                    <a:pt x="163109" y="55808"/>
                  </a:lnTo>
                  <a:lnTo>
                    <a:pt x="163116" y="54013"/>
                  </a:lnTo>
                  <a:lnTo>
                    <a:pt x="162517" y="54009"/>
                  </a:lnTo>
                  <a:close/>
                  <a:moveTo>
                    <a:pt x="54623" y="54244"/>
                  </a:moveTo>
                  <a:lnTo>
                    <a:pt x="54024" y="54252"/>
                  </a:lnTo>
                  <a:lnTo>
                    <a:pt x="54046" y="56046"/>
                  </a:lnTo>
                  <a:lnTo>
                    <a:pt x="54645" y="56041"/>
                  </a:lnTo>
                  <a:lnTo>
                    <a:pt x="54623" y="54244"/>
                  </a:lnTo>
                  <a:close/>
                  <a:moveTo>
                    <a:pt x="108693" y="57196"/>
                  </a:moveTo>
                  <a:lnTo>
                    <a:pt x="108094" y="57198"/>
                  </a:lnTo>
                  <a:lnTo>
                    <a:pt x="108102" y="58995"/>
                  </a:lnTo>
                  <a:lnTo>
                    <a:pt x="108701" y="58991"/>
                  </a:lnTo>
                  <a:lnTo>
                    <a:pt x="108693" y="57196"/>
                  </a:lnTo>
                  <a:close/>
                  <a:moveTo>
                    <a:pt x="217610" y="57435"/>
                  </a:moveTo>
                  <a:lnTo>
                    <a:pt x="217011" y="57437"/>
                  </a:lnTo>
                  <a:lnTo>
                    <a:pt x="217018" y="59233"/>
                  </a:lnTo>
                  <a:lnTo>
                    <a:pt x="217617" y="59231"/>
                  </a:lnTo>
                  <a:lnTo>
                    <a:pt x="217610" y="57435"/>
                  </a:lnTo>
                  <a:close/>
                  <a:moveTo>
                    <a:pt x="162503" y="57603"/>
                  </a:moveTo>
                  <a:lnTo>
                    <a:pt x="162495" y="59398"/>
                  </a:lnTo>
                  <a:lnTo>
                    <a:pt x="163094" y="59400"/>
                  </a:lnTo>
                  <a:lnTo>
                    <a:pt x="163102" y="57605"/>
                  </a:lnTo>
                  <a:lnTo>
                    <a:pt x="162503" y="57603"/>
                  </a:lnTo>
                  <a:close/>
                  <a:moveTo>
                    <a:pt x="54666" y="57836"/>
                  </a:moveTo>
                  <a:lnTo>
                    <a:pt x="54067" y="57843"/>
                  </a:lnTo>
                  <a:lnTo>
                    <a:pt x="54089" y="59638"/>
                  </a:lnTo>
                  <a:lnTo>
                    <a:pt x="54688" y="59631"/>
                  </a:lnTo>
                  <a:lnTo>
                    <a:pt x="54666" y="57836"/>
                  </a:lnTo>
                  <a:close/>
                  <a:moveTo>
                    <a:pt x="108708" y="60788"/>
                  </a:moveTo>
                  <a:lnTo>
                    <a:pt x="108109" y="60790"/>
                  </a:lnTo>
                  <a:lnTo>
                    <a:pt x="108115" y="62586"/>
                  </a:lnTo>
                  <a:lnTo>
                    <a:pt x="108714" y="62583"/>
                  </a:lnTo>
                  <a:lnTo>
                    <a:pt x="108708" y="60788"/>
                  </a:lnTo>
                  <a:close/>
                  <a:moveTo>
                    <a:pt x="217624" y="61026"/>
                  </a:moveTo>
                  <a:lnTo>
                    <a:pt x="217026" y="61028"/>
                  </a:lnTo>
                  <a:lnTo>
                    <a:pt x="217033" y="62825"/>
                  </a:lnTo>
                  <a:lnTo>
                    <a:pt x="217630" y="62823"/>
                  </a:lnTo>
                  <a:lnTo>
                    <a:pt x="217624" y="61026"/>
                  </a:lnTo>
                  <a:close/>
                  <a:moveTo>
                    <a:pt x="162490" y="61193"/>
                  </a:moveTo>
                  <a:lnTo>
                    <a:pt x="162482" y="62989"/>
                  </a:lnTo>
                  <a:lnTo>
                    <a:pt x="163081" y="62991"/>
                  </a:lnTo>
                  <a:lnTo>
                    <a:pt x="163089" y="61196"/>
                  </a:lnTo>
                  <a:lnTo>
                    <a:pt x="162490" y="61193"/>
                  </a:lnTo>
                  <a:close/>
                  <a:moveTo>
                    <a:pt x="54708" y="61427"/>
                  </a:moveTo>
                  <a:lnTo>
                    <a:pt x="54109" y="61433"/>
                  </a:lnTo>
                  <a:lnTo>
                    <a:pt x="54131" y="63230"/>
                  </a:lnTo>
                  <a:lnTo>
                    <a:pt x="54730" y="63222"/>
                  </a:lnTo>
                  <a:lnTo>
                    <a:pt x="54708" y="61427"/>
                  </a:lnTo>
                  <a:close/>
                  <a:moveTo>
                    <a:pt x="108721" y="64379"/>
                  </a:moveTo>
                  <a:lnTo>
                    <a:pt x="108122" y="64381"/>
                  </a:lnTo>
                  <a:lnTo>
                    <a:pt x="108129" y="66178"/>
                  </a:lnTo>
                  <a:lnTo>
                    <a:pt x="108728" y="66174"/>
                  </a:lnTo>
                  <a:lnTo>
                    <a:pt x="108721" y="64379"/>
                  </a:lnTo>
                  <a:close/>
                  <a:moveTo>
                    <a:pt x="217637" y="64618"/>
                  </a:moveTo>
                  <a:lnTo>
                    <a:pt x="217039" y="64622"/>
                  </a:lnTo>
                  <a:lnTo>
                    <a:pt x="217048" y="66416"/>
                  </a:lnTo>
                  <a:lnTo>
                    <a:pt x="217645" y="66415"/>
                  </a:lnTo>
                  <a:lnTo>
                    <a:pt x="217637" y="64618"/>
                  </a:lnTo>
                  <a:close/>
                  <a:moveTo>
                    <a:pt x="162475" y="64786"/>
                  </a:moveTo>
                  <a:lnTo>
                    <a:pt x="162468" y="66581"/>
                  </a:lnTo>
                  <a:lnTo>
                    <a:pt x="163066" y="66583"/>
                  </a:lnTo>
                  <a:lnTo>
                    <a:pt x="163074" y="64788"/>
                  </a:lnTo>
                  <a:lnTo>
                    <a:pt x="162475" y="64786"/>
                  </a:lnTo>
                  <a:close/>
                  <a:moveTo>
                    <a:pt x="54751" y="65019"/>
                  </a:moveTo>
                  <a:lnTo>
                    <a:pt x="54152" y="65026"/>
                  </a:lnTo>
                  <a:lnTo>
                    <a:pt x="54174" y="66821"/>
                  </a:lnTo>
                  <a:lnTo>
                    <a:pt x="54773" y="66814"/>
                  </a:lnTo>
                  <a:lnTo>
                    <a:pt x="54751" y="65019"/>
                  </a:lnTo>
                  <a:close/>
                  <a:moveTo>
                    <a:pt x="108736" y="67971"/>
                  </a:moveTo>
                  <a:lnTo>
                    <a:pt x="108137" y="67973"/>
                  </a:lnTo>
                  <a:lnTo>
                    <a:pt x="108144" y="69770"/>
                  </a:lnTo>
                  <a:lnTo>
                    <a:pt x="108743" y="69768"/>
                  </a:lnTo>
                  <a:lnTo>
                    <a:pt x="108736" y="67971"/>
                  </a:lnTo>
                  <a:close/>
                  <a:moveTo>
                    <a:pt x="217652" y="68210"/>
                  </a:moveTo>
                  <a:lnTo>
                    <a:pt x="217053" y="68211"/>
                  </a:lnTo>
                  <a:lnTo>
                    <a:pt x="217061" y="70008"/>
                  </a:lnTo>
                  <a:lnTo>
                    <a:pt x="217660" y="70006"/>
                  </a:lnTo>
                  <a:lnTo>
                    <a:pt x="217652" y="68210"/>
                  </a:lnTo>
                  <a:close/>
                  <a:moveTo>
                    <a:pt x="162460" y="68378"/>
                  </a:moveTo>
                  <a:lnTo>
                    <a:pt x="162453" y="70173"/>
                  </a:lnTo>
                  <a:lnTo>
                    <a:pt x="163052" y="70174"/>
                  </a:lnTo>
                  <a:lnTo>
                    <a:pt x="163059" y="68380"/>
                  </a:lnTo>
                  <a:lnTo>
                    <a:pt x="162460" y="68378"/>
                  </a:lnTo>
                  <a:close/>
                  <a:moveTo>
                    <a:pt x="54793" y="68611"/>
                  </a:moveTo>
                  <a:lnTo>
                    <a:pt x="54194" y="68616"/>
                  </a:lnTo>
                  <a:lnTo>
                    <a:pt x="54217" y="70413"/>
                  </a:lnTo>
                  <a:lnTo>
                    <a:pt x="54815" y="70406"/>
                  </a:lnTo>
                  <a:lnTo>
                    <a:pt x="54793" y="68611"/>
                  </a:lnTo>
                  <a:close/>
                  <a:moveTo>
                    <a:pt x="108751" y="71563"/>
                  </a:moveTo>
                  <a:lnTo>
                    <a:pt x="108152" y="71565"/>
                  </a:lnTo>
                  <a:lnTo>
                    <a:pt x="108159" y="73361"/>
                  </a:lnTo>
                  <a:lnTo>
                    <a:pt x="108756" y="73358"/>
                  </a:lnTo>
                  <a:lnTo>
                    <a:pt x="108751" y="71563"/>
                  </a:lnTo>
                  <a:close/>
                  <a:moveTo>
                    <a:pt x="217667" y="71801"/>
                  </a:moveTo>
                  <a:lnTo>
                    <a:pt x="217068" y="71805"/>
                  </a:lnTo>
                  <a:lnTo>
                    <a:pt x="217075" y="73600"/>
                  </a:lnTo>
                  <a:lnTo>
                    <a:pt x="217674" y="73598"/>
                  </a:lnTo>
                  <a:lnTo>
                    <a:pt x="217667" y="71801"/>
                  </a:lnTo>
                  <a:close/>
                  <a:moveTo>
                    <a:pt x="162445" y="71969"/>
                  </a:moveTo>
                  <a:lnTo>
                    <a:pt x="162440" y="73764"/>
                  </a:lnTo>
                  <a:lnTo>
                    <a:pt x="163039" y="73768"/>
                  </a:lnTo>
                  <a:lnTo>
                    <a:pt x="163044" y="71971"/>
                  </a:lnTo>
                  <a:lnTo>
                    <a:pt x="162445" y="71969"/>
                  </a:lnTo>
                  <a:close/>
                  <a:moveTo>
                    <a:pt x="54836" y="72202"/>
                  </a:moveTo>
                  <a:lnTo>
                    <a:pt x="54237" y="72208"/>
                  </a:lnTo>
                  <a:lnTo>
                    <a:pt x="54259" y="74005"/>
                  </a:lnTo>
                  <a:lnTo>
                    <a:pt x="54858" y="73997"/>
                  </a:lnTo>
                  <a:lnTo>
                    <a:pt x="54836" y="72202"/>
                  </a:lnTo>
                  <a:close/>
                  <a:moveTo>
                    <a:pt x="0" y="74920"/>
                  </a:moveTo>
                  <a:cubicBezTo>
                    <a:pt x="0" y="75524"/>
                    <a:pt x="19" y="76134"/>
                    <a:pt x="60" y="76733"/>
                  </a:cubicBezTo>
                  <a:lnTo>
                    <a:pt x="657" y="76692"/>
                  </a:lnTo>
                  <a:cubicBezTo>
                    <a:pt x="618" y="76108"/>
                    <a:pt x="597" y="75511"/>
                    <a:pt x="597" y="74920"/>
                  </a:cubicBezTo>
                  <a:close/>
                  <a:moveTo>
                    <a:pt x="108763" y="75152"/>
                  </a:moveTo>
                  <a:lnTo>
                    <a:pt x="108165" y="75158"/>
                  </a:lnTo>
                  <a:cubicBezTo>
                    <a:pt x="108170" y="75762"/>
                    <a:pt x="108196" y="76371"/>
                    <a:pt x="108240" y="76971"/>
                  </a:cubicBezTo>
                  <a:lnTo>
                    <a:pt x="108837" y="76927"/>
                  </a:lnTo>
                  <a:cubicBezTo>
                    <a:pt x="108793" y="76341"/>
                    <a:pt x="108769" y="75744"/>
                    <a:pt x="108763" y="75152"/>
                  </a:cubicBezTo>
                  <a:close/>
                  <a:moveTo>
                    <a:pt x="271347" y="75317"/>
                  </a:moveTo>
                  <a:cubicBezTo>
                    <a:pt x="271340" y="75901"/>
                    <a:pt x="271312" y="76498"/>
                    <a:pt x="271264" y="77090"/>
                  </a:cubicBezTo>
                  <a:lnTo>
                    <a:pt x="271861" y="77138"/>
                  </a:lnTo>
                  <a:cubicBezTo>
                    <a:pt x="271909" y="76531"/>
                    <a:pt x="271939" y="75923"/>
                    <a:pt x="271946" y="75324"/>
                  </a:cubicBezTo>
                  <a:lnTo>
                    <a:pt x="271347" y="75317"/>
                  </a:lnTo>
                  <a:close/>
                  <a:moveTo>
                    <a:pt x="217682" y="75389"/>
                  </a:moveTo>
                  <a:lnTo>
                    <a:pt x="217085" y="75400"/>
                  </a:lnTo>
                  <a:cubicBezTo>
                    <a:pt x="217094" y="76006"/>
                    <a:pt x="217125" y="76615"/>
                    <a:pt x="217175" y="77212"/>
                  </a:cubicBezTo>
                  <a:lnTo>
                    <a:pt x="217771" y="77162"/>
                  </a:lnTo>
                  <a:cubicBezTo>
                    <a:pt x="217722" y="76578"/>
                    <a:pt x="217693" y="75982"/>
                    <a:pt x="217682" y="75389"/>
                  </a:cubicBezTo>
                  <a:close/>
                  <a:moveTo>
                    <a:pt x="162427" y="75555"/>
                  </a:moveTo>
                  <a:cubicBezTo>
                    <a:pt x="162414" y="76140"/>
                    <a:pt x="162381" y="76735"/>
                    <a:pt x="162327" y="77328"/>
                  </a:cubicBezTo>
                  <a:lnTo>
                    <a:pt x="162924" y="77380"/>
                  </a:lnTo>
                  <a:cubicBezTo>
                    <a:pt x="162978" y="76775"/>
                    <a:pt x="163011" y="76165"/>
                    <a:pt x="163026" y="75568"/>
                  </a:cubicBezTo>
                  <a:lnTo>
                    <a:pt x="162427" y="75555"/>
                  </a:lnTo>
                  <a:close/>
                  <a:moveTo>
                    <a:pt x="54255" y="75786"/>
                  </a:moveTo>
                  <a:cubicBezTo>
                    <a:pt x="54237" y="76374"/>
                    <a:pt x="54200" y="76971"/>
                    <a:pt x="54143" y="77557"/>
                  </a:cubicBezTo>
                  <a:lnTo>
                    <a:pt x="54738" y="77616"/>
                  </a:lnTo>
                  <a:cubicBezTo>
                    <a:pt x="54797" y="77016"/>
                    <a:pt x="54836" y="76408"/>
                    <a:pt x="54854" y="75805"/>
                  </a:cubicBezTo>
                  <a:lnTo>
                    <a:pt x="54255" y="75786"/>
                  </a:lnTo>
                  <a:close/>
                  <a:moveTo>
                    <a:pt x="830" y="78461"/>
                  </a:moveTo>
                  <a:lnTo>
                    <a:pt x="237" y="78539"/>
                  </a:lnTo>
                  <a:cubicBezTo>
                    <a:pt x="315" y="79138"/>
                    <a:pt x="414" y="79740"/>
                    <a:pt x="533" y="80330"/>
                  </a:cubicBezTo>
                  <a:lnTo>
                    <a:pt x="1121" y="80212"/>
                  </a:lnTo>
                  <a:cubicBezTo>
                    <a:pt x="1004" y="79635"/>
                    <a:pt x="908" y="79047"/>
                    <a:pt x="830" y="78461"/>
                  </a:cubicBezTo>
                  <a:close/>
                  <a:moveTo>
                    <a:pt x="109026" y="78692"/>
                  </a:moveTo>
                  <a:lnTo>
                    <a:pt x="108433" y="78775"/>
                  </a:lnTo>
                  <a:cubicBezTo>
                    <a:pt x="108518" y="79373"/>
                    <a:pt x="108623" y="79975"/>
                    <a:pt x="108745" y="80563"/>
                  </a:cubicBezTo>
                  <a:lnTo>
                    <a:pt x="109331" y="80439"/>
                  </a:lnTo>
                  <a:cubicBezTo>
                    <a:pt x="109211" y="79864"/>
                    <a:pt x="109107" y="79276"/>
                    <a:pt x="109026" y="78692"/>
                  </a:cubicBezTo>
                  <a:close/>
                  <a:moveTo>
                    <a:pt x="271064" y="78853"/>
                  </a:moveTo>
                  <a:cubicBezTo>
                    <a:pt x="270979" y="79434"/>
                    <a:pt x="270872" y="80021"/>
                    <a:pt x="270748" y="80600"/>
                  </a:cubicBezTo>
                  <a:lnTo>
                    <a:pt x="271332" y="80727"/>
                  </a:lnTo>
                  <a:cubicBezTo>
                    <a:pt x="271460" y="80136"/>
                    <a:pt x="271569" y="79533"/>
                    <a:pt x="271656" y="78940"/>
                  </a:cubicBezTo>
                  <a:lnTo>
                    <a:pt x="271064" y="78853"/>
                  </a:lnTo>
                  <a:close/>
                  <a:moveTo>
                    <a:pt x="217976" y="78925"/>
                  </a:moveTo>
                  <a:lnTo>
                    <a:pt x="217384" y="79014"/>
                  </a:lnTo>
                  <a:cubicBezTo>
                    <a:pt x="217473" y="79613"/>
                    <a:pt x="217584" y="80214"/>
                    <a:pt x="217711" y="80800"/>
                  </a:cubicBezTo>
                  <a:lnTo>
                    <a:pt x="218297" y="80672"/>
                  </a:lnTo>
                  <a:cubicBezTo>
                    <a:pt x="218172" y="80099"/>
                    <a:pt x="218063" y="79511"/>
                    <a:pt x="217976" y="78925"/>
                  </a:cubicBezTo>
                  <a:close/>
                  <a:moveTo>
                    <a:pt x="162113" y="79090"/>
                  </a:moveTo>
                  <a:cubicBezTo>
                    <a:pt x="162022" y="79666"/>
                    <a:pt x="161911" y="80254"/>
                    <a:pt x="161780" y="80833"/>
                  </a:cubicBezTo>
                  <a:lnTo>
                    <a:pt x="162364" y="80964"/>
                  </a:lnTo>
                  <a:cubicBezTo>
                    <a:pt x="162497" y="80373"/>
                    <a:pt x="162612" y="79772"/>
                    <a:pt x="162704" y="79182"/>
                  </a:cubicBezTo>
                  <a:lnTo>
                    <a:pt x="162113" y="79090"/>
                  </a:lnTo>
                  <a:close/>
                  <a:moveTo>
                    <a:pt x="53912" y="79319"/>
                  </a:moveTo>
                  <a:cubicBezTo>
                    <a:pt x="53815" y="79899"/>
                    <a:pt x="53699" y="80485"/>
                    <a:pt x="53564" y="81058"/>
                  </a:cubicBezTo>
                  <a:lnTo>
                    <a:pt x="54146" y="81195"/>
                  </a:lnTo>
                  <a:cubicBezTo>
                    <a:pt x="54285" y="80607"/>
                    <a:pt x="54403" y="80010"/>
                    <a:pt x="54501" y="79415"/>
                  </a:cubicBezTo>
                  <a:lnTo>
                    <a:pt x="53912" y="79319"/>
                  </a:lnTo>
                  <a:close/>
                  <a:moveTo>
                    <a:pt x="1525" y="81938"/>
                  </a:moveTo>
                  <a:lnTo>
                    <a:pt x="949" y="82095"/>
                  </a:lnTo>
                  <a:cubicBezTo>
                    <a:pt x="1106" y="82679"/>
                    <a:pt x="1285" y="83264"/>
                    <a:pt x="1479" y="83831"/>
                  </a:cubicBezTo>
                  <a:lnTo>
                    <a:pt x="2047" y="83635"/>
                  </a:lnTo>
                  <a:cubicBezTo>
                    <a:pt x="1854" y="83081"/>
                    <a:pt x="1681" y="82511"/>
                    <a:pt x="1525" y="81938"/>
                  </a:cubicBezTo>
                  <a:close/>
                  <a:moveTo>
                    <a:pt x="109752" y="82164"/>
                  </a:moveTo>
                  <a:lnTo>
                    <a:pt x="109176" y="82326"/>
                  </a:lnTo>
                  <a:cubicBezTo>
                    <a:pt x="109338" y="82903"/>
                    <a:pt x="109521" y="83485"/>
                    <a:pt x="109723" y="84057"/>
                  </a:cubicBezTo>
                  <a:lnTo>
                    <a:pt x="110287" y="83857"/>
                  </a:lnTo>
                  <a:cubicBezTo>
                    <a:pt x="110091" y="83299"/>
                    <a:pt x="109910" y="82729"/>
                    <a:pt x="109752" y="82164"/>
                  </a:cubicBezTo>
                  <a:close/>
                  <a:moveTo>
                    <a:pt x="270317" y="82323"/>
                  </a:moveTo>
                  <a:cubicBezTo>
                    <a:pt x="270155" y="82888"/>
                    <a:pt x="269972" y="83456"/>
                    <a:pt x="269770" y="84010"/>
                  </a:cubicBezTo>
                  <a:lnTo>
                    <a:pt x="270334" y="84216"/>
                  </a:lnTo>
                  <a:cubicBezTo>
                    <a:pt x="270539" y="83648"/>
                    <a:pt x="270726" y="83066"/>
                    <a:pt x="270892" y="82487"/>
                  </a:cubicBezTo>
                  <a:lnTo>
                    <a:pt x="270317" y="82323"/>
                  </a:lnTo>
                  <a:close/>
                  <a:moveTo>
                    <a:pt x="218734" y="82391"/>
                  </a:moveTo>
                  <a:lnTo>
                    <a:pt x="218159" y="82557"/>
                  </a:lnTo>
                  <a:cubicBezTo>
                    <a:pt x="218329" y="83143"/>
                    <a:pt x="218517" y="83724"/>
                    <a:pt x="218721" y="84284"/>
                  </a:cubicBezTo>
                  <a:lnTo>
                    <a:pt x="219283" y="84079"/>
                  </a:lnTo>
                  <a:cubicBezTo>
                    <a:pt x="219085" y="83532"/>
                    <a:pt x="218900" y="82964"/>
                    <a:pt x="218734" y="82391"/>
                  </a:cubicBezTo>
                  <a:close/>
                  <a:moveTo>
                    <a:pt x="161334" y="82550"/>
                  </a:moveTo>
                  <a:cubicBezTo>
                    <a:pt x="161168" y="83110"/>
                    <a:pt x="160980" y="83678"/>
                    <a:pt x="160774" y="84234"/>
                  </a:cubicBezTo>
                  <a:lnTo>
                    <a:pt x="161334" y="84443"/>
                  </a:lnTo>
                  <a:cubicBezTo>
                    <a:pt x="161545" y="83874"/>
                    <a:pt x="161739" y="83293"/>
                    <a:pt x="161907" y="82720"/>
                  </a:cubicBezTo>
                  <a:lnTo>
                    <a:pt x="161334" y="82550"/>
                  </a:lnTo>
                  <a:close/>
                  <a:moveTo>
                    <a:pt x="53104" y="82772"/>
                  </a:moveTo>
                  <a:cubicBezTo>
                    <a:pt x="52930" y="83338"/>
                    <a:pt x="52736" y="83901"/>
                    <a:pt x="52527" y="84452"/>
                  </a:cubicBezTo>
                  <a:lnTo>
                    <a:pt x="53087" y="84665"/>
                  </a:lnTo>
                  <a:cubicBezTo>
                    <a:pt x="53302" y="84103"/>
                    <a:pt x="53499" y="83524"/>
                    <a:pt x="53675" y="82947"/>
                  </a:cubicBezTo>
                  <a:lnTo>
                    <a:pt x="53104" y="82772"/>
                  </a:lnTo>
                  <a:close/>
                  <a:moveTo>
                    <a:pt x="2679" y="85297"/>
                  </a:moveTo>
                  <a:lnTo>
                    <a:pt x="2128" y="85528"/>
                  </a:lnTo>
                  <a:cubicBezTo>
                    <a:pt x="2361" y="86088"/>
                    <a:pt x="2616" y="86644"/>
                    <a:pt x="2886" y="87181"/>
                  </a:cubicBezTo>
                  <a:lnTo>
                    <a:pt x="3420" y="86912"/>
                  </a:lnTo>
                  <a:cubicBezTo>
                    <a:pt x="3158" y="86388"/>
                    <a:pt x="2908" y="85844"/>
                    <a:pt x="2679" y="85297"/>
                  </a:cubicBezTo>
                  <a:close/>
                  <a:moveTo>
                    <a:pt x="110935" y="85511"/>
                  </a:moveTo>
                  <a:lnTo>
                    <a:pt x="110385" y="85748"/>
                  </a:lnTo>
                  <a:cubicBezTo>
                    <a:pt x="110623" y="86301"/>
                    <a:pt x="110882" y="86855"/>
                    <a:pt x="111157" y="87393"/>
                  </a:cubicBezTo>
                  <a:lnTo>
                    <a:pt x="111691" y="87121"/>
                  </a:lnTo>
                  <a:cubicBezTo>
                    <a:pt x="111422" y="86595"/>
                    <a:pt x="111167" y="86053"/>
                    <a:pt x="110935" y="85511"/>
                  </a:cubicBezTo>
                  <a:close/>
                  <a:moveTo>
                    <a:pt x="269116" y="85657"/>
                  </a:moveTo>
                  <a:cubicBezTo>
                    <a:pt x="268881" y="86193"/>
                    <a:pt x="268624" y="86733"/>
                    <a:pt x="268352" y="87258"/>
                  </a:cubicBezTo>
                  <a:lnTo>
                    <a:pt x="268883" y="87534"/>
                  </a:lnTo>
                  <a:cubicBezTo>
                    <a:pt x="269162" y="86998"/>
                    <a:pt x="269425" y="86447"/>
                    <a:pt x="269663" y="85898"/>
                  </a:cubicBezTo>
                  <a:lnTo>
                    <a:pt x="269116" y="85657"/>
                  </a:lnTo>
                  <a:close/>
                  <a:moveTo>
                    <a:pt x="219944" y="85729"/>
                  </a:moveTo>
                  <a:lnTo>
                    <a:pt x="219397" y="85970"/>
                  </a:lnTo>
                  <a:cubicBezTo>
                    <a:pt x="219639" y="86522"/>
                    <a:pt x="219906" y="87071"/>
                    <a:pt x="220185" y="87608"/>
                  </a:cubicBezTo>
                  <a:lnTo>
                    <a:pt x="220715" y="87330"/>
                  </a:lnTo>
                  <a:cubicBezTo>
                    <a:pt x="220442" y="86807"/>
                    <a:pt x="220183" y="86267"/>
                    <a:pt x="219944" y="85729"/>
                  </a:cubicBezTo>
                  <a:close/>
                  <a:moveTo>
                    <a:pt x="160103" y="85875"/>
                  </a:moveTo>
                  <a:cubicBezTo>
                    <a:pt x="159863" y="86413"/>
                    <a:pt x="159601" y="86949"/>
                    <a:pt x="159325" y="87469"/>
                  </a:cubicBezTo>
                  <a:lnTo>
                    <a:pt x="159854" y="87750"/>
                  </a:lnTo>
                  <a:cubicBezTo>
                    <a:pt x="160137" y="87219"/>
                    <a:pt x="160403" y="86670"/>
                    <a:pt x="160650" y="86121"/>
                  </a:cubicBezTo>
                  <a:lnTo>
                    <a:pt x="160103" y="85875"/>
                  </a:lnTo>
                  <a:close/>
                  <a:moveTo>
                    <a:pt x="51843" y="86086"/>
                  </a:moveTo>
                  <a:cubicBezTo>
                    <a:pt x="51597" y="86622"/>
                    <a:pt x="51331" y="87156"/>
                    <a:pt x="51050" y="87674"/>
                  </a:cubicBezTo>
                  <a:lnTo>
                    <a:pt x="51577" y="87959"/>
                  </a:lnTo>
                  <a:cubicBezTo>
                    <a:pt x="51863" y="87430"/>
                    <a:pt x="52137" y="86883"/>
                    <a:pt x="52387" y="86336"/>
                  </a:cubicBezTo>
                  <a:lnTo>
                    <a:pt x="51843" y="86086"/>
                  </a:lnTo>
                  <a:close/>
                  <a:moveTo>
                    <a:pt x="4269" y="88473"/>
                  </a:moveTo>
                  <a:lnTo>
                    <a:pt x="3753" y="88776"/>
                  </a:lnTo>
                  <a:cubicBezTo>
                    <a:pt x="4056" y="89293"/>
                    <a:pt x="4381" y="89811"/>
                    <a:pt x="4721" y="90312"/>
                  </a:cubicBezTo>
                  <a:lnTo>
                    <a:pt x="5217" y="89975"/>
                  </a:lnTo>
                  <a:cubicBezTo>
                    <a:pt x="4884" y="89486"/>
                    <a:pt x="4564" y="88979"/>
                    <a:pt x="4269" y="88473"/>
                  </a:cubicBezTo>
                  <a:close/>
                  <a:moveTo>
                    <a:pt x="112551" y="88674"/>
                  </a:moveTo>
                  <a:lnTo>
                    <a:pt x="112037" y="88983"/>
                  </a:lnTo>
                  <a:cubicBezTo>
                    <a:pt x="112348" y="89500"/>
                    <a:pt x="112679" y="90014"/>
                    <a:pt x="113021" y="90508"/>
                  </a:cubicBezTo>
                  <a:lnTo>
                    <a:pt x="113514" y="90168"/>
                  </a:lnTo>
                  <a:cubicBezTo>
                    <a:pt x="113180" y="89685"/>
                    <a:pt x="112856" y="89182"/>
                    <a:pt x="112551" y="88674"/>
                  </a:cubicBezTo>
                  <a:close/>
                  <a:moveTo>
                    <a:pt x="267484" y="88805"/>
                  </a:moveTo>
                  <a:cubicBezTo>
                    <a:pt x="267179" y="89308"/>
                    <a:pt x="266853" y="89807"/>
                    <a:pt x="266515" y="90292"/>
                  </a:cubicBezTo>
                  <a:lnTo>
                    <a:pt x="267005" y="90635"/>
                  </a:lnTo>
                  <a:cubicBezTo>
                    <a:pt x="267352" y="90140"/>
                    <a:pt x="267685" y="89628"/>
                    <a:pt x="267996" y="89116"/>
                  </a:cubicBezTo>
                  <a:lnTo>
                    <a:pt x="267484" y="88805"/>
                  </a:lnTo>
                  <a:close/>
                  <a:moveTo>
                    <a:pt x="221589" y="88877"/>
                  </a:moveTo>
                  <a:lnTo>
                    <a:pt x="221079" y="89188"/>
                  </a:lnTo>
                  <a:cubicBezTo>
                    <a:pt x="221392" y="89702"/>
                    <a:pt x="221728" y="90214"/>
                    <a:pt x="222076" y="90707"/>
                  </a:cubicBezTo>
                  <a:lnTo>
                    <a:pt x="222565" y="90362"/>
                  </a:lnTo>
                  <a:cubicBezTo>
                    <a:pt x="222225" y="89879"/>
                    <a:pt x="221896" y="89380"/>
                    <a:pt x="221589" y="88877"/>
                  </a:cubicBezTo>
                  <a:close/>
                  <a:moveTo>
                    <a:pt x="158443" y="89009"/>
                  </a:moveTo>
                  <a:cubicBezTo>
                    <a:pt x="158135" y="89506"/>
                    <a:pt x="157806" y="90003"/>
                    <a:pt x="157462" y="90486"/>
                  </a:cubicBezTo>
                  <a:lnTo>
                    <a:pt x="157948" y="90833"/>
                  </a:lnTo>
                  <a:cubicBezTo>
                    <a:pt x="158301" y="90340"/>
                    <a:pt x="158637" y="89831"/>
                    <a:pt x="158952" y="89323"/>
                  </a:cubicBezTo>
                  <a:lnTo>
                    <a:pt x="158443" y="89009"/>
                  </a:lnTo>
                  <a:close/>
                  <a:moveTo>
                    <a:pt x="50155" y="89205"/>
                  </a:moveTo>
                  <a:cubicBezTo>
                    <a:pt x="49845" y="89700"/>
                    <a:pt x="49510" y="90194"/>
                    <a:pt x="49161" y="90674"/>
                  </a:cubicBezTo>
                  <a:lnTo>
                    <a:pt x="49645" y="91025"/>
                  </a:lnTo>
                  <a:cubicBezTo>
                    <a:pt x="50002" y="90536"/>
                    <a:pt x="50344" y="90029"/>
                    <a:pt x="50662" y="89523"/>
                  </a:cubicBezTo>
                  <a:lnTo>
                    <a:pt x="50155" y="89205"/>
                  </a:lnTo>
                  <a:close/>
                  <a:moveTo>
                    <a:pt x="6263" y="91412"/>
                  </a:moveTo>
                  <a:lnTo>
                    <a:pt x="5792" y="91780"/>
                  </a:lnTo>
                  <a:cubicBezTo>
                    <a:pt x="6161" y="92256"/>
                    <a:pt x="6553" y="92724"/>
                    <a:pt x="6954" y="93175"/>
                  </a:cubicBezTo>
                  <a:lnTo>
                    <a:pt x="7400" y="92776"/>
                  </a:lnTo>
                  <a:cubicBezTo>
                    <a:pt x="7008" y="92336"/>
                    <a:pt x="6625" y="91878"/>
                    <a:pt x="6263" y="91412"/>
                  </a:cubicBezTo>
                  <a:close/>
                  <a:moveTo>
                    <a:pt x="114571" y="91595"/>
                  </a:moveTo>
                  <a:lnTo>
                    <a:pt x="114104" y="91966"/>
                  </a:lnTo>
                  <a:cubicBezTo>
                    <a:pt x="114479" y="92441"/>
                    <a:pt x="114875" y="92905"/>
                    <a:pt x="115278" y="93351"/>
                  </a:cubicBezTo>
                  <a:lnTo>
                    <a:pt x="115721" y="92948"/>
                  </a:lnTo>
                  <a:cubicBezTo>
                    <a:pt x="115326" y="92513"/>
                    <a:pt x="114939" y="92057"/>
                    <a:pt x="114571" y="91595"/>
                  </a:cubicBezTo>
                  <a:close/>
                  <a:moveTo>
                    <a:pt x="265449" y="91711"/>
                  </a:moveTo>
                  <a:cubicBezTo>
                    <a:pt x="265081" y="92170"/>
                    <a:pt x="264691" y="92622"/>
                    <a:pt x="264293" y="93057"/>
                  </a:cubicBezTo>
                  <a:lnTo>
                    <a:pt x="264733" y="93462"/>
                  </a:lnTo>
                  <a:cubicBezTo>
                    <a:pt x="265140" y="93018"/>
                    <a:pt x="265539" y="92554"/>
                    <a:pt x="265916" y="92085"/>
                  </a:cubicBezTo>
                  <a:lnTo>
                    <a:pt x="265449" y="91711"/>
                  </a:lnTo>
                  <a:close/>
                  <a:moveTo>
                    <a:pt x="223636" y="91780"/>
                  </a:moveTo>
                  <a:lnTo>
                    <a:pt x="223170" y="92155"/>
                  </a:lnTo>
                  <a:cubicBezTo>
                    <a:pt x="223547" y="92622"/>
                    <a:pt x="223946" y="93085"/>
                    <a:pt x="224357" y="93528"/>
                  </a:cubicBezTo>
                  <a:lnTo>
                    <a:pt x="224797" y="93123"/>
                  </a:lnTo>
                  <a:cubicBezTo>
                    <a:pt x="224396" y="92687"/>
                    <a:pt x="224005" y="92236"/>
                    <a:pt x="223636" y="91780"/>
                  </a:cubicBezTo>
                  <a:close/>
                  <a:moveTo>
                    <a:pt x="156384" y="91896"/>
                  </a:moveTo>
                  <a:cubicBezTo>
                    <a:pt x="156009" y="92354"/>
                    <a:pt x="155615" y="92804"/>
                    <a:pt x="155214" y="93232"/>
                  </a:cubicBezTo>
                  <a:lnTo>
                    <a:pt x="155652" y="93641"/>
                  </a:lnTo>
                  <a:cubicBezTo>
                    <a:pt x="156063" y="93203"/>
                    <a:pt x="156464" y="92743"/>
                    <a:pt x="156846" y="92275"/>
                  </a:cubicBezTo>
                  <a:lnTo>
                    <a:pt x="156384" y="91896"/>
                  </a:lnTo>
                  <a:close/>
                  <a:moveTo>
                    <a:pt x="48070" y="92075"/>
                  </a:moveTo>
                  <a:cubicBezTo>
                    <a:pt x="47695" y="92524"/>
                    <a:pt x="47299" y="92972"/>
                    <a:pt x="46891" y="93401"/>
                  </a:cubicBezTo>
                  <a:lnTo>
                    <a:pt x="47325" y="93813"/>
                  </a:lnTo>
                  <a:cubicBezTo>
                    <a:pt x="47741" y="93375"/>
                    <a:pt x="48148" y="92918"/>
                    <a:pt x="48531" y="92456"/>
                  </a:cubicBezTo>
                  <a:lnTo>
                    <a:pt x="48070" y="92075"/>
                  </a:lnTo>
                  <a:close/>
                  <a:moveTo>
                    <a:pt x="8625" y="94061"/>
                  </a:moveTo>
                  <a:lnTo>
                    <a:pt x="8206" y="94488"/>
                  </a:lnTo>
                  <a:cubicBezTo>
                    <a:pt x="8635" y="94907"/>
                    <a:pt x="9084" y="95321"/>
                    <a:pt x="9540" y="95717"/>
                  </a:cubicBezTo>
                  <a:lnTo>
                    <a:pt x="9932" y="95262"/>
                  </a:lnTo>
                  <a:cubicBezTo>
                    <a:pt x="9483" y="94876"/>
                    <a:pt x="9043" y="94471"/>
                    <a:pt x="8625" y="94061"/>
                  </a:cubicBezTo>
                  <a:close/>
                  <a:moveTo>
                    <a:pt x="116956" y="94223"/>
                  </a:moveTo>
                  <a:lnTo>
                    <a:pt x="116542" y="94654"/>
                  </a:lnTo>
                  <a:cubicBezTo>
                    <a:pt x="116974" y="95072"/>
                    <a:pt x="117427" y="95482"/>
                    <a:pt x="117888" y="95872"/>
                  </a:cubicBezTo>
                  <a:lnTo>
                    <a:pt x="118274" y="95414"/>
                  </a:lnTo>
                  <a:cubicBezTo>
                    <a:pt x="117823" y="95033"/>
                    <a:pt x="117381" y="94634"/>
                    <a:pt x="116956" y="94223"/>
                  </a:cubicBezTo>
                  <a:close/>
                  <a:moveTo>
                    <a:pt x="263049" y="94325"/>
                  </a:moveTo>
                  <a:cubicBezTo>
                    <a:pt x="262626" y="94732"/>
                    <a:pt x="262180" y="95129"/>
                    <a:pt x="261726" y="95508"/>
                  </a:cubicBezTo>
                  <a:lnTo>
                    <a:pt x="262110" y="95968"/>
                  </a:lnTo>
                  <a:cubicBezTo>
                    <a:pt x="262574" y="95580"/>
                    <a:pt x="263029" y="95173"/>
                    <a:pt x="263463" y="94757"/>
                  </a:cubicBezTo>
                  <a:lnTo>
                    <a:pt x="263049" y="94325"/>
                  </a:lnTo>
                  <a:close/>
                  <a:moveTo>
                    <a:pt x="226044" y="94386"/>
                  </a:moveTo>
                  <a:lnTo>
                    <a:pt x="225632" y="94820"/>
                  </a:lnTo>
                  <a:cubicBezTo>
                    <a:pt x="226067" y="95234"/>
                    <a:pt x="226523" y="95639"/>
                    <a:pt x="226989" y="96026"/>
                  </a:cubicBezTo>
                  <a:lnTo>
                    <a:pt x="227372" y="95565"/>
                  </a:lnTo>
                  <a:cubicBezTo>
                    <a:pt x="226917" y="95186"/>
                    <a:pt x="226470" y="94791"/>
                    <a:pt x="226044" y="94386"/>
                  </a:cubicBezTo>
                  <a:close/>
                  <a:moveTo>
                    <a:pt x="153961" y="94489"/>
                  </a:moveTo>
                  <a:cubicBezTo>
                    <a:pt x="153534" y="94891"/>
                    <a:pt x="153085" y="95284"/>
                    <a:pt x="152628" y="95660"/>
                  </a:cubicBezTo>
                  <a:lnTo>
                    <a:pt x="153007" y="96123"/>
                  </a:lnTo>
                  <a:cubicBezTo>
                    <a:pt x="153475" y="95737"/>
                    <a:pt x="153935" y="95336"/>
                    <a:pt x="154371" y="94926"/>
                  </a:cubicBezTo>
                  <a:lnTo>
                    <a:pt x="153961" y="94489"/>
                  </a:lnTo>
                  <a:close/>
                  <a:moveTo>
                    <a:pt x="45627" y="94647"/>
                  </a:moveTo>
                  <a:cubicBezTo>
                    <a:pt x="45192" y="95048"/>
                    <a:pt x="44741" y="95438"/>
                    <a:pt x="44283" y="95807"/>
                  </a:cubicBezTo>
                  <a:lnTo>
                    <a:pt x="44658" y="96273"/>
                  </a:lnTo>
                  <a:cubicBezTo>
                    <a:pt x="45128" y="95894"/>
                    <a:pt x="45590" y="95495"/>
                    <a:pt x="46031" y="95086"/>
                  </a:cubicBezTo>
                  <a:lnTo>
                    <a:pt x="45627" y="94647"/>
                  </a:lnTo>
                  <a:close/>
                  <a:moveTo>
                    <a:pt x="11315" y="96377"/>
                  </a:moveTo>
                  <a:lnTo>
                    <a:pt x="10955" y="96854"/>
                  </a:lnTo>
                  <a:cubicBezTo>
                    <a:pt x="11433" y="97216"/>
                    <a:pt x="11934" y="97567"/>
                    <a:pt x="12439" y="97896"/>
                  </a:cubicBezTo>
                  <a:lnTo>
                    <a:pt x="12766" y="97397"/>
                  </a:lnTo>
                  <a:cubicBezTo>
                    <a:pt x="12273" y="97072"/>
                    <a:pt x="11785" y="96730"/>
                    <a:pt x="11315" y="96377"/>
                  </a:cubicBezTo>
                  <a:close/>
                  <a:moveTo>
                    <a:pt x="119666" y="96515"/>
                  </a:moveTo>
                  <a:lnTo>
                    <a:pt x="119311" y="96998"/>
                  </a:lnTo>
                  <a:cubicBezTo>
                    <a:pt x="119793" y="97353"/>
                    <a:pt x="120296" y="97698"/>
                    <a:pt x="120803" y="98026"/>
                  </a:cubicBezTo>
                  <a:lnTo>
                    <a:pt x="121126" y="97523"/>
                  </a:lnTo>
                  <a:cubicBezTo>
                    <a:pt x="120631" y="97203"/>
                    <a:pt x="120139" y="96865"/>
                    <a:pt x="119666" y="96515"/>
                  </a:cubicBezTo>
                  <a:close/>
                  <a:moveTo>
                    <a:pt x="260328" y="96602"/>
                  </a:moveTo>
                  <a:cubicBezTo>
                    <a:pt x="259851" y="96950"/>
                    <a:pt x="259358" y="97288"/>
                    <a:pt x="258859" y="97604"/>
                  </a:cubicBezTo>
                  <a:lnTo>
                    <a:pt x="259180" y="98109"/>
                  </a:lnTo>
                  <a:cubicBezTo>
                    <a:pt x="259689" y="97785"/>
                    <a:pt x="260195" y="97441"/>
                    <a:pt x="260681" y="97087"/>
                  </a:cubicBezTo>
                  <a:lnTo>
                    <a:pt x="260328" y="96602"/>
                  </a:lnTo>
                  <a:close/>
                  <a:moveTo>
                    <a:pt x="228771" y="96654"/>
                  </a:moveTo>
                  <a:lnTo>
                    <a:pt x="228420" y="97138"/>
                  </a:lnTo>
                  <a:cubicBezTo>
                    <a:pt x="228910" y="97493"/>
                    <a:pt x="229414" y="97835"/>
                    <a:pt x="229922" y="98155"/>
                  </a:cubicBezTo>
                  <a:lnTo>
                    <a:pt x="230242" y="97648"/>
                  </a:lnTo>
                  <a:cubicBezTo>
                    <a:pt x="229745" y="97336"/>
                    <a:pt x="229250" y="97002"/>
                    <a:pt x="228771" y="96654"/>
                  </a:cubicBezTo>
                  <a:close/>
                  <a:moveTo>
                    <a:pt x="151219" y="96743"/>
                  </a:moveTo>
                  <a:cubicBezTo>
                    <a:pt x="150743" y="97087"/>
                    <a:pt x="150245" y="97417"/>
                    <a:pt x="149743" y="97730"/>
                  </a:cubicBezTo>
                  <a:lnTo>
                    <a:pt x="150057" y="98238"/>
                  </a:lnTo>
                  <a:cubicBezTo>
                    <a:pt x="150571" y="97920"/>
                    <a:pt x="151079" y="97580"/>
                    <a:pt x="151567" y="97229"/>
                  </a:cubicBezTo>
                  <a:lnTo>
                    <a:pt x="151219" y="96743"/>
                  </a:lnTo>
                  <a:close/>
                  <a:moveTo>
                    <a:pt x="42865" y="96878"/>
                  </a:moveTo>
                  <a:cubicBezTo>
                    <a:pt x="42383" y="97216"/>
                    <a:pt x="41883" y="97545"/>
                    <a:pt x="41379" y="97852"/>
                  </a:cubicBezTo>
                  <a:lnTo>
                    <a:pt x="41691" y="98364"/>
                  </a:lnTo>
                  <a:cubicBezTo>
                    <a:pt x="42205" y="98050"/>
                    <a:pt x="42717" y="97713"/>
                    <a:pt x="43209" y="97368"/>
                  </a:cubicBezTo>
                  <a:lnTo>
                    <a:pt x="42865" y="96878"/>
                  </a:lnTo>
                  <a:close/>
                  <a:moveTo>
                    <a:pt x="14282" y="98318"/>
                  </a:moveTo>
                  <a:lnTo>
                    <a:pt x="13988" y="98839"/>
                  </a:lnTo>
                  <a:cubicBezTo>
                    <a:pt x="14509" y="99131"/>
                    <a:pt x="15049" y="99414"/>
                    <a:pt x="15598" y="99676"/>
                  </a:cubicBezTo>
                  <a:lnTo>
                    <a:pt x="15857" y="99137"/>
                  </a:lnTo>
                  <a:cubicBezTo>
                    <a:pt x="15321" y="98880"/>
                    <a:pt x="14790" y="98604"/>
                    <a:pt x="14282" y="98318"/>
                  </a:cubicBezTo>
                  <a:close/>
                  <a:moveTo>
                    <a:pt x="122651" y="98430"/>
                  </a:moveTo>
                  <a:lnTo>
                    <a:pt x="122361" y="98954"/>
                  </a:lnTo>
                  <a:cubicBezTo>
                    <a:pt x="122893" y="99247"/>
                    <a:pt x="123437" y="99525"/>
                    <a:pt x="123977" y="99776"/>
                  </a:cubicBezTo>
                  <a:lnTo>
                    <a:pt x="124232" y="99234"/>
                  </a:lnTo>
                  <a:cubicBezTo>
                    <a:pt x="123703" y="98987"/>
                    <a:pt x="123171" y="98715"/>
                    <a:pt x="122651" y="98430"/>
                  </a:cubicBezTo>
                  <a:close/>
                  <a:moveTo>
                    <a:pt x="257328" y="98504"/>
                  </a:moveTo>
                  <a:cubicBezTo>
                    <a:pt x="256811" y="98785"/>
                    <a:pt x="256274" y="99055"/>
                    <a:pt x="255740" y="99301"/>
                  </a:cubicBezTo>
                  <a:lnTo>
                    <a:pt x="255990" y="99844"/>
                  </a:lnTo>
                  <a:cubicBezTo>
                    <a:pt x="256539" y="99593"/>
                    <a:pt x="257084" y="99318"/>
                    <a:pt x="257615" y="99029"/>
                  </a:cubicBezTo>
                  <a:lnTo>
                    <a:pt x="257328" y="98504"/>
                  </a:lnTo>
                  <a:close/>
                  <a:moveTo>
                    <a:pt x="231773" y="98543"/>
                  </a:moveTo>
                  <a:lnTo>
                    <a:pt x="231490" y="99070"/>
                  </a:lnTo>
                  <a:cubicBezTo>
                    <a:pt x="232015" y="99355"/>
                    <a:pt x="232560" y="99626"/>
                    <a:pt x="233111" y="99878"/>
                  </a:cubicBezTo>
                  <a:lnTo>
                    <a:pt x="233361" y="99336"/>
                  </a:lnTo>
                  <a:cubicBezTo>
                    <a:pt x="232823" y="99087"/>
                    <a:pt x="232287" y="98822"/>
                    <a:pt x="231773" y="98543"/>
                  </a:cubicBezTo>
                  <a:close/>
                  <a:moveTo>
                    <a:pt x="148203" y="98617"/>
                  </a:moveTo>
                  <a:cubicBezTo>
                    <a:pt x="147681" y="98894"/>
                    <a:pt x="147145" y="99159"/>
                    <a:pt x="146608" y="99401"/>
                  </a:cubicBezTo>
                  <a:lnTo>
                    <a:pt x="146853" y="99946"/>
                  </a:lnTo>
                  <a:cubicBezTo>
                    <a:pt x="147404" y="99698"/>
                    <a:pt x="147953" y="99429"/>
                    <a:pt x="148484" y="99146"/>
                  </a:cubicBezTo>
                  <a:lnTo>
                    <a:pt x="148203" y="98617"/>
                  </a:lnTo>
                  <a:close/>
                  <a:moveTo>
                    <a:pt x="39832" y="98726"/>
                  </a:moveTo>
                  <a:cubicBezTo>
                    <a:pt x="39308" y="98998"/>
                    <a:pt x="38771" y="99257"/>
                    <a:pt x="38231" y="99495"/>
                  </a:cubicBezTo>
                  <a:lnTo>
                    <a:pt x="38471" y="100042"/>
                  </a:lnTo>
                  <a:cubicBezTo>
                    <a:pt x="39024" y="99800"/>
                    <a:pt x="39575" y="99536"/>
                    <a:pt x="40109" y="99257"/>
                  </a:cubicBezTo>
                  <a:lnTo>
                    <a:pt x="39832" y="98726"/>
                  </a:lnTo>
                  <a:close/>
                  <a:moveTo>
                    <a:pt x="17480" y="99848"/>
                  </a:moveTo>
                  <a:lnTo>
                    <a:pt x="17256" y="100403"/>
                  </a:lnTo>
                  <a:cubicBezTo>
                    <a:pt x="17812" y="100626"/>
                    <a:pt x="18387" y="100833"/>
                    <a:pt x="18964" y="101022"/>
                  </a:cubicBezTo>
                  <a:lnTo>
                    <a:pt x="19149" y="100451"/>
                  </a:lnTo>
                  <a:cubicBezTo>
                    <a:pt x="18585" y="100270"/>
                    <a:pt x="18023" y="100066"/>
                    <a:pt x="17480" y="99848"/>
                  </a:cubicBezTo>
                  <a:close/>
                  <a:moveTo>
                    <a:pt x="125860" y="99933"/>
                  </a:moveTo>
                  <a:lnTo>
                    <a:pt x="125642" y="100491"/>
                  </a:lnTo>
                  <a:cubicBezTo>
                    <a:pt x="126204" y="100710"/>
                    <a:pt x="126781" y="100911"/>
                    <a:pt x="127356" y="101092"/>
                  </a:cubicBezTo>
                  <a:lnTo>
                    <a:pt x="127535" y="100523"/>
                  </a:lnTo>
                  <a:cubicBezTo>
                    <a:pt x="126973" y="100345"/>
                    <a:pt x="126409" y="100146"/>
                    <a:pt x="125860" y="99933"/>
                  </a:cubicBezTo>
                  <a:close/>
                  <a:moveTo>
                    <a:pt x="254101" y="99992"/>
                  </a:moveTo>
                  <a:cubicBezTo>
                    <a:pt x="253548" y="100203"/>
                    <a:pt x="252982" y="100397"/>
                    <a:pt x="252420" y="100571"/>
                  </a:cubicBezTo>
                  <a:lnTo>
                    <a:pt x="252598" y="101142"/>
                  </a:lnTo>
                  <a:cubicBezTo>
                    <a:pt x="253171" y="100967"/>
                    <a:pt x="253749" y="100767"/>
                    <a:pt x="254315" y="100551"/>
                  </a:cubicBezTo>
                  <a:lnTo>
                    <a:pt x="254101" y="99992"/>
                  </a:lnTo>
                  <a:close/>
                  <a:moveTo>
                    <a:pt x="234997" y="100018"/>
                  </a:moveTo>
                  <a:lnTo>
                    <a:pt x="234784" y="100578"/>
                  </a:lnTo>
                  <a:cubicBezTo>
                    <a:pt x="235344" y="100791"/>
                    <a:pt x="235923" y="100987"/>
                    <a:pt x="236501" y="101164"/>
                  </a:cubicBezTo>
                  <a:lnTo>
                    <a:pt x="236677" y="100591"/>
                  </a:lnTo>
                  <a:cubicBezTo>
                    <a:pt x="236109" y="100419"/>
                    <a:pt x="235544" y="100225"/>
                    <a:pt x="234997" y="100018"/>
                  </a:cubicBezTo>
                  <a:close/>
                  <a:moveTo>
                    <a:pt x="144964" y="100076"/>
                  </a:moveTo>
                  <a:cubicBezTo>
                    <a:pt x="144415" y="100281"/>
                    <a:pt x="143848" y="100469"/>
                    <a:pt x="143280" y="100639"/>
                  </a:cubicBezTo>
                  <a:lnTo>
                    <a:pt x="143452" y="101214"/>
                  </a:lnTo>
                  <a:cubicBezTo>
                    <a:pt x="144033" y="101040"/>
                    <a:pt x="144611" y="100846"/>
                    <a:pt x="145173" y="100637"/>
                  </a:cubicBezTo>
                  <a:lnTo>
                    <a:pt x="144964" y="100076"/>
                  </a:lnTo>
                  <a:close/>
                  <a:moveTo>
                    <a:pt x="36580" y="100155"/>
                  </a:moveTo>
                  <a:cubicBezTo>
                    <a:pt x="36026" y="100357"/>
                    <a:pt x="35458" y="100541"/>
                    <a:pt x="34892" y="100704"/>
                  </a:cubicBezTo>
                  <a:lnTo>
                    <a:pt x="35059" y="101281"/>
                  </a:lnTo>
                  <a:cubicBezTo>
                    <a:pt x="35637" y="101113"/>
                    <a:pt x="36218" y="100924"/>
                    <a:pt x="36783" y="100719"/>
                  </a:cubicBezTo>
                  <a:lnTo>
                    <a:pt x="36580" y="100155"/>
                  </a:lnTo>
                  <a:close/>
                  <a:moveTo>
                    <a:pt x="20853" y="100942"/>
                  </a:moveTo>
                  <a:lnTo>
                    <a:pt x="20707" y="101523"/>
                  </a:lnTo>
                  <a:cubicBezTo>
                    <a:pt x="21288" y="101669"/>
                    <a:pt x="21885" y="101798"/>
                    <a:pt x="22482" y="101907"/>
                  </a:cubicBezTo>
                  <a:lnTo>
                    <a:pt x="22589" y="101320"/>
                  </a:lnTo>
                  <a:cubicBezTo>
                    <a:pt x="22005" y="101212"/>
                    <a:pt x="21423" y="101087"/>
                    <a:pt x="20853" y="100942"/>
                  </a:cubicBezTo>
                  <a:close/>
                  <a:moveTo>
                    <a:pt x="129245" y="100998"/>
                  </a:moveTo>
                  <a:lnTo>
                    <a:pt x="129102" y="101580"/>
                  </a:lnTo>
                  <a:cubicBezTo>
                    <a:pt x="129692" y="101723"/>
                    <a:pt x="130289" y="101846"/>
                    <a:pt x="130881" y="101948"/>
                  </a:cubicBezTo>
                  <a:lnTo>
                    <a:pt x="130982" y="101360"/>
                  </a:lnTo>
                  <a:cubicBezTo>
                    <a:pt x="130404" y="101259"/>
                    <a:pt x="129820" y="101138"/>
                    <a:pt x="129245" y="100998"/>
                  </a:cubicBezTo>
                  <a:close/>
                  <a:moveTo>
                    <a:pt x="250709" y="101037"/>
                  </a:moveTo>
                  <a:cubicBezTo>
                    <a:pt x="250141" y="101172"/>
                    <a:pt x="249555" y="101288"/>
                    <a:pt x="248967" y="101386"/>
                  </a:cubicBezTo>
                  <a:lnTo>
                    <a:pt x="249067" y="101978"/>
                  </a:lnTo>
                  <a:cubicBezTo>
                    <a:pt x="249668" y="101878"/>
                    <a:pt x="250267" y="101756"/>
                    <a:pt x="250845" y="101619"/>
                  </a:cubicBezTo>
                  <a:lnTo>
                    <a:pt x="250709" y="101037"/>
                  </a:lnTo>
                  <a:close/>
                  <a:moveTo>
                    <a:pt x="238390" y="101053"/>
                  </a:moveTo>
                  <a:lnTo>
                    <a:pt x="238254" y="101636"/>
                  </a:lnTo>
                  <a:cubicBezTo>
                    <a:pt x="238840" y="101772"/>
                    <a:pt x="239438" y="101893"/>
                    <a:pt x="240034" y="101991"/>
                  </a:cubicBezTo>
                  <a:lnTo>
                    <a:pt x="240132" y="101399"/>
                  </a:lnTo>
                  <a:cubicBezTo>
                    <a:pt x="239549" y="101303"/>
                    <a:pt x="238963" y="101186"/>
                    <a:pt x="238390" y="101053"/>
                  </a:cubicBezTo>
                  <a:close/>
                  <a:moveTo>
                    <a:pt x="141563" y="101090"/>
                  </a:moveTo>
                  <a:cubicBezTo>
                    <a:pt x="140986" y="101220"/>
                    <a:pt x="140398" y="101333"/>
                    <a:pt x="139820" y="101425"/>
                  </a:cubicBezTo>
                  <a:lnTo>
                    <a:pt x="139914" y="102016"/>
                  </a:lnTo>
                  <a:cubicBezTo>
                    <a:pt x="140506" y="101922"/>
                    <a:pt x="141105" y="101808"/>
                    <a:pt x="141696" y="101673"/>
                  </a:cubicBezTo>
                  <a:lnTo>
                    <a:pt x="141563" y="101090"/>
                  </a:lnTo>
                  <a:close/>
                  <a:moveTo>
                    <a:pt x="33172" y="101140"/>
                  </a:moveTo>
                  <a:cubicBezTo>
                    <a:pt x="32593" y="101266"/>
                    <a:pt x="32007" y="101373"/>
                    <a:pt x="31425" y="101460"/>
                  </a:cubicBezTo>
                  <a:lnTo>
                    <a:pt x="31513" y="102052"/>
                  </a:lnTo>
                  <a:cubicBezTo>
                    <a:pt x="32107" y="101963"/>
                    <a:pt x="32708" y="101854"/>
                    <a:pt x="33299" y="101724"/>
                  </a:cubicBezTo>
                  <a:lnTo>
                    <a:pt x="33172" y="101140"/>
                  </a:lnTo>
                  <a:close/>
                  <a:moveTo>
                    <a:pt x="24345" y="101578"/>
                  </a:moveTo>
                  <a:lnTo>
                    <a:pt x="24277" y="102174"/>
                  </a:lnTo>
                  <a:cubicBezTo>
                    <a:pt x="24870" y="102242"/>
                    <a:pt x="25480" y="102290"/>
                    <a:pt x="26084" y="102320"/>
                  </a:cubicBezTo>
                  <a:lnTo>
                    <a:pt x="26114" y="101723"/>
                  </a:lnTo>
                  <a:cubicBezTo>
                    <a:pt x="25521" y="101693"/>
                    <a:pt x="24925" y="101645"/>
                    <a:pt x="24345" y="101578"/>
                  </a:cubicBezTo>
                  <a:close/>
                  <a:moveTo>
                    <a:pt x="132740" y="101604"/>
                  </a:moveTo>
                  <a:lnTo>
                    <a:pt x="132677" y="102199"/>
                  </a:lnTo>
                  <a:cubicBezTo>
                    <a:pt x="133278" y="102264"/>
                    <a:pt x="133886" y="102309"/>
                    <a:pt x="134487" y="102331"/>
                  </a:cubicBezTo>
                  <a:lnTo>
                    <a:pt x="134511" y="101734"/>
                  </a:lnTo>
                  <a:cubicBezTo>
                    <a:pt x="133923" y="101710"/>
                    <a:pt x="133328" y="101667"/>
                    <a:pt x="132740" y="101604"/>
                  </a:cubicBezTo>
                  <a:close/>
                  <a:moveTo>
                    <a:pt x="247210" y="101621"/>
                  </a:moveTo>
                  <a:cubicBezTo>
                    <a:pt x="246627" y="101680"/>
                    <a:pt x="246032" y="101719"/>
                    <a:pt x="245439" y="101739"/>
                  </a:cubicBezTo>
                  <a:lnTo>
                    <a:pt x="245459" y="102338"/>
                  </a:lnTo>
                  <a:cubicBezTo>
                    <a:pt x="246065" y="102318"/>
                    <a:pt x="246673" y="102275"/>
                    <a:pt x="247269" y="102216"/>
                  </a:cubicBezTo>
                  <a:lnTo>
                    <a:pt x="247210" y="101621"/>
                  </a:lnTo>
                  <a:close/>
                  <a:moveTo>
                    <a:pt x="241890" y="101628"/>
                  </a:moveTo>
                  <a:lnTo>
                    <a:pt x="241832" y="102223"/>
                  </a:lnTo>
                  <a:cubicBezTo>
                    <a:pt x="242433" y="102283"/>
                    <a:pt x="243043" y="102321"/>
                    <a:pt x="243644" y="102340"/>
                  </a:cubicBezTo>
                  <a:lnTo>
                    <a:pt x="243662" y="101741"/>
                  </a:lnTo>
                  <a:cubicBezTo>
                    <a:pt x="243074" y="101723"/>
                    <a:pt x="242477" y="101686"/>
                    <a:pt x="241890" y="101628"/>
                  </a:cubicBezTo>
                  <a:close/>
                  <a:moveTo>
                    <a:pt x="138058" y="101643"/>
                  </a:moveTo>
                  <a:cubicBezTo>
                    <a:pt x="137478" y="101697"/>
                    <a:pt x="136881" y="101730"/>
                    <a:pt x="136286" y="101747"/>
                  </a:cubicBezTo>
                  <a:lnTo>
                    <a:pt x="136300" y="102345"/>
                  </a:lnTo>
                  <a:cubicBezTo>
                    <a:pt x="136910" y="102329"/>
                    <a:pt x="137520" y="102294"/>
                    <a:pt x="138112" y="102240"/>
                  </a:cubicBezTo>
                  <a:lnTo>
                    <a:pt x="138058" y="101643"/>
                  </a:lnTo>
                  <a:close/>
                  <a:moveTo>
                    <a:pt x="29663" y="101663"/>
                  </a:moveTo>
                  <a:cubicBezTo>
                    <a:pt x="29073" y="101711"/>
                    <a:pt x="28476" y="101741"/>
                    <a:pt x="27889" y="101750"/>
                  </a:cubicBezTo>
                  <a:lnTo>
                    <a:pt x="27900" y="102349"/>
                  </a:lnTo>
                  <a:cubicBezTo>
                    <a:pt x="28500" y="102340"/>
                    <a:pt x="29109" y="102309"/>
                    <a:pt x="29711" y="102260"/>
                  </a:cubicBezTo>
                  <a:lnTo>
                    <a:pt x="29663" y="10166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24;p17">
              <a:extLst>
                <a:ext uri="{FF2B5EF4-FFF2-40B4-BE49-F238E27FC236}">
                  <a16:creationId xmlns:a16="http://schemas.microsoft.com/office/drawing/2014/main" id="{A2654E18-FE21-4F70-8E71-85E4F89508DF}"/>
                </a:ext>
              </a:extLst>
            </p:cNvPr>
            <p:cNvSpPr/>
            <p:nvPr/>
          </p:nvSpPr>
          <p:spPr>
            <a:xfrm>
              <a:off x="566928" y="2809625"/>
              <a:ext cx="1447500" cy="1447500"/>
            </a:xfrm>
            <a:prstGeom prst="ellipse">
              <a:avLst/>
            </a:prstGeom>
            <a:gradFill>
              <a:gsLst>
                <a:gs pos="0">
                  <a:schemeClr val="accent6"/>
                </a:gs>
                <a:gs pos="100000">
                  <a:schemeClr val="accent5"/>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5;p17">
              <a:extLst>
                <a:ext uri="{FF2B5EF4-FFF2-40B4-BE49-F238E27FC236}">
                  <a16:creationId xmlns:a16="http://schemas.microsoft.com/office/drawing/2014/main" id="{AB30767E-7DFE-467A-8866-85E770CBDB77}"/>
                </a:ext>
              </a:extLst>
            </p:cNvPr>
            <p:cNvSpPr/>
            <p:nvPr/>
          </p:nvSpPr>
          <p:spPr>
            <a:xfrm>
              <a:off x="3848253" y="2809625"/>
              <a:ext cx="1447500" cy="1447500"/>
            </a:xfrm>
            <a:prstGeom prst="ellipse">
              <a:avLst/>
            </a:pr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6;p17">
              <a:extLst>
                <a:ext uri="{FF2B5EF4-FFF2-40B4-BE49-F238E27FC236}">
                  <a16:creationId xmlns:a16="http://schemas.microsoft.com/office/drawing/2014/main" id="{C7A02622-D27F-4E84-A9C0-507716ADA6B7}"/>
                </a:ext>
              </a:extLst>
            </p:cNvPr>
            <p:cNvSpPr/>
            <p:nvPr/>
          </p:nvSpPr>
          <p:spPr>
            <a:xfrm>
              <a:off x="7129578" y="2809625"/>
              <a:ext cx="1447500" cy="1447500"/>
            </a:xfrm>
            <a:prstGeom prst="ellipse">
              <a:avLst/>
            </a:prstGeom>
            <a:gradFill>
              <a:gsLst>
                <a:gs pos="0">
                  <a:schemeClr val="accent1"/>
                </a:gs>
                <a:gs pos="100000">
                  <a:schemeClr val="lt2"/>
                </a:gs>
              </a:gsLst>
              <a:lin ang="0" scaled="0"/>
            </a:grad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7;p17">
              <a:extLst>
                <a:ext uri="{FF2B5EF4-FFF2-40B4-BE49-F238E27FC236}">
                  <a16:creationId xmlns:a16="http://schemas.microsoft.com/office/drawing/2014/main" id="{5B753B58-7B2B-4191-827B-8BC841308B54}"/>
                </a:ext>
              </a:extLst>
            </p:cNvPr>
            <p:cNvSpPr/>
            <p:nvPr/>
          </p:nvSpPr>
          <p:spPr>
            <a:xfrm>
              <a:off x="5488916" y="1421850"/>
              <a:ext cx="1447500" cy="14475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8;p17">
              <a:extLst>
                <a:ext uri="{FF2B5EF4-FFF2-40B4-BE49-F238E27FC236}">
                  <a16:creationId xmlns:a16="http://schemas.microsoft.com/office/drawing/2014/main" id="{B0A71267-63A4-4192-812F-DAB301E98E38}"/>
                </a:ext>
              </a:extLst>
            </p:cNvPr>
            <p:cNvSpPr/>
            <p:nvPr/>
          </p:nvSpPr>
          <p:spPr>
            <a:xfrm>
              <a:off x="2207578" y="1421850"/>
              <a:ext cx="1447500" cy="1447500"/>
            </a:xfrm>
            <a:prstGeom prst="ellipse">
              <a:avLst/>
            </a:pr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9;p17">
              <a:extLst>
                <a:ext uri="{FF2B5EF4-FFF2-40B4-BE49-F238E27FC236}">
                  <a16:creationId xmlns:a16="http://schemas.microsoft.com/office/drawing/2014/main" id="{5BAC65D4-F6E4-464D-9749-040F4A7A016F}"/>
                </a:ext>
              </a:extLst>
            </p:cNvPr>
            <p:cNvSpPr/>
            <p:nvPr/>
          </p:nvSpPr>
          <p:spPr>
            <a:xfrm>
              <a:off x="669050" y="2911775"/>
              <a:ext cx="1243200" cy="1243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0;p17">
              <a:extLst>
                <a:ext uri="{FF2B5EF4-FFF2-40B4-BE49-F238E27FC236}">
                  <a16:creationId xmlns:a16="http://schemas.microsoft.com/office/drawing/2014/main" id="{F0ABD5ED-42C6-403A-A23D-7CB838BBC712}"/>
                </a:ext>
              </a:extLst>
            </p:cNvPr>
            <p:cNvSpPr/>
            <p:nvPr/>
          </p:nvSpPr>
          <p:spPr>
            <a:xfrm>
              <a:off x="3950400" y="2911775"/>
              <a:ext cx="1243200" cy="1243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1;p17">
              <a:extLst>
                <a:ext uri="{FF2B5EF4-FFF2-40B4-BE49-F238E27FC236}">
                  <a16:creationId xmlns:a16="http://schemas.microsoft.com/office/drawing/2014/main" id="{CF74BBB1-E05F-4243-AF9A-5683DDC0D233}"/>
                </a:ext>
              </a:extLst>
            </p:cNvPr>
            <p:cNvSpPr/>
            <p:nvPr/>
          </p:nvSpPr>
          <p:spPr>
            <a:xfrm>
              <a:off x="7231750" y="2911775"/>
              <a:ext cx="1243200" cy="1243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2;p17">
              <a:extLst>
                <a:ext uri="{FF2B5EF4-FFF2-40B4-BE49-F238E27FC236}">
                  <a16:creationId xmlns:a16="http://schemas.microsoft.com/office/drawing/2014/main" id="{F3C6115D-3C97-464E-8E8C-D4F048FAEBFB}"/>
                </a:ext>
              </a:extLst>
            </p:cNvPr>
            <p:cNvSpPr/>
            <p:nvPr/>
          </p:nvSpPr>
          <p:spPr>
            <a:xfrm>
              <a:off x="5591075" y="1524000"/>
              <a:ext cx="1243200" cy="1243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p17">
              <a:extLst>
                <a:ext uri="{FF2B5EF4-FFF2-40B4-BE49-F238E27FC236}">
                  <a16:creationId xmlns:a16="http://schemas.microsoft.com/office/drawing/2014/main" id="{C900C99B-3DAE-4049-8030-83C5BF35B457}"/>
                </a:ext>
              </a:extLst>
            </p:cNvPr>
            <p:cNvSpPr/>
            <p:nvPr/>
          </p:nvSpPr>
          <p:spPr>
            <a:xfrm>
              <a:off x="2309725" y="1524000"/>
              <a:ext cx="1243200" cy="1243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4;p17">
              <a:extLst>
                <a:ext uri="{FF2B5EF4-FFF2-40B4-BE49-F238E27FC236}">
                  <a16:creationId xmlns:a16="http://schemas.microsoft.com/office/drawing/2014/main" id="{2A9A7B1C-EC46-4D5F-9DF9-82CE37B5BBB9}"/>
                </a:ext>
              </a:extLst>
            </p:cNvPr>
            <p:cNvSpPr/>
            <p:nvPr/>
          </p:nvSpPr>
          <p:spPr>
            <a:xfrm>
              <a:off x="384750" y="3460925"/>
              <a:ext cx="144900" cy="144900"/>
            </a:xfrm>
            <a:prstGeom prst="ellipse">
              <a:avLst/>
            </a:prstGeom>
            <a:gradFill>
              <a:gsLst>
                <a:gs pos="0">
                  <a:schemeClr val="accent6"/>
                </a:gs>
                <a:gs pos="100000">
                  <a:schemeClr val="accent5"/>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5;p17">
              <a:extLst>
                <a:ext uri="{FF2B5EF4-FFF2-40B4-BE49-F238E27FC236}">
                  <a16:creationId xmlns:a16="http://schemas.microsoft.com/office/drawing/2014/main" id="{94AC2182-E679-4976-830E-B9DBEFE5BF31}"/>
                </a:ext>
              </a:extLst>
            </p:cNvPr>
            <p:cNvSpPr/>
            <p:nvPr/>
          </p:nvSpPr>
          <p:spPr>
            <a:xfrm>
              <a:off x="8614350" y="3460925"/>
              <a:ext cx="144900" cy="144900"/>
            </a:xfrm>
            <a:prstGeom prst="ellipse">
              <a:avLst/>
            </a:prstGeom>
            <a:gradFill>
              <a:gsLst>
                <a:gs pos="0">
                  <a:schemeClr val="accent1"/>
                </a:gs>
                <a:gs pos="100000">
                  <a:schemeClr val="lt2"/>
                </a:gs>
              </a:gsLst>
              <a:lin ang="0" scaled="0"/>
            </a:gradFill>
            <a:ln w="19050">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6;p17">
              <a:extLst>
                <a:ext uri="{FF2B5EF4-FFF2-40B4-BE49-F238E27FC236}">
                  <a16:creationId xmlns:a16="http://schemas.microsoft.com/office/drawing/2014/main" id="{B7FDF93B-7A3E-480C-9CF7-6F7CBAD030CE}"/>
                </a:ext>
              </a:extLst>
            </p:cNvPr>
            <p:cNvSpPr/>
            <p:nvPr/>
          </p:nvSpPr>
          <p:spPr>
            <a:xfrm>
              <a:off x="2014425" y="1958375"/>
              <a:ext cx="144900" cy="144900"/>
            </a:xfrm>
            <a:prstGeom prst="ellipse">
              <a:avLst/>
            </a:pr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7;p17">
              <a:extLst>
                <a:ext uri="{FF2B5EF4-FFF2-40B4-BE49-F238E27FC236}">
                  <a16:creationId xmlns:a16="http://schemas.microsoft.com/office/drawing/2014/main" id="{FA9475CE-A01D-4AC3-A0F9-BD6C9F0784F3}"/>
                </a:ext>
              </a:extLst>
            </p:cNvPr>
            <p:cNvSpPr/>
            <p:nvPr/>
          </p:nvSpPr>
          <p:spPr>
            <a:xfrm>
              <a:off x="3657600" y="2783988"/>
              <a:ext cx="144900" cy="144900"/>
            </a:xfrm>
            <a:prstGeom prst="ellipse">
              <a:avLst/>
            </a:prstGeom>
            <a:gradFill>
              <a:gsLst>
                <a:gs pos="0">
                  <a:schemeClr val="accent4"/>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8;p17">
              <a:extLst>
                <a:ext uri="{FF2B5EF4-FFF2-40B4-BE49-F238E27FC236}">
                  <a16:creationId xmlns:a16="http://schemas.microsoft.com/office/drawing/2014/main" id="{CDE9AEBF-7590-4D11-B812-0EDCE07CE375}"/>
                </a:ext>
              </a:extLst>
            </p:cNvPr>
            <p:cNvSpPr/>
            <p:nvPr/>
          </p:nvSpPr>
          <p:spPr>
            <a:xfrm>
              <a:off x="5312664" y="1958375"/>
              <a:ext cx="144900" cy="1449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9;p17">
              <a:extLst>
                <a:ext uri="{FF2B5EF4-FFF2-40B4-BE49-F238E27FC236}">
                  <a16:creationId xmlns:a16="http://schemas.microsoft.com/office/drawing/2014/main" id="{C820C4D2-1F66-4D16-84D2-D8420B2F9C39}"/>
                </a:ext>
              </a:extLst>
            </p:cNvPr>
            <p:cNvSpPr/>
            <p:nvPr/>
          </p:nvSpPr>
          <p:spPr>
            <a:xfrm>
              <a:off x="6960550" y="2783988"/>
              <a:ext cx="144900" cy="144900"/>
            </a:xfrm>
            <a:prstGeom prst="ellipse">
              <a:avLst/>
            </a:prstGeom>
            <a:gradFill>
              <a:gsLst>
                <a:gs pos="0">
                  <a:schemeClr val="accent1"/>
                </a:gs>
                <a:gs pos="100000">
                  <a:schemeClr val="lt2"/>
                </a:gs>
              </a:gsLst>
              <a:lin ang="0" scaled="0"/>
            </a:gradFill>
            <a:ln w="19050">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0;p17">
              <a:extLst>
                <a:ext uri="{FF2B5EF4-FFF2-40B4-BE49-F238E27FC236}">
                  <a16:creationId xmlns:a16="http://schemas.microsoft.com/office/drawing/2014/main" id="{C67CF9CD-38B4-438F-8290-D014F92CE5D9}"/>
                </a:ext>
              </a:extLst>
            </p:cNvPr>
            <p:cNvSpPr/>
            <p:nvPr/>
          </p:nvSpPr>
          <p:spPr>
            <a:xfrm>
              <a:off x="2309738" y="3163013"/>
              <a:ext cx="1243200" cy="297900"/>
            </a:xfrm>
            <a:prstGeom prst="roundRect">
              <a:avLst>
                <a:gd name="adj" fmla="val 50000"/>
              </a:avLst>
            </a:pr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4"/>
                  </a:solidFill>
                  <a:latin typeface="Fira Sans Condensed"/>
                  <a:ea typeface="Fira Sans Condensed"/>
                  <a:cs typeface="Fira Sans Condensed"/>
                  <a:sym typeface="Fira Sans Condensed"/>
                </a:rPr>
                <a:t>1999</a:t>
              </a:r>
              <a:endParaRPr sz="1600" b="1" dirty="0">
                <a:solidFill>
                  <a:schemeClr val="accent4"/>
                </a:solidFill>
                <a:latin typeface="Fira Sans Condensed"/>
                <a:ea typeface="Fira Sans Condensed"/>
                <a:cs typeface="Fira Sans Condensed"/>
                <a:sym typeface="Fira Sans Condensed"/>
              </a:endParaRPr>
            </a:p>
          </p:txBody>
        </p:sp>
        <p:sp>
          <p:nvSpPr>
            <p:cNvPr id="36" name="Google Shape;241;p17">
              <a:extLst>
                <a:ext uri="{FF2B5EF4-FFF2-40B4-BE49-F238E27FC236}">
                  <a16:creationId xmlns:a16="http://schemas.microsoft.com/office/drawing/2014/main" id="{539FA261-44C6-4018-98B2-CDDB31BAC77B}"/>
                </a:ext>
              </a:extLst>
            </p:cNvPr>
            <p:cNvSpPr txBox="1"/>
            <p:nvPr/>
          </p:nvSpPr>
          <p:spPr>
            <a:xfrm>
              <a:off x="5591049" y="3394925"/>
              <a:ext cx="1297869" cy="67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200" dirty="0">
                  <a:solidFill>
                    <a:schemeClr val="dk1"/>
                  </a:solidFill>
                  <a:latin typeface="Roboto"/>
                  <a:ea typeface="Roboto"/>
                  <a:cs typeface="Roboto"/>
                  <a:sym typeface="Roboto"/>
                </a:rPr>
                <a:t>Inauguração do Hospital Vale do Jaguaribe,  equipamento  de saúde mais completos e modernos da região. </a:t>
              </a:r>
            </a:p>
          </p:txBody>
        </p:sp>
        <p:sp>
          <p:nvSpPr>
            <p:cNvPr id="37" name="Google Shape;242;p17">
              <a:extLst>
                <a:ext uri="{FF2B5EF4-FFF2-40B4-BE49-F238E27FC236}">
                  <a16:creationId xmlns:a16="http://schemas.microsoft.com/office/drawing/2014/main" id="{600E2B28-2E6B-4F1E-A765-5CD8FB891FE7}"/>
                </a:ext>
              </a:extLst>
            </p:cNvPr>
            <p:cNvSpPr/>
            <p:nvPr/>
          </p:nvSpPr>
          <p:spPr>
            <a:xfrm>
              <a:off x="5591063" y="3163013"/>
              <a:ext cx="1243200" cy="297900"/>
            </a:xfrm>
            <a:prstGeom prst="roundRect">
              <a:avLst>
                <a:gd name="adj" fmla="val 50000"/>
              </a:avLst>
            </a:prstGeom>
            <a:solidFill>
              <a:schemeClr val="lt1"/>
            </a:solidFill>
            <a:ln w="1905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002060"/>
                  </a:solidFill>
                  <a:latin typeface="Fira Sans Condensed"/>
                  <a:ea typeface="Fira Sans Condensed"/>
                  <a:cs typeface="Fira Sans Condensed"/>
                  <a:sym typeface="Fira Sans Condensed"/>
                </a:rPr>
                <a:t>2017</a:t>
              </a:r>
              <a:endParaRPr sz="1600" b="1" dirty="0">
                <a:solidFill>
                  <a:srgbClr val="002060"/>
                </a:solidFill>
                <a:latin typeface="Fira Sans Condensed"/>
                <a:ea typeface="Fira Sans Condensed"/>
                <a:cs typeface="Fira Sans Condensed"/>
                <a:sym typeface="Fira Sans Condensed"/>
              </a:endParaRPr>
            </a:p>
          </p:txBody>
        </p:sp>
        <p:sp>
          <p:nvSpPr>
            <p:cNvPr id="38" name="Google Shape;243;p17">
              <a:extLst>
                <a:ext uri="{FF2B5EF4-FFF2-40B4-BE49-F238E27FC236}">
                  <a16:creationId xmlns:a16="http://schemas.microsoft.com/office/drawing/2014/main" id="{B5CC8459-DF51-4585-8C88-268904CA0C21}"/>
                </a:ext>
              </a:extLst>
            </p:cNvPr>
            <p:cNvSpPr txBox="1"/>
            <p:nvPr/>
          </p:nvSpPr>
          <p:spPr>
            <a:xfrm>
              <a:off x="7079057" y="1833986"/>
              <a:ext cx="1662380" cy="674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solidFill>
                    <a:schemeClr val="dk1"/>
                  </a:solidFill>
                  <a:latin typeface="Roboto"/>
                  <a:ea typeface="Roboto"/>
                  <a:cs typeface="Roboto"/>
                  <a:sym typeface="Roboto"/>
                </a:rPr>
                <a:t>Tivemos a honra de comemorar os 30 anos de trajetória. Chegamos aqui graças as pessoas que todos os dias constroem a cooperativa do presente e do futuro.</a:t>
              </a:r>
              <a:endParaRPr sz="1200" dirty="0">
                <a:solidFill>
                  <a:schemeClr val="dk1"/>
                </a:solidFill>
                <a:latin typeface="Roboto"/>
                <a:ea typeface="Roboto"/>
                <a:cs typeface="Roboto"/>
                <a:sym typeface="Roboto"/>
              </a:endParaRPr>
            </a:p>
          </p:txBody>
        </p:sp>
        <p:sp>
          <p:nvSpPr>
            <p:cNvPr id="39" name="Google Shape;244;p17">
              <a:extLst>
                <a:ext uri="{FF2B5EF4-FFF2-40B4-BE49-F238E27FC236}">
                  <a16:creationId xmlns:a16="http://schemas.microsoft.com/office/drawing/2014/main" id="{D7C4C76F-E19E-4065-A423-0736EC01D31B}"/>
                </a:ext>
              </a:extLst>
            </p:cNvPr>
            <p:cNvSpPr/>
            <p:nvPr/>
          </p:nvSpPr>
          <p:spPr>
            <a:xfrm>
              <a:off x="7185946" y="1579522"/>
              <a:ext cx="1243200" cy="297900"/>
            </a:xfrm>
            <a:prstGeom prst="roundRect">
              <a:avLst>
                <a:gd name="adj" fmla="val 50000"/>
              </a:avLst>
            </a:prstGeom>
            <a:solidFill>
              <a:schemeClr val="lt1"/>
            </a:solidFill>
            <a:ln w="1905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6">
                      <a:lumMod val="75000"/>
                    </a:schemeClr>
                  </a:solidFill>
                  <a:latin typeface="Fira Sans Condensed"/>
                  <a:ea typeface="Fira Sans Condensed"/>
                  <a:cs typeface="Fira Sans Condensed"/>
                  <a:sym typeface="Fira Sans Condensed"/>
                </a:rPr>
                <a:t>2021</a:t>
              </a:r>
              <a:endParaRPr sz="1600" b="1" dirty="0">
                <a:solidFill>
                  <a:schemeClr val="accent6">
                    <a:lumMod val="75000"/>
                  </a:schemeClr>
                </a:solidFill>
                <a:latin typeface="Fira Sans Condensed"/>
                <a:ea typeface="Fira Sans Condensed"/>
                <a:cs typeface="Fira Sans Condensed"/>
                <a:sym typeface="Fira Sans Condensed"/>
              </a:endParaRPr>
            </a:p>
          </p:txBody>
        </p:sp>
        <p:sp>
          <p:nvSpPr>
            <p:cNvPr id="41" name="Google Shape;246;p17">
              <a:extLst>
                <a:ext uri="{FF2B5EF4-FFF2-40B4-BE49-F238E27FC236}">
                  <a16:creationId xmlns:a16="http://schemas.microsoft.com/office/drawing/2014/main" id="{89776B39-B104-4475-8B1D-7F1ED0AA174A}"/>
                </a:ext>
              </a:extLst>
            </p:cNvPr>
            <p:cNvSpPr/>
            <p:nvPr/>
          </p:nvSpPr>
          <p:spPr>
            <a:xfrm>
              <a:off x="3950400" y="1692288"/>
              <a:ext cx="1243200" cy="297900"/>
            </a:xfrm>
            <a:prstGeom prst="roundRect">
              <a:avLst>
                <a:gd name="adj" fmla="val 50000"/>
              </a:avLst>
            </a:prstGeom>
            <a:solidFill>
              <a:schemeClr val="lt1"/>
            </a:solid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2">
                      <a:lumMod val="75000"/>
                    </a:schemeClr>
                  </a:solidFill>
                  <a:latin typeface="Fira Sans Condensed"/>
                  <a:ea typeface="Fira Sans Condensed"/>
                  <a:cs typeface="Fira Sans Condensed"/>
                  <a:sym typeface="Fira Sans Condensed"/>
                </a:rPr>
                <a:t>2004</a:t>
              </a:r>
              <a:endParaRPr sz="1600" b="1" dirty="0">
                <a:solidFill>
                  <a:schemeClr val="accent2">
                    <a:lumMod val="75000"/>
                  </a:schemeClr>
                </a:solidFill>
                <a:latin typeface="Fira Sans Condensed"/>
                <a:ea typeface="Fira Sans Condensed"/>
                <a:cs typeface="Fira Sans Condensed"/>
                <a:sym typeface="Fira Sans Condensed"/>
              </a:endParaRPr>
            </a:p>
          </p:txBody>
        </p:sp>
        <p:sp>
          <p:nvSpPr>
            <p:cNvPr id="42" name="Google Shape;247;p17">
              <a:extLst>
                <a:ext uri="{FF2B5EF4-FFF2-40B4-BE49-F238E27FC236}">
                  <a16:creationId xmlns:a16="http://schemas.microsoft.com/office/drawing/2014/main" id="{5674B826-5B6B-41EC-8795-242D9DCBA176}"/>
                </a:ext>
              </a:extLst>
            </p:cNvPr>
            <p:cNvSpPr txBox="1"/>
            <p:nvPr/>
          </p:nvSpPr>
          <p:spPr>
            <a:xfrm>
              <a:off x="669038" y="1924200"/>
              <a:ext cx="1243200" cy="674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1200" dirty="0">
                  <a:solidFill>
                    <a:schemeClr val="dk1"/>
                  </a:solidFill>
                  <a:latin typeface="Roboto"/>
                  <a:ea typeface="Roboto"/>
                  <a:cs typeface="Roboto"/>
                  <a:sym typeface="Roboto"/>
                </a:rPr>
                <a:t>Fundação da Unimed Vale do Jaguaribe, sob a liderança de </a:t>
              </a:r>
              <a:r>
                <a:rPr lang="pt-BR" sz="1200" dirty="0" err="1">
                  <a:solidFill>
                    <a:schemeClr val="dk1"/>
                  </a:solidFill>
                  <a:latin typeface="Roboto"/>
                  <a:ea typeface="Roboto"/>
                  <a:cs typeface="Roboto"/>
                  <a:sym typeface="Roboto"/>
                </a:rPr>
                <a:t>Dr</a:t>
              </a:r>
              <a:r>
                <a:rPr lang="pt-BR" sz="1200" dirty="0">
                  <a:solidFill>
                    <a:schemeClr val="dk1"/>
                  </a:solidFill>
                  <a:latin typeface="Roboto"/>
                  <a:ea typeface="Roboto"/>
                  <a:cs typeface="Roboto"/>
                  <a:sym typeface="Roboto"/>
                </a:rPr>
                <a:t> José Santiago Lima Verde e mais 21 médicos da região.</a:t>
              </a:r>
              <a:endParaRPr sz="1200" dirty="0">
                <a:solidFill>
                  <a:schemeClr val="dk1"/>
                </a:solidFill>
                <a:latin typeface="Roboto"/>
                <a:ea typeface="Roboto"/>
                <a:cs typeface="Roboto"/>
                <a:sym typeface="Roboto"/>
              </a:endParaRPr>
            </a:p>
            <a:p>
              <a:pPr marL="0" lvl="0" indent="0" algn="ctr" rtl="0">
                <a:spcBef>
                  <a:spcPts val="0"/>
                </a:spcBef>
                <a:spcAft>
                  <a:spcPts val="0"/>
                </a:spcAft>
                <a:buNone/>
              </a:pPr>
              <a:endParaRPr sz="1200" dirty="0">
                <a:solidFill>
                  <a:schemeClr val="dk1"/>
                </a:solidFill>
                <a:latin typeface="Roboto"/>
                <a:ea typeface="Roboto"/>
                <a:cs typeface="Roboto"/>
                <a:sym typeface="Roboto"/>
              </a:endParaRPr>
            </a:p>
          </p:txBody>
        </p:sp>
        <p:sp>
          <p:nvSpPr>
            <p:cNvPr id="43" name="Google Shape;248;p17">
              <a:extLst>
                <a:ext uri="{FF2B5EF4-FFF2-40B4-BE49-F238E27FC236}">
                  <a16:creationId xmlns:a16="http://schemas.microsoft.com/office/drawing/2014/main" id="{E7BF8C2E-468D-4FAA-A541-C139A53DFF79}"/>
                </a:ext>
              </a:extLst>
            </p:cNvPr>
            <p:cNvSpPr/>
            <p:nvPr/>
          </p:nvSpPr>
          <p:spPr>
            <a:xfrm>
              <a:off x="669050" y="1692288"/>
              <a:ext cx="1243200" cy="297900"/>
            </a:xfrm>
            <a:prstGeom prst="roundRect">
              <a:avLst>
                <a:gd name="adj" fmla="val 50000"/>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5"/>
                  </a:solidFill>
                  <a:latin typeface="Fira Sans Condensed"/>
                  <a:ea typeface="Fira Sans Condensed"/>
                  <a:cs typeface="Fira Sans Condensed"/>
                  <a:sym typeface="Fira Sans Condensed"/>
                </a:rPr>
                <a:t>1991</a:t>
              </a:r>
              <a:endParaRPr sz="1600" b="1" dirty="0">
                <a:solidFill>
                  <a:schemeClr val="accent5"/>
                </a:solidFill>
                <a:latin typeface="Fira Sans Condensed"/>
                <a:ea typeface="Fira Sans Condensed"/>
                <a:cs typeface="Fira Sans Condensed"/>
                <a:sym typeface="Fira Sans Condensed"/>
              </a:endParaRPr>
            </a:p>
          </p:txBody>
        </p:sp>
      </p:grpSp>
      <p:pic>
        <p:nvPicPr>
          <p:cNvPr id="1026" name="Picture 2">
            <a:extLst>
              <a:ext uri="{FF2B5EF4-FFF2-40B4-BE49-F238E27FC236}">
                <a16:creationId xmlns:a16="http://schemas.microsoft.com/office/drawing/2014/main" id="{BCBDBBA0-5AC1-403C-9B09-0AC9BB4756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52" t="9949" r="9078"/>
          <a:stretch/>
        </p:blipFill>
        <p:spPr bwMode="auto">
          <a:xfrm>
            <a:off x="659676" y="4182389"/>
            <a:ext cx="1966566" cy="16336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19992911-A80E-49D1-ACEB-13A6049F35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47" b="23101"/>
          <a:stretch/>
        </p:blipFill>
        <p:spPr>
          <a:xfrm>
            <a:off x="5114262" y="4061638"/>
            <a:ext cx="2047012" cy="1818035"/>
          </a:xfrm>
          <a:prstGeom prst="ellipse">
            <a:avLst/>
          </a:prstGeom>
          <a:ln>
            <a:noFill/>
          </a:ln>
          <a:effectLst>
            <a:softEdge rad="112500"/>
          </a:effectLst>
        </p:spPr>
      </p:pic>
      <p:pic>
        <p:nvPicPr>
          <p:cNvPr id="12" name="Imagem 11">
            <a:extLst>
              <a:ext uri="{FF2B5EF4-FFF2-40B4-BE49-F238E27FC236}">
                <a16:creationId xmlns:a16="http://schemas.microsoft.com/office/drawing/2014/main" id="{329B73DF-25E0-455E-A7C9-1FF69D2CD1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442" r="2506"/>
          <a:stretch/>
        </p:blipFill>
        <p:spPr>
          <a:xfrm>
            <a:off x="2913321" y="2052086"/>
            <a:ext cx="2073105" cy="2067199"/>
          </a:xfrm>
          <a:prstGeom prst="ellipse">
            <a:avLst/>
          </a:prstGeom>
          <a:ln>
            <a:noFill/>
          </a:ln>
          <a:effectLst>
            <a:softEdge rad="112500"/>
          </a:effectLst>
        </p:spPr>
      </p:pic>
      <p:sp>
        <p:nvSpPr>
          <p:cNvPr id="55" name="Google Shape;222;p17">
            <a:extLst>
              <a:ext uri="{FF2B5EF4-FFF2-40B4-BE49-F238E27FC236}">
                <a16:creationId xmlns:a16="http://schemas.microsoft.com/office/drawing/2014/main" id="{1C8A5388-4F04-4723-A5FB-C0E06188F13E}"/>
              </a:ext>
            </a:extLst>
          </p:cNvPr>
          <p:cNvSpPr txBox="1"/>
          <p:nvPr/>
        </p:nvSpPr>
        <p:spPr>
          <a:xfrm>
            <a:off x="2778640" y="4858651"/>
            <a:ext cx="1995379" cy="9542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dk1"/>
                </a:solidFill>
                <a:latin typeface="Roboto"/>
                <a:ea typeface="Roboto"/>
                <a:cs typeface="Roboto"/>
                <a:sym typeface="Roboto"/>
              </a:rPr>
              <a:t>Inauguração do Auditório climatizado com capacidade para 90 lugares onde são realizados treinamentos e assembleias. </a:t>
            </a:r>
            <a:endParaRPr sz="1200" dirty="0">
              <a:solidFill>
                <a:schemeClr val="dk1"/>
              </a:solidFill>
              <a:latin typeface="Roboto"/>
              <a:ea typeface="Roboto"/>
              <a:cs typeface="Roboto"/>
              <a:sym typeface="Roboto"/>
            </a:endParaRPr>
          </a:p>
        </p:txBody>
      </p:sp>
      <p:pic>
        <p:nvPicPr>
          <p:cNvPr id="1028" name="Picture 4" descr="FEDERAÇÃO DAS UNIMEDS DO ESTADO DO CEARÁ. Darival Bringel de Olinda  Presidente - PDF Free Download">
            <a:extLst>
              <a:ext uri="{FF2B5EF4-FFF2-40B4-BE49-F238E27FC236}">
                <a16:creationId xmlns:a16="http://schemas.microsoft.com/office/drawing/2014/main" id="{8C56AED8-8D54-4545-91D1-0579E8CFE1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5704" y="1977656"/>
            <a:ext cx="2005651" cy="19670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Imagem 45">
            <a:extLst>
              <a:ext uri="{FF2B5EF4-FFF2-40B4-BE49-F238E27FC236}">
                <a16:creationId xmlns:a16="http://schemas.microsoft.com/office/drawing/2014/main" id="{444D7842-208C-4431-9C1C-466F7AA4BD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3343" y="4019107"/>
            <a:ext cx="2020186" cy="2020186"/>
          </a:xfrm>
          <a:prstGeom prst="ellipse">
            <a:avLst/>
          </a:prstGeom>
          <a:ln>
            <a:solidFill>
              <a:schemeClr val="accent6">
                <a:lumMod val="75000"/>
              </a:schemeClr>
            </a:solidFill>
          </a:ln>
          <a:effectLst>
            <a:softEdge rad="112500"/>
          </a:effectLst>
        </p:spPr>
      </p:pic>
      <p:sp>
        <p:nvSpPr>
          <p:cNvPr id="45" name="Retângulo: Cantos Arredondados 44">
            <a:extLst>
              <a:ext uri="{FF2B5EF4-FFF2-40B4-BE49-F238E27FC236}">
                <a16:creationId xmlns:a16="http://schemas.microsoft.com/office/drawing/2014/main" id="{8219D984-C9A2-459B-AEE6-D2651EB51A76}"/>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6B033F92-5071-4C48-BC12-662966D2DB72}"/>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48" name="Retângulo: Cantos Arredondados 47">
            <a:extLst>
              <a:ext uri="{FF2B5EF4-FFF2-40B4-BE49-F238E27FC236}">
                <a16:creationId xmlns:a16="http://schemas.microsoft.com/office/drawing/2014/main" id="{A36BDEB4-D5BF-45E7-AA1A-C2358756C039}"/>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Cantos Arredondados 55">
            <a:extLst>
              <a:ext uri="{FF2B5EF4-FFF2-40B4-BE49-F238E27FC236}">
                <a16:creationId xmlns:a16="http://schemas.microsoft.com/office/drawing/2014/main" id="{0FABAE9E-FC2A-4EF2-9488-334CFB1E707D}"/>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Cantos Arredondados 56">
            <a:extLst>
              <a:ext uri="{FF2B5EF4-FFF2-40B4-BE49-F238E27FC236}">
                <a16:creationId xmlns:a16="http://schemas.microsoft.com/office/drawing/2014/main" id="{02AEDF97-0779-4C08-99BD-12874D1EE1A2}"/>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Cantos Arredondados 57">
            <a:extLst>
              <a:ext uri="{FF2B5EF4-FFF2-40B4-BE49-F238E27FC236}">
                <a16:creationId xmlns:a16="http://schemas.microsoft.com/office/drawing/2014/main" id="{6FD4B536-5407-4ECF-94B7-4E3F4EAE10F1}"/>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Cantos Arredondados 58">
            <a:extLst>
              <a:ext uri="{FF2B5EF4-FFF2-40B4-BE49-F238E27FC236}">
                <a16:creationId xmlns:a16="http://schemas.microsoft.com/office/drawing/2014/main" id="{773D4985-C47A-4933-BEFE-570FB75FD273}"/>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CaixaDeTexto 59">
            <a:extLst>
              <a:ext uri="{FF2B5EF4-FFF2-40B4-BE49-F238E27FC236}">
                <a16:creationId xmlns:a16="http://schemas.microsoft.com/office/drawing/2014/main" id="{8FF1A2C3-E3DB-4DF3-8C9F-C1B70B4BA65E}"/>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61" name="CaixaDeTexto 60">
            <a:extLst>
              <a:ext uri="{FF2B5EF4-FFF2-40B4-BE49-F238E27FC236}">
                <a16:creationId xmlns:a16="http://schemas.microsoft.com/office/drawing/2014/main" id="{FFC69E84-666A-4F97-8639-BB72180F6BFF}"/>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62" name="CaixaDeTexto 61">
            <a:extLst>
              <a:ext uri="{FF2B5EF4-FFF2-40B4-BE49-F238E27FC236}">
                <a16:creationId xmlns:a16="http://schemas.microsoft.com/office/drawing/2014/main" id="{0F24765C-C443-4CA2-BE47-EDE3ED3DFE57}"/>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63" name="CaixaDeTexto 62">
            <a:extLst>
              <a:ext uri="{FF2B5EF4-FFF2-40B4-BE49-F238E27FC236}">
                <a16:creationId xmlns:a16="http://schemas.microsoft.com/office/drawing/2014/main" id="{3D8C2C0C-2563-4FDF-8592-90AED8A0A6DD}"/>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4" name="CaixaDeTexto 63">
            <a:extLst>
              <a:ext uri="{FF2B5EF4-FFF2-40B4-BE49-F238E27FC236}">
                <a16:creationId xmlns:a16="http://schemas.microsoft.com/office/drawing/2014/main" id="{1BD54208-F4F2-4770-ABB2-3C09387BB544}"/>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
        <p:nvSpPr>
          <p:cNvPr id="50" name="Google Shape;853;p26">
            <a:extLst>
              <a:ext uri="{FF2B5EF4-FFF2-40B4-BE49-F238E27FC236}">
                <a16:creationId xmlns:a16="http://schemas.microsoft.com/office/drawing/2014/main" id="{42AD80C1-1D7E-444D-85D1-1EC11A880831}"/>
              </a:ext>
            </a:extLst>
          </p:cNvPr>
          <p:cNvSpPr/>
          <p:nvPr/>
        </p:nvSpPr>
        <p:spPr>
          <a:xfrm>
            <a:off x="9536917" y="3917581"/>
            <a:ext cx="240088" cy="313792"/>
          </a:xfrm>
          <a:prstGeom prst="ellipse">
            <a:avLst/>
          </a:pr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3;p26">
            <a:extLst>
              <a:ext uri="{FF2B5EF4-FFF2-40B4-BE49-F238E27FC236}">
                <a16:creationId xmlns:a16="http://schemas.microsoft.com/office/drawing/2014/main" id="{8BB22DCF-6324-4DD8-94CB-510BF670AAC7}"/>
              </a:ext>
            </a:extLst>
          </p:cNvPr>
          <p:cNvSpPr/>
          <p:nvPr/>
        </p:nvSpPr>
        <p:spPr>
          <a:xfrm>
            <a:off x="11822918" y="4831981"/>
            <a:ext cx="240088" cy="313792"/>
          </a:xfrm>
          <a:prstGeom prst="ellipse">
            <a:avLst/>
          </a:prstGeom>
          <a:gradFill>
            <a:gsLst>
              <a:gs pos="0">
                <a:schemeClr val="accent1"/>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6;p26">
            <a:extLst>
              <a:ext uri="{FF2B5EF4-FFF2-40B4-BE49-F238E27FC236}">
                <a16:creationId xmlns:a16="http://schemas.microsoft.com/office/drawing/2014/main" id="{0BF1DC1E-D339-4937-9CE0-0C3CDADA7286}"/>
              </a:ext>
            </a:extLst>
          </p:cNvPr>
          <p:cNvSpPr/>
          <p:nvPr/>
        </p:nvSpPr>
        <p:spPr>
          <a:xfrm>
            <a:off x="11876048" y="4884234"/>
            <a:ext cx="150226" cy="234176"/>
          </a:xfrm>
          <a:prstGeom prst="ellipse">
            <a:avLst/>
          </a:pr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6;p26">
            <a:extLst>
              <a:ext uri="{FF2B5EF4-FFF2-40B4-BE49-F238E27FC236}">
                <a16:creationId xmlns:a16="http://schemas.microsoft.com/office/drawing/2014/main" id="{ECD8ED57-3295-4B57-9E55-3005DB535D5B}"/>
              </a:ext>
            </a:extLst>
          </p:cNvPr>
          <p:cNvSpPr/>
          <p:nvPr/>
        </p:nvSpPr>
        <p:spPr>
          <a:xfrm>
            <a:off x="9485319" y="3914866"/>
            <a:ext cx="271998" cy="300295"/>
          </a:xfrm>
          <a:prstGeom prst="ellipse">
            <a:avLst/>
          </a:prstGeom>
          <a:gradFill>
            <a:gsLst>
              <a:gs pos="0">
                <a:schemeClr val="accent5"/>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36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182281"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 Identidade Organizacional</a:t>
            </a:r>
            <a:endParaRPr lang="pt-BR" sz="1600" dirty="0">
              <a:solidFill>
                <a:schemeClr val="accent2">
                  <a:lumMod val="75000"/>
                </a:schemeClr>
              </a:solidFill>
              <a:latin typeface="Agency FB" panose="020B0503020202020204" pitchFamily="34" charset="0"/>
            </a:endParaRPr>
          </a:p>
        </p:txBody>
      </p:sp>
      <p:sp>
        <p:nvSpPr>
          <p:cNvPr id="57" name="Google Shape;653;p32">
            <a:extLst>
              <a:ext uri="{FF2B5EF4-FFF2-40B4-BE49-F238E27FC236}">
                <a16:creationId xmlns:a16="http://schemas.microsoft.com/office/drawing/2014/main" id="{528D7955-8915-45AF-8AA3-1B456F3953CF}"/>
              </a:ext>
            </a:extLst>
          </p:cNvPr>
          <p:cNvSpPr/>
          <p:nvPr/>
        </p:nvSpPr>
        <p:spPr>
          <a:xfrm>
            <a:off x="2613957" y="1560674"/>
            <a:ext cx="2962816" cy="2906515"/>
          </a:xfrm>
          <a:custGeom>
            <a:avLst/>
            <a:gdLst/>
            <a:ahLst/>
            <a:cxnLst/>
            <a:rect l="l" t="t" r="r" b="b"/>
            <a:pathLst>
              <a:path w="30822" h="30822" extrusionOk="0">
                <a:moveTo>
                  <a:pt x="15411" y="0"/>
                </a:moveTo>
                <a:cubicBezTo>
                  <a:pt x="6931" y="0"/>
                  <a:pt x="0" y="6900"/>
                  <a:pt x="0" y="15411"/>
                </a:cubicBezTo>
                <a:cubicBezTo>
                  <a:pt x="0" y="23891"/>
                  <a:pt x="6931" y="30821"/>
                  <a:pt x="15411" y="30821"/>
                </a:cubicBezTo>
                <a:cubicBezTo>
                  <a:pt x="23922" y="30821"/>
                  <a:pt x="30822" y="23891"/>
                  <a:pt x="30822" y="15411"/>
                </a:cubicBezTo>
                <a:lnTo>
                  <a:pt x="22493" y="15411"/>
                </a:lnTo>
                <a:cubicBezTo>
                  <a:pt x="22493" y="19301"/>
                  <a:pt x="19302" y="22463"/>
                  <a:pt x="15411" y="22463"/>
                </a:cubicBezTo>
                <a:cubicBezTo>
                  <a:pt x="11520" y="22463"/>
                  <a:pt x="8359" y="19301"/>
                  <a:pt x="8359" y="15411"/>
                </a:cubicBezTo>
                <a:cubicBezTo>
                  <a:pt x="8359" y="11520"/>
                  <a:pt x="11520" y="8359"/>
                  <a:pt x="15411" y="8359"/>
                </a:cubicBezTo>
                <a:lnTo>
                  <a:pt x="1541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8" name="Google Shape;654;p32">
            <a:extLst>
              <a:ext uri="{FF2B5EF4-FFF2-40B4-BE49-F238E27FC236}">
                <a16:creationId xmlns:a16="http://schemas.microsoft.com/office/drawing/2014/main" id="{2A0BBF82-E4C1-40CC-B49C-4F65B973B7CD}"/>
              </a:ext>
            </a:extLst>
          </p:cNvPr>
          <p:cNvSpPr/>
          <p:nvPr/>
        </p:nvSpPr>
        <p:spPr>
          <a:xfrm>
            <a:off x="4776015" y="1560674"/>
            <a:ext cx="2962816" cy="2906515"/>
          </a:xfrm>
          <a:custGeom>
            <a:avLst/>
            <a:gdLst/>
            <a:ahLst/>
            <a:cxnLst/>
            <a:rect l="l" t="t" r="r" b="b"/>
            <a:pathLst>
              <a:path w="30822" h="30822" extrusionOk="0">
                <a:moveTo>
                  <a:pt x="15411" y="0"/>
                </a:moveTo>
                <a:cubicBezTo>
                  <a:pt x="6900" y="0"/>
                  <a:pt x="0" y="6900"/>
                  <a:pt x="0" y="15411"/>
                </a:cubicBezTo>
                <a:cubicBezTo>
                  <a:pt x="0" y="23891"/>
                  <a:pt x="6900" y="30821"/>
                  <a:pt x="15411" y="30821"/>
                </a:cubicBezTo>
                <a:cubicBezTo>
                  <a:pt x="23891" y="30821"/>
                  <a:pt x="30821" y="23891"/>
                  <a:pt x="30821" y="15411"/>
                </a:cubicBezTo>
                <a:lnTo>
                  <a:pt x="22463" y="15411"/>
                </a:lnTo>
                <a:cubicBezTo>
                  <a:pt x="22463" y="19301"/>
                  <a:pt x="19302" y="22463"/>
                  <a:pt x="15411" y="22463"/>
                </a:cubicBezTo>
                <a:cubicBezTo>
                  <a:pt x="11520" y="22463"/>
                  <a:pt x="8329" y="19301"/>
                  <a:pt x="8329" y="15411"/>
                </a:cubicBezTo>
                <a:cubicBezTo>
                  <a:pt x="8329" y="11520"/>
                  <a:pt x="11520" y="8359"/>
                  <a:pt x="15411" y="8359"/>
                </a:cubicBezTo>
                <a:lnTo>
                  <a:pt x="1541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9" name="Google Shape;655;p32">
            <a:extLst>
              <a:ext uri="{FF2B5EF4-FFF2-40B4-BE49-F238E27FC236}">
                <a16:creationId xmlns:a16="http://schemas.microsoft.com/office/drawing/2014/main" id="{1909A018-7A91-49A3-A68C-3117B8F4D315}"/>
              </a:ext>
            </a:extLst>
          </p:cNvPr>
          <p:cNvSpPr/>
          <p:nvPr/>
        </p:nvSpPr>
        <p:spPr>
          <a:xfrm>
            <a:off x="6969383" y="1560674"/>
            <a:ext cx="2962816" cy="2906515"/>
          </a:xfrm>
          <a:custGeom>
            <a:avLst/>
            <a:gdLst/>
            <a:ahLst/>
            <a:cxnLst/>
            <a:rect l="l" t="t" r="r" b="b"/>
            <a:pathLst>
              <a:path w="30822" h="30822" extrusionOk="0">
                <a:moveTo>
                  <a:pt x="15411" y="0"/>
                </a:moveTo>
                <a:cubicBezTo>
                  <a:pt x="6900" y="0"/>
                  <a:pt x="1" y="6900"/>
                  <a:pt x="1" y="15411"/>
                </a:cubicBezTo>
                <a:cubicBezTo>
                  <a:pt x="1" y="23891"/>
                  <a:pt x="6900" y="30821"/>
                  <a:pt x="15411" y="30821"/>
                </a:cubicBezTo>
                <a:cubicBezTo>
                  <a:pt x="23892" y="30821"/>
                  <a:pt x="30822" y="23891"/>
                  <a:pt x="30822" y="15411"/>
                </a:cubicBezTo>
                <a:lnTo>
                  <a:pt x="22463" y="15411"/>
                </a:lnTo>
                <a:cubicBezTo>
                  <a:pt x="22463" y="19301"/>
                  <a:pt x="19302" y="22463"/>
                  <a:pt x="15411" y="22463"/>
                </a:cubicBezTo>
                <a:cubicBezTo>
                  <a:pt x="11521" y="22463"/>
                  <a:pt x="8359" y="19301"/>
                  <a:pt x="8359" y="15411"/>
                </a:cubicBezTo>
                <a:cubicBezTo>
                  <a:pt x="8359" y="11520"/>
                  <a:pt x="11521" y="8359"/>
                  <a:pt x="15411" y="8359"/>
                </a:cubicBezTo>
                <a:lnTo>
                  <a:pt x="15411" y="0"/>
                </a:ln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a:p>
        </p:txBody>
      </p:sp>
      <p:sp>
        <p:nvSpPr>
          <p:cNvPr id="60" name="Google Shape;657;p32">
            <a:extLst>
              <a:ext uri="{FF2B5EF4-FFF2-40B4-BE49-F238E27FC236}">
                <a16:creationId xmlns:a16="http://schemas.microsoft.com/office/drawing/2014/main" id="{3EA76752-4FF5-4D9D-A1B0-BB23B7CD9667}"/>
              </a:ext>
            </a:extLst>
          </p:cNvPr>
          <p:cNvSpPr/>
          <p:nvPr/>
        </p:nvSpPr>
        <p:spPr>
          <a:xfrm>
            <a:off x="6248239" y="1560675"/>
            <a:ext cx="1481504" cy="1453257"/>
          </a:xfrm>
          <a:custGeom>
            <a:avLst/>
            <a:gdLst/>
            <a:ahLst/>
            <a:cxnLst/>
            <a:rect l="l" t="t" r="r" b="b"/>
            <a:pathLst>
              <a:path w="15412" h="15411" extrusionOk="0">
                <a:moveTo>
                  <a:pt x="1" y="0"/>
                </a:moveTo>
                <a:lnTo>
                  <a:pt x="1" y="8359"/>
                </a:lnTo>
                <a:cubicBezTo>
                  <a:pt x="3892" y="8359"/>
                  <a:pt x="7053" y="11520"/>
                  <a:pt x="7053" y="15411"/>
                </a:cubicBezTo>
                <a:lnTo>
                  <a:pt x="15411" y="15411"/>
                </a:lnTo>
                <a:cubicBezTo>
                  <a:pt x="15411" y="6900"/>
                  <a:pt x="8481" y="0"/>
                  <a:pt x="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1" name="Google Shape;658;p32">
            <a:extLst>
              <a:ext uri="{FF2B5EF4-FFF2-40B4-BE49-F238E27FC236}">
                <a16:creationId xmlns:a16="http://schemas.microsoft.com/office/drawing/2014/main" id="{AAD97954-09BE-4EF3-85B6-ABC407C5C5F4}"/>
              </a:ext>
            </a:extLst>
          </p:cNvPr>
          <p:cNvSpPr/>
          <p:nvPr/>
        </p:nvSpPr>
        <p:spPr>
          <a:xfrm>
            <a:off x="8384702" y="1560675"/>
            <a:ext cx="1511511" cy="1453257"/>
          </a:xfrm>
          <a:custGeom>
            <a:avLst/>
            <a:gdLst/>
            <a:ahLst/>
            <a:cxnLst/>
            <a:rect l="l" t="t" r="r" b="b"/>
            <a:pathLst>
              <a:path w="15411" h="15411" extrusionOk="0">
                <a:moveTo>
                  <a:pt x="0" y="0"/>
                </a:moveTo>
                <a:lnTo>
                  <a:pt x="0" y="8359"/>
                </a:lnTo>
                <a:cubicBezTo>
                  <a:pt x="3891" y="8359"/>
                  <a:pt x="7052" y="11520"/>
                  <a:pt x="7052" y="15411"/>
                </a:cubicBezTo>
                <a:lnTo>
                  <a:pt x="15411" y="15411"/>
                </a:lnTo>
                <a:cubicBezTo>
                  <a:pt x="15411" y="6900"/>
                  <a:pt x="8481" y="0"/>
                  <a:pt x="0" y="0"/>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a:p>
        </p:txBody>
      </p:sp>
      <p:sp>
        <p:nvSpPr>
          <p:cNvPr id="62" name="Google Shape;665;p32">
            <a:extLst>
              <a:ext uri="{FF2B5EF4-FFF2-40B4-BE49-F238E27FC236}">
                <a16:creationId xmlns:a16="http://schemas.microsoft.com/office/drawing/2014/main" id="{7234BFC0-BF0E-441B-905E-17761E9E2626}"/>
              </a:ext>
            </a:extLst>
          </p:cNvPr>
          <p:cNvSpPr/>
          <p:nvPr/>
        </p:nvSpPr>
        <p:spPr>
          <a:xfrm>
            <a:off x="4078671" y="1560675"/>
            <a:ext cx="1481408" cy="1453257"/>
          </a:xfrm>
          <a:custGeom>
            <a:avLst/>
            <a:gdLst/>
            <a:ahLst/>
            <a:cxnLst/>
            <a:rect l="l" t="t" r="r" b="b"/>
            <a:pathLst>
              <a:path w="15411" h="15411" extrusionOk="0">
                <a:moveTo>
                  <a:pt x="0" y="0"/>
                </a:moveTo>
                <a:lnTo>
                  <a:pt x="0" y="8359"/>
                </a:lnTo>
                <a:cubicBezTo>
                  <a:pt x="3891" y="8359"/>
                  <a:pt x="7082" y="11520"/>
                  <a:pt x="7082" y="15411"/>
                </a:cubicBezTo>
                <a:lnTo>
                  <a:pt x="15411" y="15411"/>
                </a:lnTo>
                <a:cubicBezTo>
                  <a:pt x="15411" y="6900"/>
                  <a:pt x="8511" y="0"/>
                  <a:pt x="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6" name="Google Shape;659;p32">
            <a:extLst>
              <a:ext uri="{FF2B5EF4-FFF2-40B4-BE49-F238E27FC236}">
                <a16:creationId xmlns:a16="http://schemas.microsoft.com/office/drawing/2014/main" id="{5A32313A-F2DC-49C6-8494-159BBAACDEF2}"/>
              </a:ext>
            </a:extLst>
          </p:cNvPr>
          <p:cNvSpPr/>
          <p:nvPr/>
        </p:nvSpPr>
        <p:spPr>
          <a:xfrm>
            <a:off x="6788826" y="3008456"/>
            <a:ext cx="1075273" cy="524685"/>
          </a:xfrm>
          <a:custGeom>
            <a:avLst/>
            <a:gdLst/>
            <a:ahLst/>
            <a:cxnLst/>
            <a:rect l="l" t="t" r="r" b="b"/>
            <a:pathLst>
              <a:path w="11186" h="5564" extrusionOk="0">
                <a:moveTo>
                  <a:pt x="0" y="1"/>
                </a:moveTo>
                <a:lnTo>
                  <a:pt x="5593" y="5563"/>
                </a:lnTo>
                <a:lnTo>
                  <a:pt x="11186"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7" name="Google Shape;660;p32">
            <a:extLst>
              <a:ext uri="{FF2B5EF4-FFF2-40B4-BE49-F238E27FC236}">
                <a16:creationId xmlns:a16="http://schemas.microsoft.com/office/drawing/2014/main" id="{E43F5FF6-FB5D-4A3C-8B71-DA05FECA52EC}"/>
              </a:ext>
            </a:extLst>
          </p:cNvPr>
          <p:cNvSpPr/>
          <p:nvPr/>
        </p:nvSpPr>
        <p:spPr>
          <a:xfrm>
            <a:off x="8955439" y="3008456"/>
            <a:ext cx="1078253" cy="524685"/>
          </a:xfrm>
          <a:custGeom>
            <a:avLst/>
            <a:gdLst/>
            <a:ahLst/>
            <a:cxnLst/>
            <a:rect l="l" t="t" r="r" b="b"/>
            <a:pathLst>
              <a:path w="11217" h="5564" extrusionOk="0">
                <a:moveTo>
                  <a:pt x="0" y="1"/>
                </a:moveTo>
                <a:lnTo>
                  <a:pt x="5593" y="5563"/>
                </a:lnTo>
                <a:lnTo>
                  <a:pt x="11216" y="1"/>
                </a:ln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a:p>
        </p:txBody>
      </p:sp>
      <p:sp>
        <p:nvSpPr>
          <p:cNvPr id="68" name="Google Shape;666;p32">
            <a:extLst>
              <a:ext uri="{FF2B5EF4-FFF2-40B4-BE49-F238E27FC236}">
                <a16:creationId xmlns:a16="http://schemas.microsoft.com/office/drawing/2014/main" id="{851A4A60-34F3-42C2-BF15-AC265F351E0B}"/>
              </a:ext>
            </a:extLst>
          </p:cNvPr>
          <p:cNvSpPr/>
          <p:nvPr/>
        </p:nvSpPr>
        <p:spPr>
          <a:xfrm>
            <a:off x="4622045" y="3008456"/>
            <a:ext cx="1075369" cy="524685"/>
          </a:xfrm>
          <a:custGeom>
            <a:avLst/>
            <a:gdLst/>
            <a:ahLst/>
            <a:cxnLst/>
            <a:rect l="l" t="t" r="r" b="b"/>
            <a:pathLst>
              <a:path w="11187" h="5564" extrusionOk="0">
                <a:moveTo>
                  <a:pt x="1" y="1"/>
                </a:moveTo>
                <a:lnTo>
                  <a:pt x="5593" y="5563"/>
                </a:lnTo>
                <a:lnTo>
                  <a:pt x="1118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 name="CaixaDeTexto 1">
            <a:extLst>
              <a:ext uri="{FF2B5EF4-FFF2-40B4-BE49-F238E27FC236}">
                <a16:creationId xmlns:a16="http://schemas.microsoft.com/office/drawing/2014/main" id="{2B236611-3B18-4730-A82E-198C619355F7}"/>
              </a:ext>
            </a:extLst>
          </p:cNvPr>
          <p:cNvSpPr txBox="1"/>
          <p:nvPr/>
        </p:nvSpPr>
        <p:spPr>
          <a:xfrm>
            <a:off x="3611880" y="2811780"/>
            <a:ext cx="954557" cy="369332"/>
          </a:xfrm>
          <a:prstGeom prst="rect">
            <a:avLst/>
          </a:prstGeom>
          <a:noFill/>
        </p:spPr>
        <p:txBody>
          <a:bodyPr wrap="none" rtlCol="0">
            <a:spAutoFit/>
          </a:bodyPr>
          <a:lstStyle/>
          <a:p>
            <a:r>
              <a:rPr lang="pt-BR" b="1" dirty="0"/>
              <a:t>MISSÃO</a:t>
            </a:r>
          </a:p>
        </p:txBody>
      </p:sp>
      <p:sp>
        <p:nvSpPr>
          <p:cNvPr id="70" name="CaixaDeTexto 69">
            <a:extLst>
              <a:ext uri="{FF2B5EF4-FFF2-40B4-BE49-F238E27FC236}">
                <a16:creationId xmlns:a16="http://schemas.microsoft.com/office/drawing/2014/main" id="{31E4D36E-7DA5-4A19-8361-F94967BF6B3D}"/>
              </a:ext>
            </a:extLst>
          </p:cNvPr>
          <p:cNvSpPr txBox="1"/>
          <p:nvPr/>
        </p:nvSpPr>
        <p:spPr>
          <a:xfrm>
            <a:off x="5787390" y="2747010"/>
            <a:ext cx="779829" cy="369332"/>
          </a:xfrm>
          <a:prstGeom prst="rect">
            <a:avLst/>
          </a:prstGeom>
          <a:noFill/>
        </p:spPr>
        <p:txBody>
          <a:bodyPr wrap="none" rtlCol="0">
            <a:spAutoFit/>
          </a:bodyPr>
          <a:lstStyle/>
          <a:p>
            <a:r>
              <a:rPr lang="pt-BR" b="1" dirty="0"/>
              <a:t>VISÃO</a:t>
            </a:r>
          </a:p>
        </p:txBody>
      </p:sp>
      <p:sp>
        <p:nvSpPr>
          <p:cNvPr id="71" name="CaixaDeTexto 70">
            <a:extLst>
              <a:ext uri="{FF2B5EF4-FFF2-40B4-BE49-F238E27FC236}">
                <a16:creationId xmlns:a16="http://schemas.microsoft.com/office/drawing/2014/main" id="{9BACAEB7-92FF-42C3-B409-DDD8F1DC4113}"/>
              </a:ext>
            </a:extLst>
          </p:cNvPr>
          <p:cNvSpPr txBox="1"/>
          <p:nvPr/>
        </p:nvSpPr>
        <p:spPr>
          <a:xfrm>
            <a:off x="7962900" y="2739390"/>
            <a:ext cx="1046120" cy="369332"/>
          </a:xfrm>
          <a:prstGeom prst="rect">
            <a:avLst/>
          </a:prstGeom>
          <a:noFill/>
        </p:spPr>
        <p:txBody>
          <a:bodyPr wrap="none" rtlCol="0">
            <a:spAutoFit/>
          </a:bodyPr>
          <a:lstStyle/>
          <a:p>
            <a:r>
              <a:rPr lang="pt-BR" b="1" dirty="0"/>
              <a:t>VALORES</a:t>
            </a:r>
          </a:p>
        </p:txBody>
      </p:sp>
      <p:sp>
        <p:nvSpPr>
          <p:cNvPr id="72" name="CaixaDeTexto 71">
            <a:extLst>
              <a:ext uri="{FF2B5EF4-FFF2-40B4-BE49-F238E27FC236}">
                <a16:creationId xmlns:a16="http://schemas.microsoft.com/office/drawing/2014/main" id="{658C47CC-70EA-41A7-8C92-637D73E36EBB}"/>
              </a:ext>
            </a:extLst>
          </p:cNvPr>
          <p:cNvSpPr txBox="1"/>
          <p:nvPr/>
        </p:nvSpPr>
        <p:spPr>
          <a:xfrm>
            <a:off x="497205" y="4444841"/>
            <a:ext cx="3914775" cy="2062103"/>
          </a:xfrm>
          <a:prstGeom prst="rect">
            <a:avLst/>
          </a:prstGeom>
          <a:noFill/>
        </p:spPr>
        <p:txBody>
          <a:bodyPr wrap="square">
            <a:spAutoFit/>
          </a:bodyPr>
          <a:lstStyle/>
          <a:p>
            <a:pPr lvl="0" algn="just"/>
            <a:r>
              <a:rPr lang="pt-BR" sz="1600" dirty="0">
                <a:solidFill>
                  <a:schemeClr val="accent1"/>
                </a:solidFill>
                <a:latin typeface="Bahnschrift Light SemiCondensed" panose="020B0502040204020203" pitchFamily="34" charset="0"/>
              </a:rPr>
              <a:t>Garantir acesso dos clientes a um serviço de saúde de referência, com resolutividades, vinculando-os à região, alinhada a questão socioambiental e a promoção da qualidade de vida da população, proporcionando geração de trabalho ao cooperado, colaboradores e incentivando o cooperativismo</a:t>
            </a:r>
          </a:p>
        </p:txBody>
      </p:sp>
      <p:sp>
        <p:nvSpPr>
          <p:cNvPr id="74" name="Google Shape;379;p25">
            <a:extLst>
              <a:ext uri="{FF2B5EF4-FFF2-40B4-BE49-F238E27FC236}">
                <a16:creationId xmlns:a16="http://schemas.microsoft.com/office/drawing/2014/main" id="{BBB33ECD-8B61-44E0-AAE4-B468A123E9ED}"/>
              </a:ext>
            </a:extLst>
          </p:cNvPr>
          <p:cNvSpPr/>
          <p:nvPr/>
        </p:nvSpPr>
        <p:spPr>
          <a:xfrm rot="10800000" flipH="1">
            <a:off x="2477386" y="3063240"/>
            <a:ext cx="128654" cy="115443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a:p>
        </p:txBody>
      </p:sp>
      <p:sp>
        <p:nvSpPr>
          <p:cNvPr id="76" name="CaixaDeTexto 75">
            <a:extLst>
              <a:ext uri="{FF2B5EF4-FFF2-40B4-BE49-F238E27FC236}">
                <a16:creationId xmlns:a16="http://schemas.microsoft.com/office/drawing/2014/main" id="{5FBEA831-4E2E-4F8D-9995-37229C60EC50}"/>
              </a:ext>
            </a:extLst>
          </p:cNvPr>
          <p:cNvSpPr txBox="1"/>
          <p:nvPr/>
        </p:nvSpPr>
        <p:spPr>
          <a:xfrm>
            <a:off x="4817745" y="4522173"/>
            <a:ext cx="3240405" cy="2062103"/>
          </a:xfrm>
          <a:prstGeom prst="rect">
            <a:avLst/>
          </a:prstGeom>
          <a:noFill/>
        </p:spPr>
        <p:txBody>
          <a:bodyPr wrap="square">
            <a:spAutoFit/>
          </a:bodyPr>
          <a:lstStyle/>
          <a:p>
            <a:pPr lvl="0" algn="just"/>
            <a:r>
              <a:rPr lang="pt-BR" sz="1600" dirty="0">
                <a:solidFill>
                  <a:schemeClr val="accent2">
                    <a:lumMod val="75000"/>
                  </a:schemeClr>
                </a:solidFill>
                <a:latin typeface="Bahnschrift Light SemiCondensed" panose="020B0502040204020203" pitchFamily="34" charset="0"/>
              </a:rPr>
              <a:t>Ser vista como empresa de referencia em atendimento de saúde no Vale do Jaguaribe, atingindo a marca de 15mil vidas até o ano de 2023.</a:t>
            </a:r>
          </a:p>
          <a:p>
            <a:pPr lvl="0" algn="just"/>
            <a:r>
              <a:rPr lang="pt-BR" sz="1600" dirty="0">
                <a:solidFill>
                  <a:schemeClr val="accent2">
                    <a:lumMod val="75000"/>
                  </a:schemeClr>
                </a:solidFill>
                <a:latin typeface="Bahnschrift Light SemiCondensed" panose="020B0502040204020203" pitchFamily="34" charset="0"/>
              </a:rPr>
              <a:t>Meta:  Até final de 2021 – 13mil</a:t>
            </a:r>
          </a:p>
          <a:p>
            <a:pPr lvl="0" algn="just"/>
            <a:r>
              <a:rPr lang="pt-BR" sz="1600" dirty="0">
                <a:solidFill>
                  <a:schemeClr val="accent2">
                    <a:lumMod val="75000"/>
                  </a:schemeClr>
                </a:solidFill>
                <a:latin typeface="Bahnschrift Light SemiCondensed" panose="020B0502040204020203" pitchFamily="34" charset="0"/>
              </a:rPr>
              <a:t>           Até final de 2022 – 14mil</a:t>
            </a:r>
          </a:p>
          <a:p>
            <a:pPr lvl="0" algn="just"/>
            <a:r>
              <a:rPr lang="pt-BR" sz="1600" dirty="0">
                <a:solidFill>
                  <a:schemeClr val="accent2">
                    <a:lumMod val="75000"/>
                  </a:schemeClr>
                </a:solidFill>
                <a:latin typeface="Bahnschrift Light SemiCondensed" panose="020B0502040204020203" pitchFamily="34" charset="0"/>
              </a:rPr>
              <a:t>           Até final de 2023 – 15mil</a:t>
            </a:r>
          </a:p>
        </p:txBody>
      </p:sp>
      <p:sp>
        <p:nvSpPr>
          <p:cNvPr id="77" name="Google Shape;379;p25">
            <a:extLst>
              <a:ext uri="{FF2B5EF4-FFF2-40B4-BE49-F238E27FC236}">
                <a16:creationId xmlns:a16="http://schemas.microsoft.com/office/drawing/2014/main" id="{E3260B29-4D0B-4D86-AA57-45A1A8A264C3}"/>
              </a:ext>
            </a:extLst>
          </p:cNvPr>
          <p:cNvSpPr/>
          <p:nvPr/>
        </p:nvSpPr>
        <p:spPr>
          <a:xfrm rot="10800000" flipH="1">
            <a:off x="5124450" y="3970020"/>
            <a:ext cx="133350" cy="62484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accent2">
              <a:lumMod val="75000"/>
            </a:schemeClr>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a:p>
        </p:txBody>
      </p:sp>
      <p:sp>
        <p:nvSpPr>
          <p:cNvPr id="79" name="Google Shape;379;p25">
            <a:extLst>
              <a:ext uri="{FF2B5EF4-FFF2-40B4-BE49-F238E27FC236}">
                <a16:creationId xmlns:a16="http://schemas.microsoft.com/office/drawing/2014/main" id="{032DDDA6-EF72-45F7-BD21-E8349848F044}"/>
              </a:ext>
            </a:extLst>
          </p:cNvPr>
          <p:cNvSpPr/>
          <p:nvPr/>
        </p:nvSpPr>
        <p:spPr>
          <a:xfrm rot="10800000" flipH="1">
            <a:off x="8835390" y="4370070"/>
            <a:ext cx="220980" cy="7620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accent6">
              <a:lumMod val="60000"/>
              <a:lumOff val="40000"/>
            </a:schemeClr>
          </a:solidFill>
          <a:ln>
            <a:solidFill>
              <a:schemeClr val="accent6">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pt-BR"/>
          </a:p>
        </p:txBody>
      </p:sp>
      <p:sp>
        <p:nvSpPr>
          <p:cNvPr id="80" name="CaixaDeTexto 79">
            <a:extLst>
              <a:ext uri="{FF2B5EF4-FFF2-40B4-BE49-F238E27FC236}">
                <a16:creationId xmlns:a16="http://schemas.microsoft.com/office/drawing/2014/main" id="{BDFDF940-62D9-473F-AE9C-CAA9800A383C}"/>
              </a:ext>
            </a:extLst>
          </p:cNvPr>
          <p:cNvSpPr txBox="1"/>
          <p:nvPr/>
        </p:nvSpPr>
        <p:spPr>
          <a:xfrm>
            <a:off x="8865737" y="5014580"/>
            <a:ext cx="3808272" cy="1477328"/>
          </a:xfrm>
          <a:prstGeom prst="rect">
            <a:avLst/>
          </a:prstGeom>
          <a:noFill/>
        </p:spPr>
        <p:txBody>
          <a:bodyPr wrap="square">
            <a:spAutoFit/>
          </a:bodyPr>
          <a:lstStyle/>
          <a:p>
            <a:pPr lvl="0">
              <a:spcAft>
                <a:spcPts val="600"/>
              </a:spcAft>
            </a:pPr>
            <a:r>
              <a:rPr lang="pt-BR" sz="1400" dirty="0">
                <a:solidFill>
                  <a:schemeClr val="accent6">
                    <a:lumMod val="75000"/>
                  </a:schemeClr>
                </a:solidFill>
                <a:latin typeface="Bahnschrift Light SemiCondensed" panose="020B0502040204020203" pitchFamily="34" charset="0"/>
              </a:rPr>
              <a:t>COOPERATIVISMO;</a:t>
            </a:r>
          </a:p>
          <a:p>
            <a:pPr lvl="0">
              <a:spcAft>
                <a:spcPts val="600"/>
              </a:spcAft>
            </a:pPr>
            <a:r>
              <a:rPr lang="pt-BR" sz="1400" dirty="0">
                <a:solidFill>
                  <a:schemeClr val="accent6">
                    <a:lumMod val="75000"/>
                  </a:schemeClr>
                </a:solidFill>
                <a:latin typeface="Bahnschrift Light SemiCondensed" panose="020B0502040204020203" pitchFamily="34" charset="0"/>
              </a:rPr>
              <a:t>TRABALHO EM EQUIPE;</a:t>
            </a:r>
          </a:p>
          <a:p>
            <a:pPr lvl="0">
              <a:spcAft>
                <a:spcPts val="600"/>
              </a:spcAft>
            </a:pPr>
            <a:r>
              <a:rPr lang="pt-BR" sz="1400" dirty="0">
                <a:solidFill>
                  <a:schemeClr val="accent6">
                    <a:lumMod val="75000"/>
                  </a:schemeClr>
                </a:solidFill>
                <a:latin typeface="Bahnschrift Light SemiCondensed" panose="020B0502040204020203" pitchFamily="34" charset="0"/>
              </a:rPr>
              <a:t>COMPROMISSO SÓCIOAMBIENTAL;</a:t>
            </a:r>
          </a:p>
          <a:p>
            <a:pPr>
              <a:spcAft>
                <a:spcPts val="600"/>
              </a:spcAft>
            </a:pPr>
            <a:r>
              <a:rPr lang="pt-BR" sz="1400" dirty="0">
                <a:solidFill>
                  <a:schemeClr val="accent6">
                    <a:lumMod val="75000"/>
                  </a:schemeClr>
                </a:solidFill>
                <a:latin typeface="Bahnschrift Light SemiCondensed" panose="020B0502040204020203" pitchFamily="34" charset="0"/>
              </a:rPr>
              <a:t>FOCO NO CLIENTE;</a:t>
            </a:r>
          </a:p>
          <a:p>
            <a:pPr lvl="0">
              <a:spcAft>
                <a:spcPts val="600"/>
              </a:spcAft>
            </a:pPr>
            <a:r>
              <a:rPr lang="pt-BR" sz="1400" dirty="0">
                <a:solidFill>
                  <a:schemeClr val="accent6">
                    <a:lumMod val="75000"/>
                  </a:schemeClr>
                </a:solidFill>
                <a:latin typeface="Bahnschrift Light SemiCondensed" panose="020B0502040204020203" pitchFamily="34" charset="0"/>
              </a:rPr>
              <a:t>IMAGEM.</a:t>
            </a:r>
          </a:p>
        </p:txBody>
      </p:sp>
      <p:sp>
        <p:nvSpPr>
          <p:cNvPr id="56" name="Retângulo: Cantos Arredondados 55">
            <a:extLst>
              <a:ext uri="{FF2B5EF4-FFF2-40B4-BE49-F238E27FC236}">
                <a16:creationId xmlns:a16="http://schemas.microsoft.com/office/drawing/2014/main" id="{26D9D138-1F46-4751-AAD4-C1DA6B1D68EB}"/>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CaixaDeTexto 62">
            <a:extLst>
              <a:ext uri="{FF2B5EF4-FFF2-40B4-BE49-F238E27FC236}">
                <a16:creationId xmlns:a16="http://schemas.microsoft.com/office/drawing/2014/main" id="{7D881B8C-1A63-4B0E-ABA9-65F803FA389E}"/>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64" name="Retângulo: Cantos Arredondados 63">
            <a:extLst>
              <a:ext uri="{FF2B5EF4-FFF2-40B4-BE49-F238E27FC236}">
                <a16:creationId xmlns:a16="http://schemas.microsoft.com/office/drawing/2014/main" id="{BE2CD5B6-12A8-4DCA-AEE5-0CF004D367B9}"/>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Cantos Arredondados 64">
            <a:extLst>
              <a:ext uri="{FF2B5EF4-FFF2-40B4-BE49-F238E27FC236}">
                <a16:creationId xmlns:a16="http://schemas.microsoft.com/office/drawing/2014/main" id="{579ED219-EFE9-4FCD-AFDA-E8911C1C029F}"/>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Retângulo: Cantos Arredondados 68">
            <a:extLst>
              <a:ext uri="{FF2B5EF4-FFF2-40B4-BE49-F238E27FC236}">
                <a16:creationId xmlns:a16="http://schemas.microsoft.com/office/drawing/2014/main" id="{2536723C-0ABB-4894-8C2E-0CCEC511A6F6}"/>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Cantos Arredondados 72">
            <a:extLst>
              <a:ext uri="{FF2B5EF4-FFF2-40B4-BE49-F238E27FC236}">
                <a16:creationId xmlns:a16="http://schemas.microsoft.com/office/drawing/2014/main" id="{FA227589-F4F1-40D9-A0ED-A734EDCBADD3}"/>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Retângulo: Cantos Arredondados 74">
            <a:extLst>
              <a:ext uri="{FF2B5EF4-FFF2-40B4-BE49-F238E27FC236}">
                <a16:creationId xmlns:a16="http://schemas.microsoft.com/office/drawing/2014/main" id="{0E77032F-CD43-4CA3-9994-DCBC6B227864}"/>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8" name="CaixaDeTexto 77">
            <a:extLst>
              <a:ext uri="{FF2B5EF4-FFF2-40B4-BE49-F238E27FC236}">
                <a16:creationId xmlns:a16="http://schemas.microsoft.com/office/drawing/2014/main" id="{495EA5D7-A94C-4FA9-B4A9-593349157C45}"/>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81" name="CaixaDeTexto 80">
            <a:extLst>
              <a:ext uri="{FF2B5EF4-FFF2-40B4-BE49-F238E27FC236}">
                <a16:creationId xmlns:a16="http://schemas.microsoft.com/office/drawing/2014/main" id="{A28BDF3E-B7E7-49EF-81A1-88AEA859B33F}"/>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82" name="CaixaDeTexto 81">
            <a:extLst>
              <a:ext uri="{FF2B5EF4-FFF2-40B4-BE49-F238E27FC236}">
                <a16:creationId xmlns:a16="http://schemas.microsoft.com/office/drawing/2014/main" id="{C0B71500-DC6A-4FE7-A4E2-E29E599FE383}"/>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83" name="CaixaDeTexto 82">
            <a:extLst>
              <a:ext uri="{FF2B5EF4-FFF2-40B4-BE49-F238E27FC236}">
                <a16:creationId xmlns:a16="http://schemas.microsoft.com/office/drawing/2014/main" id="{A9D9A5B6-2867-44DC-B6C9-4DB7B3969D3F}"/>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84" name="CaixaDeTexto 83">
            <a:extLst>
              <a:ext uri="{FF2B5EF4-FFF2-40B4-BE49-F238E27FC236}">
                <a16:creationId xmlns:a16="http://schemas.microsoft.com/office/drawing/2014/main" id="{6931D283-2D3D-48F8-853B-B480ECD5CF7F}"/>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90707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5" name="Conector reto 4">
            <a:extLst>
              <a:ext uri="{FF2B5EF4-FFF2-40B4-BE49-F238E27FC236}">
                <a16:creationId xmlns:a16="http://schemas.microsoft.com/office/drawing/2014/main" id="{5182246E-99F5-4BAA-8692-E93AA07EC340}"/>
              </a:ext>
            </a:extLst>
          </p:cNvPr>
          <p:cNvCxnSpPr>
            <a:cxnSpLocks/>
          </p:cNvCxnSpPr>
          <p:nvPr/>
        </p:nvCxnSpPr>
        <p:spPr>
          <a:xfrm>
            <a:off x="-1932" y="6622667"/>
            <a:ext cx="12193932" cy="0"/>
          </a:xfrm>
          <a:prstGeom prst="line">
            <a:avLst/>
          </a:prstGeom>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8" name="Conector reto 7">
            <a:extLst>
              <a:ext uri="{FF2B5EF4-FFF2-40B4-BE49-F238E27FC236}">
                <a16:creationId xmlns:a16="http://schemas.microsoft.com/office/drawing/2014/main" id="{29446C16-F2C7-4BDF-8F22-5ACE7DCA81F9}"/>
              </a:ext>
            </a:extLst>
          </p:cNvPr>
          <p:cNvCxnSpPr>
            <a:cxnSpLocks/>
          </p:cNvCxnSpPr>
          <p:nvPr/>
        </p:nvCxnSpPr>
        <p:spPr>
          <a:xfrm flipH="1">
            <a:off x="9369" y="958914"/>
            <a:ext cx="12192001" cy="0"/>
          </a:xfrm>
          <a:prstGeom prst="line">
            <a:avLst/>
          </a:prstGeom>
          <a:ln w="571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5" name="CaixaDeTexto 14">
            <a:extLst>
              <a:ext uri="{FF2B5EF4-FFF2-40B4-BE49-F238E27FC236}">
                <a16:creationId xmlns:a16="http://schemas.microsoft.com/office/drawing/2014/main" id="{AEA491E9-11CC-429A-A924-333A30B07259}"/>
              </a:ext>
            </a:extLst>
          </p:cNvPr>
          <p:cNvSpPr txBox="1"/>
          <p:nvPr/>
        </p:nvSpPr>
        <p:spPr>
          <a:xfrm>
            <a:off x="-1932" y="999730"/>
            <a:ext cx="3619902" cy="615553"/>
          </a:xfrm>
          <a:prstGeom prst="rect">
            <a:avLst/>
          </a:prstGeom>
          <a:noFill/>
        </p:spPr>
        <p:txBody>
          <a:bodyPr wrap="none" rtlCol="0">
            <a:spAutoFit/>
          </a:bodyPr>
          <a:lstStyle/>
          <a:p>
            <a:r>
              <a:rPr lang="pt-BR" sz="1400" b="1" dirty="0">
                <a:effectLst>
                  <a:outerShdw blurRad="38100" dist="38100" dir="2700000" algn="tl">
                    <a:srgbClr val="000000">
                      <a:alpha val="43137"/>
                    </a:srgbClr>
                  </a:outerShdw>
                </a:effectLst>
                <a:latin typeface="Biome Light" panose="020B0502040204020203" pitchFamily="34" charset="0"/>
                <a:cs typeface="Biome Light" panose="020B0502040204020203" pitchFamily="34" charset="0"/>
              </a:rPr>
              <a:t>RELATÓRIO DE GESTÃO UVJ -2021</a:t>
            </a:r>
          </a:p>
          <a:p>
            <a:r>
              <a:rPr lang="pt-BR" sz="1600" dirty="0">
                <a:solidFill>
                  <a:schemeClr val="bg1"/>
                </a:solidFill>
                <a:latin typeface="Agency FB" panose="020B0503020202020204" pitchFamily="34" charset="0"/>
              </a:rPr>
              <a:t> </a:t>
            </a:r>
            <a:r>
              <a:rPr lang="pt-BR" sz="2000" dirty="0">
                <a:solidFill>
                  <a:schemeClr val="accent2">
                    <a:lumMod val="75000"/>
                  </a:schemeClr>
                </a:solidFill>
                <a:latin typeface="Agency FB" panose="020B0503020202020204" pitchFamily="34" charset="0"/>
              </a:rPr>
              <a:t>Organograma Sistema Estadual do Ceará</a:t>
            </a:r>
            <a:endParaRPr lang="pt-BR" sz="1600" dirty="0">
              <a:solidFill>
                <a:schemeClr val="accent2">
                  <a:lumMod val="75000"/>
                </a:schemeClr>
              </a:solidFill>
              <a:latin typeface="Agency FB" panose="020B0503020202020204" pitchFamily="34" charset="0"/>
            </a:endParaRPr>
          </a:p>
        </p:txBody>
      </p:sp>
      <p:pic>
        <p:nvPicPr>
          <p:cNvPr id="56" name="Imagem 55">
            <a:extLst>
              <a:ext uri="{FF2B5EF4-FFF2-40B4-BE49-F238E27FC236}">
                <a16:creationId xmlns:a16="http://schemas.microsoft.com/office/drawing/2014/main" id="{35830C78-31F5-41E8-8ADA-920F126D0131}"/>
              </a:ext>
            </a:extLst>
          </p:cNvPr>
          <p:cNvPicPr/>
          <p:nvPr/>
        </p:nvPicPr>
        <p:blipFill>
          <a:blip r:embed="rId2">
            <a:extLst>
              <a:ext uri="{28A0092B-C50C-407E-A947-70E740481C1C}">
                <a14:useLocalDpi xmlns:a14="http://schemas.microsoft.com/office/drawing/2010/main" val="0"/>
              </a:ext>
            </a:extLst>
          </a:blip>
          <a:stretch>
            <a:fillRect/>
          </a:stretch>
        </p:blipFill>
        <p:spPr>
          <a:xfrm>
            <a:off x="2110659" y="1603389"/>
            <a:ext cx="4184878" cy="4823460"/>
          </a:xfrm>
          <a:prstGeom prst="rect">
            <a:avLst/>
          </a:prstGeom>
        </p:spPr>
      </p:pic>
      <p:graphicFrame>
        <p:nvGraphicFramePr>
          <p:cNvPr id="63" name="Diagrama 62">
            <a:extLst>
              <a:ext uri="{FF2B5EF4-FFF2-40B4-BE49-F238E27FC236}">
                <a16:creationId xmlns:a16="http://schemas.microsoft.com/office/drawing/2014/main" id="{9A6BBCC1-4658-4FF5-83EB-78929899EEA5}"/>
              </a:ext>
            </a:extLst>
          </p:cNvPr>
          <p:cNvGraphicFramePr/>
          <p:nvPr>
            <p:extLst>
              <p:ext uri="{D42A27DB-BD31-4B8C-83A1-F6EECF244321}">
                <p14:modId xmlns:p14="http://schemas.microsoft.com/office/powerpoint/2010/main" val="4071099326"/>
              </p:ext>
            </p:extLst>
          </p:nvPr>
        </p:nvGraphicFramePr>
        <p:xfrm>
          <a:off x="5596158" y="1155759"/>
          <a:ext cx="5595938" cy="5097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Retângulo: Cantos Arredondados 35">
            <a:extLst>
              <a:ext uri="{FF2B5EF4-FFF2-40B4-BE49-F238E27FC236}">
                <a16:creationId xmlns:a16="http://schemas.microsoft.com/office/drawing/2014/main" id="{6C9BDEB6-DA7A-49B8-8456-628DBE84627D}"/>
              </a:ext>
            </a:extLst>
          </p:cNvPr>
          <p:cNvSpPr/>
          <p:nvPr/>
        </p:nvSpPr>
        <p:spPr>
          <a:xfrm>
            <a:off x="82650" y="0"/>
            <a:ext cx="1895006" cy="88250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a:extLst>
              <a:ext uri="{FF2B5EF4-FFF2-40B4-BE49-F238E27FC236}">
                <a16:creationId xmlns:a16="http://schemas.microsoft.com/office/drawing/2014/main" id="{026C71B3-AF19-487C-AC72-6B3B1BE5D209}"/>
              </a:ext>
            </a:extLst>
          </p:cNvPr>
          <p:cNvSpPr txBox="1"/>
          <p:nvPr/>
        </p:nvSpPr>
        <p:spPr>
          <a:xfrm>
            <a:off x="180100" y="184994"/>
            <a:ext cx="1175322"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MENSAGEM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DA DIRETORIA</a:t>
            </a:r>
          </a:p>
        </p:txBody>
      </p:sp>
      <p:sp>
        <p:nvSpPr>
          <p:cNvPr id="38" name="Retângulo: Cantos Arredondados 37">
            <a:extLst>
              <a:ext uri="{FF2B5EF4-FFF2-40B4-BE49-F238E27FC236}">
                <a16:creationId xmlns:a16="http://schemas.microsoft.com/office/drawing/2014/main" id="{AFA4D4CB-5DC1-439C-A503-15B0C4F3F3A7}"/>
              </a:ext>
            </a:extLst>
          </p:cNvPr>
          <p:cNvSpPr/>
          <p:nvPr/>
        </p:nvSpPr>
        <p:spPr>
          <a:xfrm>
            <a:off x="2106380" y="0"/>
            <a:ext cx="1895006" cy="88250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Cantos Arredondados 38">
            <a:extLst>
              <a:ext uri="{FF2B5EF4-FFF2-40B4-BE49-F238E27FC236}">
                <a16:creationId xmlns:a16="http://schemas.microsoft.com/office/drawing/2014/main" id="{97BE9E47-3EEB-418C-A9B4-5CA63D3D7115}"/>
              </a:ext>
            </a:extLst>
          </p:cNvPr>
          <p:cNvSpPr/>
          <p:nvPr/>
        </p:nvSpPr>
        <p:spPr>
          <a:xfrm>
            <a:off x="4119478" y="0"/>
            <a:ext cx="1895006" cy="8825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Cantos Arredondados 39">
            <a:extLst>
              <a:ext uri="{FF2B5EF4-FFF2-40B4-BE49-F238E27FC236}">
                <a16:creationId xmlns:a16="http://schemas.microsoft.com/office/drawing/2014/main" id="{07C09CC8-AEC8-40D3-AD40-59E59CFFD60B}"/>
              </a:ext>
            </a:extLst>
          </p:cNvPr>
          <p:cNvSpPr/>
          <p:nvPr/>
        </p:nvSpPr>
        <p:spPr>
          <a:xfrm>
            <a:off x="6153841" y="0"/>
            <a:ext cx="1895006" cy="88250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Cantos Arredondados 40">
            <a:extLst>
              <a:ext uri="{FF2B5EF4-FFF2-40B4-BE49-F238E27FC236}">
                <a16:creationId xmlns:a16="http://schemas.microsoft.com/office/drawing/2014/main" id="{0CF24F35-B99E-4892-A63B-0A0D8190FA17}"/>
              </a:ext>
            </a:extLst>
          </p:cNvPr>
          <p:cNvSpPr/>
          <p:nvPr/>
        </p:nvSpPr>
        <p:spPr>
          <a:xfrm>
            <a:off x="8166938" y="0"/>
            <a:ext cx="1895006" cy="882502"/>
          </a:xfrm>
          <a:prstGeom prst="roundRect">
            <a:avLst/>
          </a:prstGeom>
          <a:solidFill>
            <a:schemeClr val="bg2">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Cantos Arredondados 56">
            <a:extLst>
              <a:ext uri="{FF2B5EF4-FFF2-40B4-BE49-F238E27FC236}">
                <a16:creationId xmlns:a16="http://schemas.microsoft.com/office/drawing/2014/main" id="{6A98DE29-B02F-41D7-AF8B-43969F3F2DA5}"/>
              </a:ext>
            </a:extLst>
          </p:cNvPr>
          <p:cNvSpPr/>
          <p:nvPr/>
        </p:nvSpPr>
        <p:spPr>
          <a:xfrm>
            <a:off x="10158772" y="0"/>
            <a:ext cx="1895006" cy="88250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a:extLst>
              <a:ext uri="{FF2B5EF4-FFF2-40B4-BE49-F238E27FC236}">
                <a16:creationId xmlns:a16="http://schemas.microsoft.com/office/drawing/2014/main" id="{F7AEFE38-38B3-4E33-9A68-4D3E651EC341}"/>
              </a:ext>
            </a:extLst>
          </p:cNvPr>
          <p:cNvSpPr txBox="1"/>
          <p:nvPr/>
        </p:nvSpPr>
        <p:spPr>
          <a:xfrm>
            <a:off x="10301819" y="231402"/>
            <a:ext cx="14814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DEMONSTRAÇÕES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FINANCEIRAS </a:t>
            </a:r>
          </a:p>
        </p:txBody>
      </p:sp>
      <p:sp>
        <p:nvSpPr>
          <p:cNvPr id="59" name="CaixaDeTexto 58">
            <a:extLst>
              <a:ext uri="{FF2B5EF4-FFF2-40B4-BE49-F238E27FC236}">
                <a16:creationId xmlns:a16="http://schemas.microsoft.com/office/drawing/2014/main" id="{29B96885-81FB-4FEB-A1F3-0BCB1BE60FD7}"/>
              </a:ext>
            </a:extLst>
          </p:cNvPr>
          <p:cNvSpPr txBox="1"/>
          <p:nvPr/>
        </p:nvSpPr>
        <p:spPr>
          <a:xfrm>
            <a:off x="6430251" y="153431"/>
            <a:ext cx="103047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CATEGORIA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SOCIAL </a:t>
            </a:r>
          </a:p>
        </p:txBody>
      </p:sp>
      <p:sp>
        <p:nvSpPr>
          <p:cNvPr id="60" name="CaixaDeTexto 59">
            <a:extLst>
              <a:ext uri="{FF2B5EF4-FFF2-40B4-BE49-F238E27FC236}">
                <a16:creationId xmlns:a16="http://schemas.microsoft.com/office/drawing/2014/main" id="{CCB394A3-8457-4FAB-B7D9-1A8FB52AE4F5}"/>
              </a:ext>
            </a:extLst>
          </p:cNvPr>
          <p:cNvSpPr txBox="1"/>
          <p:nvPr/>
        </p:nvSpPr>
        <p:spPr>
          <a:xfrm>
            <a:off x="2226845" y="151746"/>
            <a:ext cx="1087157" cy="461665"/>
          </a:xfrm>
          <a:prstGeom prst="rect">
            <a:avLst/>
          </a:prstGeom>
          <a:noFill/>
        </p:spPr>
        <p:txBody>
          <a:bodyPr wrap="none" rtlCol="0">
            <a:spAutoFit/>
          </a:bodyPr>
          <a:lstStyle/>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NOSSA </a:t>
            </a:r>
          </a:p>
          <a:p>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IDENTIDADE </a:t>
            </a:r>
          </a:p>
        </p:txBody>
      </p:sp>
      <p:sp>
        <p:nvSpPr>
          <p:cNvPr id="61" name="CaixaDeTexto 60">
            <a:extLst>
              <a:ext uri="{FF2B5EF4-FFF2-40B4-BE49-F238E27FC236}">
                <a16:creationId xmlns:a16="http://schemas.microsoft.com/office/drawing/2014/main" id="{31B38399-DA3C-448C-B6A4-4FFB037F93B6}"/>
              </a:ext>
            </a:extLst>
          </p:cNvPr>
          <p:cNvSpPr txBox="1"/>
          <p:nvPr/>
        </p:nvSpPr>
        <p:spPr>
          <a:xfrm>
            <a:off x="8371263" y="171151"/>
            <a:ext cx="1181735"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INDICADORES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ECONÔMICOS </a:t>
            </a:r>
          </a:p>
        </p:txBody>
      </p:sp>
      <p:sp>
        <p:nvSpPr>
          <p:cNvPr id="62" name="CaixaDeTexto 61">
            <a:extLst>
              <a:ext uri="{FF2B5EF4-FFF2-40B4-BE49-F238E27FC236}">
                <a16:creationId xmlns:a16="http://schemas.microsoft.com/office/drawing/2014/main" id="{843A819B-7EDC-4CE4-8D11-EFFD1A19B977}"/>
              </a:ext>
            </a:extLst>
          </p:cNvPr>
          <p:cNvSpPr txBox="1"/>
          <p:nvPr/>
        </p:nvSpPr>
        <p:spPr>
          <a:xfrm>
            <a:off x="4169778" y="178240"/>
            <a:ext cx="1603196" cy="461665"/>
          </a:xfrm>
          <a:prstGeom prst="rect">
            <a:avLst/>
          </a:prstGeom>
          <a:noFill/>
        </p:spPr>
        <p:txBody>
          <a:bodyPr wrap="none" rtlCol="0">
            <a:spAutoFit/>
          </a:bodyPr>
          <a:lstStyle/>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GOVERNANÇA E </a:t>
            </a:r>
          </a:p>
          <a:p>
            <a:pPr algn="ctr"/>
            <a:r>
              <a:rPr lang="pt-BR" sz="1200" b="1" dirty="0">
                <a:solidFill>
                  <a:schemeClr val="bg1"/>
                </a:solidFill>
                <a:effectLst>
                  <a:outerShdw blurRad="38100" dist="38100" dir="2700000" algn="tl">
                    <a:srgbClr val="000000">
                      <a:alpha val="43137"/>
                    </a:srgbClr>
                  </a:outerShdw>
                </a:effectLst>
                <a:latin typeface="Trebuchet MS" panose="020B0603020202020204" pitchFamily="34" charset="0"/>
              </a:rPr>
              <a:t>SUSTENTABILIDADE </a:t>
            </a:r>
          </a:p>
        </p:txBody>
      </p:sp>
    </p:spTree>
    <p:extLst>
      <p:ext uri="{BB962C8B-B14F-4D97-AF65-F5344CB8AC3E}">
        <p14:creationId xmlns:p14="http://schemas.microsoft.com/office/powerpoint/2010/main" val="315835663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6846</TotalTime>
  <Words>3676</Words>
  <Application>Microsoft Office PowerPoint</Application>
  <PresentationFormat>Widescreen</PresentationFormat>
  <Paragraphs>1191</Paragraphs>
  <Slides>42</Slides>
  <Notes>0</Notes>
  <HiddenSlides>1</HiddenSlides>
  <MMClips>0</MMClips>
  <ScaleCrop>false</ScaleCrop>
  <HeadingPairs>
    <vt:vector size="6" baseType="variant">
      <vt:variant>
        <vt:lpstr>Fontes usadas</vt:lpstr>
      </vt:variant>
      <vt:variant>
        <vt:i4>22</vt:i4>
      </vt:variant>
      <vt:variant>
        <vt:lpstr>Tema</vt:lpstr>
      </vt:variant>
      <vt:variant>
        <vt:i4>1</vt:i4>
      </vt:variant>
      <vt:variant>
        <vt:lpstr>Títulos de slides</vt:lpstr>
      </vt:variant>
      <vt:variant>
        <vt:i4>42</vt:i4>
      </vt:variant>
    </vt:vector>
  </HeadingPairs>
  <TitlesOfParts>
    <vt:vector size="65" baseType="lpstr">
      <vt:lpstr>Agency FB</vt:lpstr>
      <vt:lpstr>Arial</vt:lpstr>
      <vt:lpstr>Arial MT</vt:lpstr>
      <vt:lpstr>Bahnschrift Condensed</vt:lpstr>
      <vt:lpstr>Bahnschrift Light Condensed</vt:lpstr>
      <vt:lpstr>Bahnschrift Light SemiCondensed</vt:lpstr>
      <vt:lpstr>Bahnschrift SemiBold Condensed</vt:lpstr>
      <vt:lpstr>Bahnschrift SemiBold SemiConden</vt:lpstr>
      <vt:lpstr>Bahnschrift SemiLight</vt:lpstr>
      <vt:lpstr>Bahnschrift SemiLight Condensed</vt:lpstr>
      <vt:lpstr>Biome Light</vt:lpstr>
      <vt:lpstr>Calibri</vt:lpstr>
      <vt:lpstr>Calibri Light</vt:lpstr>
      <vt:lpstr>Fira Sans Condensed</vt:lpstr>
      <vt:lpstr>Fira Sans Extra Condensed</vt:lpstr>
      <vt:lpstr>Fira Sans Extra Condensed Medium</vt:lpstr>
      <vt:lpstr>Garamond</vt:lpstr>
      <vt:lpstr>Lato</vt:lpstr>
      <vt:lpstr>Lato Light</vt:lpstr>
      <vt:lpstr>Roboto</vt:lpstr>
      <vt:lpstr>Simplified Arabic Fixed</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Unimed vale do jaguaribe  Vale do jaguaribe</dc:creator>
  <cp:lastModifiedBy>Angela Maria</cp:lastModifiedBy>
  <cp:revision>107</cp:revision>
  <cp:lastPrinted>2022-03-18T19:31:34Z</cp:lastPrinted>
  <dcterms:created xsi:type="dcterms:W3CDTF">2021-09-08T18:28:03Z</dcterms:created>
  <dcterms:modified xsi:type="dcterms:W3CDTF">2022-03-22T12:55:24Z</dcterms:modified>
</cp:coreProperties>
</file>